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157"/>
  </p:notesMasterIdLst>
  <p:sldIdLst>
    <p:sldId id="266" r:id="rId5"/>
    <p:sldId id="286" r:id="rId6"/>
    <p:sldId id="271" r:id="rId7"/>
    <p:sldId id="455" r:id="rId8"/>
    <p:sldId id="279" r:id="rId9"/>
    <p:sldId id="274" r:id="rId10"/>
    <p:sldId id="1817605792" r:id="rId11"/>
    <p:sldId id="1817605773" r:id="rId12"/>
    <p:sldId id="1817605789" r:id="rId13"/>
    <p:sldId id="1817605781" r:id="rId14"/>
    <p:sldId id="1817605780" r:id="rId15"/>
    <p:sldId id="1817605790" r:id="rId16"/>
    <p:sldId id="259" r:id="rId17"/>
    <p:sldId id="425" r:id="rId18"/>
    <p:sldId id="17289" r:id="rId19"/>
    <p:sldId id="1817605777" r:id="rId20"/>
    <p:sldId id="17274" r:id="rId21"/>
    <p:sldId id="262" r:id="rId22"/>
    <p:sldId id="17278" r:id="rId23"/>
    <p:sldId id="17280" r:id="rId24"/>
    <p:sldId id="17287" r:id="rId25"/>
    <p:sldId id="1817605778" r:id="rId26"/>
    <p:sldId id="1817605785" r:id="rId27"/>
    <p:sldId id="1817605793" r:id="rId28"/>
    <p:sldId id="1817605786" r:id="rId29"/>
    <p:sldId id="17288" r:id="rId30"/>
    <p:sldId id="1817605788" r:id="rId31"/>
    <p:sldId id="427" r:id="rId32"/>
    <p:sldId id="303" r:id="rId33"/>
    <p:sldId id="1817605794" r:id="rId34"/>
    <p:sldId id="1817605808" r:id="rId35"/>
    <p:sldId id="1817605795" r:id="rId36"/>
    <p:sldId id="1817605796" r:id="rId37"/>
    <p:sldId id="1817605797" r:id="rId38"/>
    <p:sldId id="1817605798" r:id="rId39"/>
    <p:sldId id="1817605799" r:id="rId40"/>
    <p:sldId id="1817605800" r:id="rId41"/>
    <p:sldId id="1817605801" r:id="rId42"/>
    <p:sldId id="1817605802" r:id="rId43"/>
    <p:sldId id="1817605803" r:id="rId44"/>
    <p:sldId id="1817605804" r:id="rId45"/>
    <p:sldId id="1817605805" r:id="rId46"/>
    <p:sldId id="1817605806" r:id="rId47"/>
    <p:sldId id="1817605807" r:id="rId48"/>
    <p:sldId id="1817605824" r:id="rId49"/>
    <p:sldId id="442" r:id="rId50"/>
    <p:sldId id="289" r:id="rId51"/>
    <p:sldId id="429" r:id="rId52"/>
    <p:sldId id="548" r:id="rId53"/>
    <p:sldId id="431" r:id="rId54"/>
    <p:sldId id="432" r:id="rId55"/>
    <p:sldId id="597" r:id="rId56"/>
    <p:sldId id="433" r:id="rId57"/>
    <p:sldId id="434" r:id="rId58"/>
    <p:sldId id="281" r:id="rId59"/>
    <p:sldId id="282" r:id="rId60"/>
    <p:sldId id="283" r:id="rId61"/>
    <p:sldId id="284" r:id="rId62"/>
    <p:sldId id="285" r:id="rId63"/>
    <p:sldId id="603" r:id="rId64"/>
    <p:sldId id="277" r:id="rId65"/>
    <p:sldId id="287" r:id="rId66"/>
    <p:sldId id="604" r:id="rId67"/>
    <p:sldId id="435" r:id="rId68"/>
    <p:sldId id="1817605809" r:id="rId69"/>
    <p:sldId id="351" r:id="rId70"/>
    <p:sldId id="355" r:id="rId71"/>
    <p:sldId id="356" r:id="rId72"/>
    <p:sldId id="358" r:id="rId73"/>
    <p:sldId id="280" r:id="rId74"/>
    <p:sldId id="359" r:id="rId75"/>
    <p:sldId id="353" r:id="rId76"/>
    <p:sldId id="354" r:id="rId77"/>
    <p:sldId id="437" r:id="rId78"/>
    <p:sldId id="438" r:id="rId79"/>
    <p:sldId id="524" r:id="rId80"/>
    <p:sldId id="518" r:id="rId81"/>
    <p:sldId id="519" r:id="rId82"/>
    <p:sldId id="520" r:id="rId83"/>
    <p:sldId id="521" r:id="rId84"/>
    <p:sldId id="522" r:id="rId85"/>
    <p:sldId id="523" r:id="rId86"/>
    <p:sldId id="440" r:id="rId87"/>
    <p:sldId id="443" r:id="rId88"/>
    <p:sldId id="549" r:id="rId89"/>
    <p:sldId id="446" r:id="rId90"/>
    <p:sldId id="445" r:id="rId91"/>
    <p:sldId id="584" r:id="rId92"/>
    <p:sldId id="1817605820" r:id="rId93"/>
    <p:sldId id="550" r:id="rId94"/>
    <p:sldId id="534" r:id="rId95"/>
    <p:sldId id="528" r:id="rId96"/>
    <p:sldId id="529" r:id="rId97"/>
    <p:sldId id="1817605821" r:id="rId98"/>
    <p:sldId id="1817605822" r:id="rId99"/>
    <p:sldId id="1817605823" r:id="rId100"/>
    <p:sldId id="1817605818" r:id="rId101"/>
    <p:sldId id="1817605819" r:id="rId102"/>
    <p:sldId id="535" r:id="rId103"/>
    <p:sldId id="456" r:id="rId104"/>
    <p:sldId id="457" r:id="rId105"/>
    <p:sldId id="551" r:id="rId106"/>
    <p:sldId id="552" r:id="rId107"/>
    <p:sldId id="553" r:id="rId108"/>
    <p:sldId id="459" r:id="rId109"/>
    <p:sldId id="460" r:id="rId110"/>
    <p:sldId id="461" r:id="rId111"/>
    <p:sldId id="462" r:id="rId112"/>
    <p:sldId id="463" r:id="rId113"/>
    <p:sldId id="465" r:id="rId114"/>
    <p:sldId id="466" r:id="rId115"/>
    <p:sldId id="467" r:id="rId116"/>
    <p:sldId id="468" r:id="rId117"/>
    <p:sldId id="469" r:id="rId118"/>
    <p:sldId id="478" r:id="rId119"/>
    <p:sldId id="479" r:id="rId120"/>
    <p:sldId id="481" r:id="rId121"/>
    <p:sldId id="482" r:id="rId122"/>
    <p:sldId id="483" r:id="rId123"/>
    <p:sldId id="484" r:id="rId124"/>
    <p:sldId id="485" r:id="rId125"/>
    <p:sldId id="486" r:id="rId126"/>
    <p:sldId id="488" r:id="rId127"/>
    <p:sldId id="489" r:id="rId128"/>
    <p:sldId id="492" r:id="rId129"/>
    <p:sldId id="493" r:id="rId130"/>
    <p:sldId id="1817605812" r:id="rId131"/>
    <p:sldId id="495" r:id="rId132"/>
    <p:sldId id="1817605811" r:id="rId133"/>
    <p:sldId id="496" r:id="rId134"/>
    <p:sldId id="497" r:id="rId135"/>
    <p:sldId id="498" r:id="rId136"/>
    <p:sldId id="499" r:id="rId137"/>
    <p:sldId id="501" r:id="rId138"/>
    <p:sldId id="1817605810" r:id="rId139"/>
    <p:sldId id="502" r:id="rId140"/>
    <p:sldId id="503" r:id="rId141"/>
    <p:sldId id="504" r:id="rId142"/>
    <p:sldId id="505" r:id="rId143"/>
    <p:sldId id="506" r:id="rId144"/>
    <p:sldId id="507" r:id="rId145"/>
    <p:sldId id="602" r:id="rId146"/>
    <p:sldId id="509" r:id="rId147"/>
    <p:sldId id="510" r:id="rId148"/>
    <p:sldId id="511" r:id="rId149"/>
    <p:sldId id="512" r:id="rId150"/>
    <p:sldId id="601" r:id="rId151"/>
    <p:sldId id="451" r:id="rId152"/>
    <p:sldId id="361" r:id="rId153"/>
    <p:sldId id="582" r:id="rId154"/>
    <p:sldId id="452" r:id="rId155"/>
    <p:sldId id="454" r:id="rId1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442FFC3-CD7E-4AAC-8269-9B4E0DDDF737}">
          <p14:sldIdLst>
            <p14:sldId id="266"/>
          </p14:sldIdLst>
        </p14:section>
        <p14:section name="General Overview" id="{05662B2E-63AA-4306-9D0C-46B2763B466D}">
          <p14:sldIdLst>
            <p14:sldId id="286"/>
            <p14:sldId id="271"/>
            <p14:sldId id="455"/>
            <p14:sldId id="279"/>
            <p14:sldId id="274"/>
            <p14:sldId id="1817605792"/>
            <p14:sldId id="1817605773"/>
            <p14:sldId id="1817605789"/>
            <p14:sldId id="1817605781"/>
            <p14:sldId id="1817605780"/>
            <p14:sldId id="1817605790"/>
            <p14:sldId id="259"/>
            <p14:sldId id="425"/>
            <p14:sldId id="17289"/>
            <p14:sldId id="1817605777"/>
            <p14:sldId id="17274"/>
            <p14:sldId id="262"/>
            <p14:sldId id="17278"/>
            <p14:sldId id="17280"/>
            <p14:sldId id="17287"/>
            <p14:sldId id="1817605778"/>
            <p14:sldId id="1817605785"/>
            <p14:sldId id="1817605793"/>
            <p14:sldId id="1817605786"/>
            <p14:sldId id="17288"/>
            <p14:sldId id="1817605788"/>
            <p14:sldId id="427"/>
            <p14:sldId id="303"/>
            <p14:sldId id="1817605794"/>
            <p14:sldId id="1817605808"/>
            <p14:sldId id="1817605795"/>
            <p14:sldId id="1817605796"/>
            <p14:sldId id="1817605797"/>
            <p14:sldId id="1817605798"/>
            <p14:sldId id="1817605799"/>
            <p14:sldId id="1817605800"/>
            <p14:sldId id="1817605801"/>
            <p14:sldId id="1817605802"/>
            <p14:sldId id="1817605803"/>
            <p14:sldId id="1817605804"/>
            <p14:sldId id="1817605805"/>
            <p14:sldId id="1817605806"/>
            <p14:sldId id="1817605807"/>
            <p14:sldId id="1817605824"/>
            <p14:sldId id="442"/>
            <p14:sldId id="289"/>
            <p14:sldId id="429"/>
            <p14:sldId id="548"/>
            <p14:sldId id="431"/>
            <p14:sldId id="432"/>
            <p14:sldId id="597"/>
            <p14:sldId id="433"/>
            <p14:sldId id="434"/>
            <p14:sldId id="281"/>
            <p14:sldId id="282"/>
            <p14:sldId id="283"/>
            <p14:sldId id="284"/>
            <p14:sldId id="285"/>
            <p14:sldId id="603"/>
            <p14:sldId id="277"/>
            <p14:sldId id="287"/>
            <p14:sldId id="604"/>
            <p14:sldId id="435"/>
            <p14:sldId id="1817605809"/>
            <p14:sldId id="351"/>
            <p14:sldId id="355"/>
            <p14:sldId id="356"/>
            <p14:sldId id="358"/>
            <p14:sldId id="280"/>
            <p14:sldId id="359"/>
            <p14:sldId id="353"/>
            <p14:sldId id="354"/>
            <p14:sldId id="437"/>
            <p14:sldId id="438"/>
            <p14:sldId id="524"/>
            <p14:sldId id="518"/>
            <p14:sldId id="519"/>
            <p14:sldId id="520"/>
            <p14:sldId id="521"/>
            <p14:sldId id="522"/>
            <p14:sldId id="523"/>
            <p14:sldId id="440"/>
            <p14:sldId id="443"/>
            <p14:sldId id="549"/>
            <p14:sldId id="446"/>
            <p14:sldId id="445"/>
            <p14:sldId id="584"/>
            <p14:sldId id="1817605820"/>
            <p14:sldId id="550"/>
            <p14:sldId id="534"/>
            <p14:sldId id="528"/>
            <p14:sldId id="529"/>
            <p14:sldId id="1817605821"/>
            <p14:sldId id="1817605822"/>
            <p14:sldId id="1817605823"/>
            <p14:sldId id="1817605818"/>
            <p14:sldId id="1817605819"/>
            <p14:sldId id="535"/>
            <p14:sldId id="456"/>
            <p14:sldId id="457"/>
            <p14:sldId id="551"/>
            <p14:sldId id="552"/>
            <p14:sldId id="553"/>
            <p14:sldId id="459"/>
            <p14:sldId id="460"/>
            <p14:sldId id="461"/>
            <p14:sldId id="462"/>
            <p14:sldId id="463"/>
            <p14:sldId id="465"/>
            <p14:sldId id="466"/>
            <p14:sldId id="467"/>
            <p14:sldId id="468"/>
            <p14:sldId id="469"/>
            <p14:sldId id="478"/>
            <p14:sldId id="479"/>
            <p14:sldId id="481"/>
            <p14:sldId id="482"/>
            <p14:sldId id="483"/>
            <p14:sldId id="484"/>
            <p14:sldId id="485"/>
            <p14:sldId id="486"/>
            <p14:sldId id="488"/>
            <p14:sldId id="489"/>
            <p14:sldId id="492"/>
            <p14:sldId id="493"/>
            <p14:sldId id="1817605812"/>
            <p14:sldId id="495"/>
            <p14:sldId id="1817605811"/>
            <p14:sldId id="496"/>
            <p14:sldId id="497"/>
            <p14:sldId id="498"/>
            <p14:sldId id="499"/>
            <p14:sldId id="501"/>
            <p14:sldId id="1817605810"/>
            <p14:sldId id="502"/>
            <p14:sldId id="503"/>
            <p14:sldId id="504"/>
            <p14:sldId id="505"/>
            <p14:sldId id="506"/>
            <p14:sldId id="507"/>
            <p14:sldId id="602"/>
            <p14:sldId id="509"/>
            <p14:sldId id="510"/>
            <p14:sldId id="511"/>
            <p14:sldId id="512"/>
            <p14:sldId id="601"/>
            <p14:sldId id="451"/>
            <p14:sldId id="361"/>
            <p14:sldId id="582"/>
            <p14:sldId id="452"/>
            <p14:sldId id="4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465BAB-61C3-640B-EF8B-F67D88B81BE6}" name="Dell, Amanda (CTR) - OSEC, Washington, DC" initials="DA(OWD" userId="S::Amanda.Dell@usda.gov::b1d14678-2712-45af-9e44-a7bca3e9d6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lione, Nisha (CTR) - OSEC, Washington, DC" initials="GN(OWD" lastIdx="40" clrIdx="0">
    <p:extLst>
      <p:ext uri="{19B8F6BF-5375-455C-9EA6-DF929625EA0E}">
        <p15:presenceInfo xmlns:p15="http://schemas.microsoft.com/office/powerpoint/2012/main" userId="S::Nisha.Galione@usda.gov::570437c4-21ec-4560-9527-90da10abc6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0E"/>
    <a:srgbClr val="EEC523"/>
    <a:srgbClr val="012750"/>
    <a:srgbClr val="002D72"/>
    <a:srgbClr val="004784"/>
    <a:srgbClr val="0171BC"/>
    <a:srgbClr val="005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F782E-E717-439D-85EB-3E39211C9218}" v="1339" dt="2023-03-15T16:59:03.586"/>
    <p1510:client id="{79A39632-5376-4B68-BB8F-815D7212A3E3}" v="1" dt="2023-03-21T17:01:23.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Portfolio</a:t>
            </a:r>
            <a:r>
              <a:rPr lang="en-US" sz="1800" b="1" baseline="0"/>
              <a:t> &amp; Headcount</a:t>
            </a:r>
            <a:endParaRPr lang="en-US" sz="18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985465907723867E-2"/>
          <c:y val="0.1094478569231184"/>
          <c:w val="0.86074687062726751"/>
          <c:h val="0.75459546095414953"/>
        </c:manualLayout>
      </c:layout>
      <c:barChart>
        <c:barDir val="col"/>
        <c:grouping val="clustered"/>
        <c:varyColors val="0"/>
        <c:ser>
          <c:idx val="0"/>
          <c:order val="0"/>
          <c:tx>
            <c:strRef>
              <c:f>Sheet1!$G$1</c:f>
              <c:strCache>
                <c:ptCount val="1"/>
                <c:pt idx="0">
                  <c:v>Portfolio (billions)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Sheet1!$G$2:$G$17</c:f>
              <c:numCache>
                <c:formatCode>General</c:formatCode>
                <c:ptCount val="16"/>
                <c:pt idx="2" formatCode="&quot;$&quot;#,##0_);\(&quot;$&quot;#,##0\)">
                  <c:v>106</c:v>
                </c:pt>
                <c:pt idx="3" formatCode="&quot;$&quot;#,##0_);\(&quot;$&quot;#,##0\)">
                  <c:v>123</c:v>
                </c:pt>
                <c:pt idx="4" formatCode="&quot;$&quot;#,##0_);\(&quot;$&quot;#,##0\)">
                  <c:v>144</c:v>
                </c:pt>
                <c:pt idx="5" formatCode="&quot;$&quot;#,##0_);\(&quot;$&quot;#,##0\)">
                  <c:v>161</c:v>
                </c:pt>
                <c:pt idx="6" formatCode="&quot;$&quot;#,##0_);\(&quot;$&quot;#,##0\)">
                  <c:v>176</c:v>
                </c:pt>
                <c:pt idx="7" formatCode="&quot;$&quot;#,##0_);\(&quot;$&quot;#,##0\)">
                  <c:v>193</c:v>
                </c:pt>
                <c:pt idx="8" formatCode="&quot;$&quot;#,##0_);\(&quot;$&quot;#,##0\)">
                  <c:v>206</c:v>
                </c:pt>
                <c:pt idx="9" formatCode="&quot;$&quot;#,##0_);\(&quot;$&quot;#,##0\)">
                  <c:v>213</c:v>
                </c:pt>
                <c:pt idx="10" formatCode="&quot;$&quot;#,##0_);\(&quot;$&quot;#,##0\)">
                  <c:v>216</c:v>
                </c:pt>
                <c:pt idx="11" formatCode="&quot;$&quot;#,##0_);\(&quot;$&quot;#,##0\)">
                  <c:v>221</c:v>
                </c:pt>
                <c:pt idx="12" formatCode="&quot;$&quot;#,##0_);\(&quot;$&quot;#,##0\)">
                  <c:v>225</c:v>
                </c:pt>
                <c:pt idx="13" formatCode="&quot;$&quot;#,##0_);\(&quot;$&quot;#,##0\)">
                  <c:v>228</c:v>
                </c:pt>
                <c:pt idx="14" formatCode="&quot;$&quot;#,##0_);\(&quot;$&quot;#,##0\)">
                  <c:v>234</c:v>
                </c:pt>
                <c:pt idx="15" formatCode="&quot;$&quot;#,##0_);\(&quot;$&quot;#,##0\)">
                  <c:v>240</c:v>
                </c:pt>
              </c:numCache>
            </c:numRef>
          </c:val>
          <c:extLst>
            <c:ext xmlns:c16="http://schemas.microsoft.com/office/drawing/2014/chart" uri="{C3380CC4-5D6E-409C-BE32-E72D297353CC}">
              <c16:uniqueId val="{00000000-2E4F-4D32-8BE9-4C397412541F}"/>
            </c:ext>
          </c:extLst>
        </c:ser>
        <c:dLbls>
          <c:showLegendKey val="0"/>
          <c:showVal val="1"/>
          <c:showCatName val="0"/>
          <c:showSerName val="0"/>
          <c:showPercent val="0"/>
          <c:showBubbleSize val="0"/>
        </c:dLbls>
        <c:gapWidth val="58"/>
        <c:axId val="923587312"/>
        <c:axId val="923591904"/>
      </c:barChart>
      <c:lineChart>
        <c:grouping val="standard"/>
        <c:varyColors val="0"/>
        <c:ser>
          <c:idx val="1"/>
          <c:order val="1"/>
          <c:tx>
            <c:strRef>
              <c:f>Sheet1!$C$1</c:f>
              <c:strCache>
                <c:ptCount val="1"/>
                <c:pt idx="0">
                  <c:v>Headcount</c:v>
                </c:pt>
              </c:strCache>
            </c:strRef>
          </c:tx>
          <c:spPr>
            <a:ln w="28575" cap="rnd">
              <a:solidFill>
                <a:schemeClr val="accent2"/>
              </a:solidFill>
              <a:round/>
            </a:ln>
            <a:effectLst/>
          </c:spPr>
          <c:marker>
            <c:symbol val="none"/>
          </c:marker>
          <c:dLbls>
            <c:dLbl>
              <c:idx val="1"/>
              <c:layout>
                <c:manualLayout>
                  <c:x val="-3.6199095022624452E-2"/>
                  <c:y val="-4.2122311354042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4F-4D32-8BE9-4C397412541F}"/>
                </c:ext>
              </c:extLst>
            </c:dLbl>
            <c:dLbl>
              <c:idx val="10"/>
              <c:layout>
                <c:manualLayout>
                  <c:x val="-3.4188034188034337E-2"/>
                  <c:y val="-0.103685689486873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4F-4D32-8BE9-4C397412541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1"/>
              <c:pt idx="0">
                <c:v>4</c:v>
              </c:pt>
              <c:pt idx="1">
                <c:v>5</c:v>
              </c:pt>
              <c:pt idx="2">
                <c:v>6</c:v>
              </c:pt>
              <c:pt idx="3">
                <c:v>7</c:v>
              </c:pt>
              <c:pt idx="4">
                <c:v>8</c:v>
              </c:pt>
              <c:pt idx="5">
                <c:v>9</c:v>
              </c:pt>
              <c:pt idx="6">
                <c:v>10</c:v>
              </c:pt>
              <c:pt idx="7">
                <c:v>11</c:v>
              </c:pt>
              <c:pt idx="8">
                <c:v>12</c:v>
              </c:pt>
              <c:pt idx="9">
                <c:v>13</c:v>
              </c:pt>
              <c:pt idx="10">
                <c:v>14</c:v>
              </c:pt>
              <c:extLst>
                <c:ext xmlns:c15="http://schemas.microsoft.com/office/drawing/2012/chart" uri="{02D57815-91ED-43cb-92C2-25804820EDAC}">
                  <c15:autoCat val="1"/>
                </c:ext>
              </c:extLst>
            </c:strLit>
          </c:cat>
          <c:val>
            <c:numRef>
              <c:f>Sheet1!$C$2:$C$17</c:f>
              <c:numCache>
                <c:formatCode>#,##0_);[Red]\(#,##0\)</c:formatCode>
                <c:ptCount val="16"/>
                <c:pt idx="1">
                  <c:v>6219</c:v>
                </c:pt>
                <c:pt idx="2">
                  <c:v>5977</c:v>
                </c:pt>
                <c:pt idx="3">
                  <c:v>6028</c:v>
                </c:pt>
                <c:pt idx="4">
                  <c:v>6201</c:v>
                </c:pt>
                <c:pt idx="5">
                  <c:v>5893</c:v>
                </c:pt>
                <c:pt idx="6">
                  <c:v>5060</c:v>
                </c:pt>
                <c:pt idx="7">
                  <c:v>4705</c:v>
                </c:pt>
                <c:pt idx="8">
                  <c:v>4677</c:v>
                </c:pt>
                <c:pt idx="9">
                  <c:v>5018</c:v>
                </c:pt>
                <c:pt idx="10">
                  <c:v>4808</c:v>
                </c:pt>
                <c:pt idx="11">
                  <c:v>4803</c:v>
                </c:pt>
                <c:pt idx="12">
                  <c:v>4476</c:v>
                </c:pt>
                <c:pt idx="13">
                  <c:v>4318</c:v>
                </c:pt>
                <c:pt idx="14">
                  <c:v>4417</c:v>
                </c:pt>
                <c:pt idx="15">
                  <c:v>4766</c:v>
                </c:pt>
              </c:numCache>
            </c:numRef>
          </c:val>
          <c:smooth val="0"/>
          <c:extLst>
            <c:ext xmlns:c16="http://schemas.microsoft.com/office/drawing/2014/chart" uri="{C3380CC4-5D6E-409C-BE32-E72D297353CC}">
              <c16:uniqueId val="{00000003-2E4F-4D32-8BE9-4C397412541F}"/>
            </c:ext>
          </c:extLst>
        </c:ser>
        <c:dLbls>
          <c:showLegendKey val="0"/>
          <c:showVal val="1"/>
          <c:showCatName val="0"/>
          <c:showSerName val="0"/>
          <c:showPercent val="0"/>
          <c:showBubbleSize val="0"/>
        </c:dLbls>
        <c:marker val="1"/>
        <c:smooth val="0"/>
        <c:axId val="1053028936"/>
        <c:axId val="1053020736"/>
      </c:lineChart>
      <c:catAx>
        <c:axId val="92358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3591904"/>
        <c:crosses val="autoZero"/>
        <c:auto val="1"/>
        <c:lblAlgn val="ctr"/>
        <c:lblOffset val="100"/>
        <c:noMultiLvlLbl val="0"/>
      </c:catAx>
      <c:valAx>
        <c:axId val="923591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Portfolio (billions)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3587312"/>
        <c:crosses val="autoZero"/>
        <c:crossBetween val="between"/>
      </c:valAx>
      <c:valAx>
        <c:axId val="105302073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Headcount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3028936"/>
        <c:crosses val="max"/>
        <c:crossBetween val="between"/>
      </c:valAx>
      <c:catAx>
        <c:axId val="1053028936"/>
        <c:scaling>
          <c:orientation val="minMax"/>
        </c:scaling>
        <c:delete val="1"/>
        <c:axPos val="b"/>
        <c:numFmt formatCode="General" sourceLinked="1"/>
        <c:majorTickMark val="out"/>
        <c:minorTickMark val="none"/>
        <c:tickLblPos val="nextTo"/>
        <c:crossAx val="1053020736"/>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Budget Authority (Billions)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Mandatory</c:v>
                </c:pt>
              </c:strCache>
            </c:strRef>
          </c:tx>
          <c:spPr>
            <a:solidFill>
              <a:schemeClr val="accent1"/>
            </a:solidFill>
            <a:ln>
              <a:noFill/>
            </a:ln>
            <a:effectLst/>
            <a:sp3d/>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 2021</c:v>
                </c:pt>
                <c:pt idx="1">
                  <c:v>FY 2022</c:v>
                </c:pt>
                <c:pt idx="2">
                  <c:v>FY 2023</c:v>
                </c:pt>
              </c:strCache>
            </c:strRef>
          </c:cat>
          <c:val>
            <c:numRef>
              <c:f>Sheet1!$B$2:$B$4</c:f>
              <c:numCache>
                <c:formatCode>General</c:formatCode>
                <c:ptCount val="3"/>
                <c:pt idx="0">
                  <c:v>180</c:v>
                </c:pt>
                <c:pt idx="1">
                  <c:v>194</c:v>
                </c:pt>
                <c:pt idx="2">
                  <c:v>215</c:v>
                </c:pt>
              </c:numCache>
            </c:numRef>
          </c:val>
          <c:extLst>
            <c:ext xmlns:c16="http://schemas.microsoft.com/office/drawing/2014/chart" uri="{C3380CC4-5D6E-409C-BE32-E72D297353CC}">
              <c16:uniqueId val="{00000000-E04F-4A4C-ADC8-721FE11C50C9}"/>
            </c:ext>
          </c:extLst>
        </c:ser>
        <c:ser>
          <c:idx val="1"/>
          <c:order val="1"/>
          <c:tx>
            <c:strRef>
              <c:f>Sheet1!$C$1</c:f>
              <c:strCache>
                <c:ptCount val="1"/>
                <c:pt idx="0">
                  <c:v>Discretionary</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 2021</c:v>
                </c:pt>
                <c:pt idx="1">
                  <c:v>FY 2022</c:v>
                </c:pt>
                <c:pt idx="2">
                  <c:v>FY 2023</c:v>
                </c:pt>
              </c:strCache>
            </c:strRef>
          </c:cat>
          <c:val>
            <c:numRef>
              <c:f>Sheet1!$C$2:$C$4</c:f>
              <c:numCache>
                <c:formatCode>General</c:formatCode>
                <c:ptCount val="3"/>
                <c:pt idx="0">
                  <c:v>27</c:v>
                </c:pt>
                <c:pt idx="1">
                  <c:v>29</c:v>
                </c:pt>
                <c:pt idx="2">
                  <c:v>28</c:v>
                </c:pt>
              </c:numCache>
            </c:numRef>
          </c:val>
          <c:extLst>
            <c:ext xmlns:c16="http://schemas.microsoft.com/office/drawing/2014/chart" uri="{C3380CC4-5D6E-409C-BE32-E72D297353CC}">
              <c16:uniqueId val="{00000001-E04F-4A4C-ADC8-721FE11C50C9}"/>
            </c:ext>
          </c:extLst>
        </c:ser>
        <c:dLbls>
          <c:showLegendKey val="0"/>
          <c:showVal val="1"/>
          <c:showCatName val="0"/>
          <c:showSerName val="0"/>
          <c:showPercent val="0"/>
          <c:showBubbleSize val="0"/>
        </c:dLbls>
        <c:gapWidth val="150"/>
        <c:shape val="box"/>
        <c:axId val="352692880"/>
        <c:axId val="352690384"/>
        <c:axId val="0"/>
      </c:bar3DChart>
      <c:catAx>
        <c:axId val="3526928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52690384"/>
        <c:crosses val="autoZero"/>
        <c:auto val="1"/>
        <c:lblAlgn val="ctr"/>
        <c:lblOffset val="100"/>
        <c:noMultiLvlLbl val="0"/>
      </c:catAx>
      <c:valAx>
        <c:axId val="352690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5269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solidFill>
                  <a:schemeClr val="tx1"/>
                </a:solidFill>
              </a:rPr>
              <a:t>Budget Outlays (Billions)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Sheet1!$B$10</c:f>
              <c:strCache>
                <c:ptCount val="1"/>
                <c:pt idx="0">
                  <c:v>Mandatory</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Sheet1!$A$11:$A$13</c:f>
              <c:strCache>
                <c:ptCount val="3"/>
                <c:pt idx="0">
                  <c:v>FY 2021</c:v>
                </c:pt>
                <c:pt idx="1">
                  <c:v>FY 2022</c:v>
                </c:pt>
                <c:pt idx="2">
                  <c:v>FY 2023</c:v>
                </c:pt>
              </c:strCache>
            </c:strRef>
          </c:cat>
          <c:val>
            <c:numRef>
              <c:f>Sheet1!$B$11:$B$13</c:f>
              <c:numCache>
                <c:formatCode>General</c:formatCode>
                <c:ptCount val="3"/>
                <c:pt idx="0">
                  <c:v>152</c:v>
                </c:pt>
                <c:pt idx="1">
                  <c:v>228</c:v>
                </c:pt>
                <c:pt idx="2">
                  <c:v>221</c:v>
                </c:pt>
              </c:numCache>
            </c:numRef>
          </c:val>
          <c:extLst>
            <c:ext xmlns:c16="http://schemas.microsoft.com/office/drawing/2014/chart" uri="{C3380CC4-5D6E-409C-BE32-E72D297353CC}">
              <c16:uniqueId val="{00000000-B85F-4584-9749-C675250E1947}"/>
            </c:ext>
          </c:extLst>
        </c:ser>
        <c:ser>
          <c:idx val="1"/>
          <c:order val="1"/>
          <c:tx>
            <c:strRef>
              <c:f>Sheet1!$C$10</c:f>
              <c:strCache>
                <c:ptCount val="1"/>
                <c:pt idx="0">
                  <c:v>Discretionary</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Sheet1!$A$11:$A$13</c:f>
              <c:strCache>
                <c:ptCount val="3"/>
                <c:pt idx="0">
                  <c:v>FY 2021</c:v>
                </c:pt>
                <c:pt idx="1">
                  <c:v>FY 2022</c:v>
                </c:pt>
                <c:pt idx="2">
                  <c:v>FY 2023</c:v>
                </c:pt>
              </c:strCache>
            </c:strRef>
          </c:cat>
          <c:val>
            <c:numRef>
              <c:f>Sheet1!$C$11:$C$13</c:f>
              <c:numCache>
                <c:formatCode>General</c:formatCode>
                <c:ptCount val="3"/>
                <c:pt idx="0">
                  <c:v>32</c:v>
                </c:pt>
                <c:pt idx="1">
                  <c:v>33</c:v>
                </c:pt>
                <c:pt idx="2">
                  <c:v>39</c:v>
                </c:pt>
              </c:numCache>
            </c:numRef>
          </c:val>
          <c:extLst>
            <c:ext xmlns:c16="http://schemas.microsoft.com/office/drawing/2014/chart" uri="{C3380CC4-5D6E-409C-BE32-E72D297353CC}">
              <c16:uniqueId val="{00000001-B85F-4584-9749-C675250E1947}"/>
            </c:ext>
          </c:extLst>
        </c:ser>
        <c:dLbls>
          <c:showLegendKey val="0"/>
          <c:showVal val="0"/>
          <c:showCatName val="0"/>
          <c:showSerName val="0"/>
          <c:showPercent val="0"/>
          <c:showBubbleSize val="0"/>
        </c:dLbls>
        <c:gapWidth val="150"/>
        <c:shape val="box"/>
        <c:axId val="482926080"/>
        <c:axId val="212273968"/>
        <c:axId val="0"/>
      </c:bar3DChart>
      <c:catAx>
        <c:axId val="482926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2273968"/>
        <c:crosses val="autoZero"/>
        <c:auto val="1"/>
        <c:lblAlgn val="ctr"/>
        <c:lblOffset val="100"/>
        <c:noMultiLvlLbl val="0"/>
      </c:catAx>
      <c:valAx>
        <c:axId val="212273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8292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iagrams/_rels/data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s>
</file>

<file path=ppt/diagrams/_rels/drawing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iagrams/_rels/drawing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5F261-1C74-4DC6-8EFF-3740E9515BAA}" type="doc">
      <dgm:prSet loTypeId="urn:microsoft.com/office/officeart/2005/8/layout/vList3" loCatId="list" qsTypeId="urn:microsoft.com/office/officeart/2005/8/quickstyle/simple1" qsCatId="simple" csTypeId="urn:microsoft.com/office/officeart/2005/8/colors/accent1_2" csCatId="accent1" phldr="1"/>
      <dgm:spPr/>
    </dgm:pt>
    <dgm:pt modelId="{01D01999-BEA9-41C2-8402-0A258894BAEA}">
      <dgm:prSet phldrT="[Text]" custT="1"/>
      <dgm:spPr/>
      <dgm:t>
        <a:bodyPr/>
        <a:lstStyle/>
        <a:p>
          <a:r>
            <a:rPr lang="en-US" sz="2400">
              <a:latin typeface="Arial" panose="020B0604020202020204" pitchFamily="34" charset="0"/>
              <a:cs typeface="Arial" panose="020B0604020202020204" pitchFamily="34" charset="0"/>
            </a:rPr>
            <a:t>Programs</a:t>
          </a:r>
          <a:endParaRPr lang="en-US" sz="2800">
            <a:latin typeface="Arial" panose="020B0604020202020204" pitchFamily="34" charset="0"/>
            <a:cs typeface="Arial" panose="020B0604020202020204" pitchFamily="34" charset="0"/>
          </a:endParaRPr>
        </a:p>
      </dgm:t>
    </dgm:pt>
    <dgm:pt modelId="{B6B1C716-8AFF-4938-AA50-850B354E8033}" type="parTrans" cxnId="{6D5A34E1-B70F-4C80-9903-722F89E9E529}">
      <dgm:prSet/>
      <dgm:spPr/>
      <dgm:t>
        <a:bodyPr/>
        <a:lstStyle/>
        <a:p>
          <a:endParaRPr lang="en-US"/>
        </a:p>
      </dgm:t>
    </dgm:pt>
    <dgm:pt modelId="{4D737167-58F1-4D3F-A460-D4519141E1E3}" type="sibTrans" cxnId="{6D5A34E1-B70F-4C80-9903-722F89E9E529}">
      <dgm:prSet/>
      <dgm:spPr/>
      <dgm:t>
        <a:bodyPr/>
        <a:lstStyle/>
        <a:p>
          <a:endParaRPr lang="en-US"/>
        </a:p>
      </dgm:t>
    </dgm:pt>
    <dgm:pt modelId="{6553DA22-4CD3-4BFC-B07A-AC18E4668A61}">
      <dgm:prSet phldrT="[Text]" custT="1"/>
      <dgm:spPr/>
      <dgm:t>
        <a:bodyPr/>
        <a:lstStyle/>
        <a:p>
          <a:r>
            <a:rPr lang="en-US" sz="2400">
              <a:latin typeface="Arial" panose="020B0604020202020204" pitchFamily="34" charset="0"/>
              <a:cs typeface="Arial" panose="020B0604020202020204" pitchFamily="34" charset="0"/>
            </a:rPr>
            <a:t>Banks</a:t>
          </a:r>
          <a:endParaRPr lang="en-US" sz="2800">
            <a:latin typeface="Arial" panose="020B0604020202020204" pitchFamily="34" charset="0"/>
            <a:cs typeface="Arial" panose="020B0604020202020204" pitchFamily="34" charset="0"/>
          </a:endParaRPr>
        </a:p>
      </dgm:t>
    </dgm:pt>
    <dgm:pt modelId="{5347D764-121E-421F-B7B7-DC3049067FA3}" type="parTrans" cxnId="{2017A1E7-63FB-4214-BC6D-5DC34703614F}">
      <dgm:prSet/>
      <dgm:spPr/>
      <dgm:t>
        <a:bodyPr/>
        <a:lstStyle/>
        <a:p>
          <a:endParaRPr lang="en-US"/>
        </a:p>
      </dgm:t>
    </dgm:pt>
    <dgm:pt modelId="{F50E1C38-BA1E-4245-8B61-446F56C37C60}" type="sibTrans" cxnId="{2017A1E7-63FB-4214-BC6D-5DC34703614F}">
      <dgm:prSet/>
      <dgm:spPr/>
      <dgm:t>
        <a:bodyPr/>
        <a:lstStyle/>
        <a:p>
          <a:endParaRPr lang="en-US"/>
        </a:p>
      </dgm:t>
    </dgm:pt>
    <dgm:pt modelId="{1CAB0EE8-0CFA-490E-9B64-00F01FEF2090}">
      <dgm:prSet phldrT="[Text]" custT="1"/>
      <dgm:spPr/>
      <dgm:t>
        <a:bodyPr/>
        <a:lstStyle/>
        <a:p>
          <a:r>
            <a:rPr lang="en-US" sz="2400">
              <a:latin typeface="Arial" panose="020B0604020202020204" pitchFamily="34" charset="0"/>
              <a:cs typeface="Arial" panose="020B0604020202020204" pitchFamily="34" charset="0"/>
            </a:rPr>
            <a:t>Housing</a:t>
          </a:r>
          <a:endParaRPr lang="en-US" sz="3600">
            <a:latin typeface="Arial" panose="020B0604020202020204" pitchFamily="34" charset="0"/>
            <a:cs typeface="Arial" panose="020B0604020202020204" pitchFamily="34" charset="0"/>
          </a:endParaRPr>
        </a:p>
      </dgm:t>
    </dgm:pt>
    <dgm:pt modelId="{4625C920-F8C6-4B98-A787-C63D7F833E5D}" type="parTrans" cxnId="{B91571F1-3A5E-4FB0-BBD9-1DE024D68C65}">
      <dgm:prSet/>
      <dgm:spPr/>
      <dgm:t>
        <a:bodyPr/>
        <a:lstStyle/>
        <a:p>
          <a:endParaRPr lang="en-US"/>
        </a:p>
      </dgm:t>
    </dgm:pt>
    <dgm:pt modelId="{F8A2F1B2-273A-4BEA-BB81-62750DA5143F}" type="sibTrans" cxnId="{B91571F1-3A5E-4FB0-BBD9-1DE024D68C65}">
      <dgm:prSet/>
      <dgm:spPr/>
      <dgm:t>
        <a:bodyPr/>
        <a:lstStyle/>
        <a:p>
          <a:endParaRPr lang="en-US"/>
        </a:p>
      </dgm:t>
    </dgm:pt>
    <dgm:pt modelId="{1BB50FC4-3B06-412D-88F6-459F79BB8C54}" type="pres">
      <dgm:prSet presAssocID="{98D5F261-1C74-4DC6-8EFF-3740E9515BAA}" presName="linearFlow" presStyleCnt="0">
        <dgm:presLayoutVars>
          <dgm:dir/>
          <dgm:resizeHandles val="exact"/>
        </dgm:presLayoutVars>
      </dgm:prSet>
      <dgm:spPr/>
    </dgm:pt>
    <dgm:pt modelId="{8239F189-187D-41BE-AF04-BC3F409F8F1B}" type="pres">
      <dgm:prSet presAssocID="{01D01999-BEA9-41C2-8402-0A258894BAEA}" presName="composite" presStyleCnt="0"/>
      <dgm:spPr/>
    </dgm:pt>
    <dgm:pt modelId="{4A90E7D8-6EB0-4EFC-902F-32817ADD3D05}" type="pres">
      <dgm:prSet presAssocID="{01D01999-BEA9-41C2-8402-0A258894BAE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6F2BC54-0E32-4E33-8328-1F7DB2E92CA2}" type="pres">
      <dgm:prSet presAssocID="{01D01999-BEA9-41C2-8402-0A258894BAEA}" presName="txShp" presStyleLbl="node1" presStyleIdx="0" presStyleCnt="3">
        <dgm:presLayoutVars>
          <dgm:bulletEnabled val="1"/>
        </dgm:presLayoutVars>
      </dgm:prSet>
      <dgm:spPr/>
    </dgm:pt>
    <dgm:pt modelId="{B463DC48-862C-485B-A218-DA8AA372BD1C}" type="pres">
      <dgm:prSet presAssocID="{4D737167-58F1-4D3F-A460-D4519141E1E3}" presName="spacing" presStyleCnt="0"/>
      <dgm:spPr/>
    </dgm:pt>
    <dgm:pt modelId="{783141DD-5D4F-44CC-BF93-064356042051}" type="pres">
      <dgm:prSet presAssocID="{6553DA22-4CD3-4BFC-B07A-AC18E4668A61}" presName="composite" presStyleCnt="0"/>
      <dgm:spPr/>
    </dgm:pt>
    <dgm:pt modelId="{70CD8DD2-FCEA-4F1F-B9C4-D81A91287620}" type="pres">
      <dgm:prSet presAssocID="{6553DA22-4CD3-4BFC-B07A-AC18E4668A61}"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25D329E-0DB8-453A-AFF4-E897FD3202C9}" type="pres">
      <dgm:prSet presAssocID="{6553DA22-4CD3-4BFC-B07A-AC18E4668A61}" presName="txShp" presStyleLbl="node1" presStyleIdx="1" presStyleCnt="3">
        <dgm:presLayoutVars>
          <dgm:bulletEnabled val="1"/>
        </dgm:presLayoutVars>
      </dgm:prSet>
      <dgm:spPr/>
    </dgm:pt>
    <dgm:pt modelId="{E0658597-4012-4B7A-BD61-229F9E49B6C3}" type="pres">
      <dgm:prSet presAssocID="{F50E1C38-BA1E-4245-8B61-446F56C37C60}" presName="spacing" presStyleCnt="0"/>
      <dgm:spPr/>
    </dgm:pt>
    <dgm:pt modelId="{4BCA8406-F6C1-4303-BB3D-09D1FEC3035C}" type="pres">
      <dgm:prSet presAssocID="{1CAB0EE8-0CFA-490E-9B64-00F01FEF2090}" presName="composite" presStyleCnt="0"/>
      <dgm:spPr/>
    </dgm:pt>
    <dgm:pt modelId="{0C57E4D9-5780-4E25-9FA5-A504508200B7}" type="pres">
      <dgm:prSet presAssocID="{1CAB0EE8-0CFA-490E-9B64-00F01FEF2090}"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F3020AF9-5C38-46F2-8448-95FE64E7FAC0}" type="pres">
      <dgm:prSet presAssocID="{1CAB0EE8-0CFA-490E-9B64-00F01FEF2090}" presName="txShp" presStyleLbl="node1" presStyleIdx="2" presStyleCnt="3">
        <dgm:presLayoutVars>
          <dgm:bulletEnabled val="1"/>
        </dgm:presLayoutVars>
      </dgm:prSet>
      <dgm:spPr/>
    </dgm:pt>
  </dgm:ptLst>
  <dgm:cxnLst>
    <dgm:cxn modelId="{6B90594F-AB21-4222-BC99-1B21B1AFB4C1}" type="presOf" srcId="{1CAB0EE8-0CFA-490E-9B64-00F01FEF2090}" destId="{F3020AF9-5C38-46F2-8448-95FE64E7FAC0}" srcOrd="0" destOrd="0" presId="urn:microsoft.com/office/officeart/2005/8/layout/vList3"/>
    <dgm:cxn modelId="{7A5372AD-FBB3-412B-AE60-4C5EE4B30588}" type="presOf" srcId="{98D5F261-1C74-4DC6-8EFF-3740E9515BAA}" destId="{1BB50FC4-3B06-412D-88F6-459F79BB8C54}" srcOrd="0" destOrd="0" presId="urn:microsoft.com/office/officeart/2005/8/layout/vList3"/>
    <dgm:cxn modelId="{280A97B2-A68F-4F1B-B191-8042B6D88109}" type="presOf" srcId="{01D01999-BEA9-41C2-8402-0A258894BAEA}" destId="{66F2BC54-0E32-4E33-8328-1F7DB2E92CA2}" srcOrd="0" destOrd="0" presId="urn:microsoft.com/office/officeart/2005/8/layout/vList3"/>
    <dgm:cxn modelId="{77DDE2BE-3C7B-49EA-8F81-56BBE36901BD}" type="presOf" srcId="{6553DA22-4CD3-4BFC-B07A-AC18E4668A61}" destId="{325D329E-0DB8-453A-AFF4-E897FD3202C9}" srcOrd="0" destOrd="0" presId="urn:microsoft.com/office/officeart/2005/8/layout/vList3"/>
    <dgm:cxn modelId="{6D5A34E1-B70F-4C80-9903-722F89E9E529}" srcId="{98D5F261-1C74-4DC6-8EFF-3740E9515BAA}" destId="{01D01999-BEA9-41C2-8402-0A258894BAEA}" srcOrd="0" destOrd="0" parTransId="{B6B1C716-8AFF-4938-AA50-850B354E8033}" sibTransId="{4D737167-58F1-4D3F-A460-D4519141E1E3}"/>
    <dgm:cxn modelId="{2017A1E7-63FB-4214-BC6D-5DC34703614F}" srcId="{98D5F261-1C74-4DC6-8EFF-3740E9515BAA}" destId="{6553DA22-4CD3-4BFC-B07A-AC18E4668A61}" srcOrd="1" destOrd="0" parTransId="{5347D764-121E-421F-B7B7-DC3049067FA3}" sibTransId="{F50E1C38-BA1E-4245-8B61-446F56C37C60}"/>
    <dgm:cxn modelId="{B91571F1-3A5E-4FB0-BBD9-1DE024D68C65}" srcId="{98D5F261-1C74-4DC6-8EFF-3740E9515BAA}" destId="{1CAB0EE8-0CFA-490E-9B64-00F01FEF2090}" srcOrd="2" destOrd="0" parTransId="{4625C920-F8C6-4B98-A787-C63D7F833E5D}" sibTransId="{F8A2F1B2-273A-4BEA-BB81-62750DA5143F}"/>
    <dgm:cxn modelId="{BFF3D79F-AE28-4A68-A634-2581B90BB18F}" type="presParOf" srcId="{1BB50FC4-3B06-412D-88F6-459F79BB8C54}" destId="{8239F189-187D-41BE-AF04-BC3F409F8F1B}" srcOrd="0" destOrd="0" presId="urn:microsoft.com/office/officeart/2005/8/layout/vList3"/>
    <dgm:cxn modelId="{242F16A4-76AD-46EC-9FFA-D337BB734EC6}" type="presParOf" srcId="{8239F189-187D-41BE-AF04-BC3F409F8F1B}" destId="{4A90E7D8-6EB0-4EFC-902F-32817ADD3D05}" srcOrd="0" destOrd="0" presId="urn:microsoft.com/office/officeart/2005/8/layout/vList3"/>
    <dgm:cxn modelId="{99595928-11FB-4A12-B89E-3CF2CE94AF6B}" type="presParOf" srcId="{8239F189-187D-41BE-AF04-BC3F409F8F1B}" destId="{66F2BC54-0E32-4E33-8328-1F7DB2E92CA2}" srcOrd="1" destOrd="0" presId="urn:microsoft.com/office/officeart/2005/8/layout/vList3"/>
    <dgm:cxn modelId="{76335018-E197-42AD-85F2-E72DA9C78D1F}" type="presParOf" srcId="{1BB50FC4-3B06-412D-88F6-459F79BB8C54}" destId="{B463DC48-862C-485B-A218-DA8AA372BD1C}" srcOrd="1" destOrd="0" presId="urn:microsoft.com/office/officeart/2005/8/layout/vList3"/>
    <dgm:cxn modelId="{0042A574-5298-4759-A828-CF762294AAFB}" type="presParOf" srcId="{1BB50FC4-3B06-412D-88F6-459F79BB8C54}" destId="{783141DD-5D4F-44CC-BF93-064356042051}" srcOrd="2" destOrd="0" presId="urn:microsoft.com/office/officeart/2005/8/layout/vList3"/>
    <dgm:cxn modelId="{C2084B46-9D91-450E-AE0D-3B40BB70C48F}" type="presParOf" srcId="{783141DD-5D4F-44CC-BF93-064356042051}" destId="{70CD8DD2-FCEA-4F1F-B9C4-D81A91287620}" srcOrd="0" destOrd="0" presId="urn:microsoft.com/office/officeart/2005/8/layout/vList3"/>
    <dgm:cxn modelId="{5BB15DF5-97AA-416D-B291-A09E4439F7EA}" type="presParOf" srcId="{783141DD-5D4F-44CC-BF93-064356042051}" destId="{325D329E-0DB8-453A-AFF4-E897FD3202C9}" srcOrd="1" destOrd="0" presId="urn:microsoft.com/office/officeart/2005/8/layout/vList3"/>
    <dgm:cxn modelId="{FE320DCF-3B52-4882-ACA4-5B59A775DD27}" type="presParOf" srcId="{1BB50FC4-3B06-412D-88F6-459F79BB8C54}" destId="{E0658597-4012-4B7A-BD61-229F9E49B6C3}" srcOrd="3" destOrd="0" presId="urn:microsoft.com/office/officeart/2005/8/layout/vList3"/>
    <dgm:cxn modelId="{046C2001-1E13-44D9-BC83-C4515CC56A3C}" type="presParOf" srcId="{1BB50FC4-3B06-412D-88F6-459F79BB8C54}" destId="{4BCA8406-F6C1-4303-BB3D-09D1FEC3035C}" srcOrd="4" destOrd="0" presId="urn:microsoft.com/office/officeart/2005/8/layout/vList3"/>
    <dgm:cxn modelId="{F6D75987-C6D9-4B9E-B97E-99D3015BD5AA}" type="presParOf" srcId="{4BCA8406-F6C1-4303-BB3D-09D1FEC3035C}" destId="{0C57E4D9-5780-4E25-9FA5-A504508200B7}" srcOrd="0" destOrd="0" presId="urn:microsoft.com/office/officeart/2005/8/layout/vList3"/>
    <dgm:cxn modelId="{5797CD4C-DDAE-4B60-B4F5-3E4ABAA34784}" type="presParOf" srcId="{4BCA8406-F6C1-4303-BB3D-09D1FEC3035C}" destId="{F3020AF9-5C38-46F2-8448-95FE64E7FAC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D5F261-1C74-4DC6-8EFF-3740E9515BAA}" type="doc">
      <dgm:prSet loTypeId="urn:microsoft.com/office/officeart/2005/8/layout/vList3" loCatId="list" qsTypeId="urn:microsoft.com/office/officeart/2005/8/quickstyle/simple1" qsCatId="simple" csTypeId="urn:microsoft.com/office/officeart/2005/8/colors/accent1_2" csCatId="accent1" phldr="1"/>
      <dgm:spPr/>
    </dgm:pt>
    <dgm:pt modelId="{01D01999-BEA9-41C2-8402-0A258894BAEA}">
      <dgm:prSet phldrT="[Text]"/>
      <dgm:spPr/>
      <dgm:t>
        <a:bodyPr/>
        <a:lstStyle/>
        <a:p>
          <a:r>
            <a:rPr lang="en-US">
              <a:latin typeface="Arial" panose="020B0604020202020204" pitchFamily="34" charset="0"/>
              <a:cs typeface="Arial" panose="020B0604020202020204" pitchFamily="34" charset="0"/>
            </a:rPr>
            <a:t>Rural People</a:t>
          </a:r>
        </a:p>
      </dgm:t>
    </dgm:pt>
    <dgm:pt modelId="{B6B1C716-8AFF-4938-AA50-850B354E8033}" type="parTrans" cxnId="{6D5A34E1-B70F-4C80-9903-722F89E9E529}">
      <dgm:prSet/>
      <dgm:spPr/>
      <dgm:t>
        <a:bodyPr/>
        <a:lstStyle/>
        <a:p>
          <a:endParaRPr lang="en-US"/>
        </a:p>
      </dgm:t>
    </dgm:pt>
    <dgm:pt modelId="{4D737167-58F1-4D3F-A460-D4519141E1E3}" type="sibTrans" cxnId="{6D5A34E1-B70F-4C80-9903-722F89E9E529}">
      <dgm:prSet/>
      <dgm:spPr/>
      <dgm:t>
        <a:bodyPr/>
        <a:lstStyle/>
        <a:p>
          <a:endParaRPr lang="en-US"/>
        </a:p>
      </dgm:t>
    </dgm:pt>
    <dgm:pt modelId="{6553DA22-4CD3-4BFC-B07A-AC18E4668A61}">
      <dgm:prSet phldrT="[Text]"/>
      <dgm:spPr/>
      <dgm:t>
        <a:bodyPr/>
        <a:lstStyle/>
        <a:p>
          <a:r>
            <a:rPr lang="en-US">
              <a:latin typeface="Arial" panose="020B0604020202020204" pitchFamily="34" charset="0"/>
              <a:cs typeface="Arial" panose="020B0604020202020204" pitchFamily="34" charset="0"/>
            </a:rPr>
            <a:t>Community Trust Neighbor</a:t>
          </a:r>
        </a:p>
      </dgm:t>
    </dgm:pt>
    <dgm:pt modelId="{5347D764-121E-421F-B7B7-DC3049067FA3}" type="parTrans" cxnId="{2017A1E7-63FB-4214-BC6D-5DC34703614F}">
      <dgm:prSet/>
      <dgm:spPr/>
      <dgm:t>
        <a:bodyPr/>
        <a:lstStyle/>
        <a:p>
          <a:endParaRPr lang="en-US"/>
        </a:p>
      </dgm:t>
    </dgm:pt>
    <dgm:pt modelId="{F50E1C38-BA1E-4245-8B61-446F56C37C60}" type="sibTrans" cxnId="{2017A1E7-63FB-4214-BC6D-5DC34703614F}">
      <dgm:prSet/>
      <dgm:spPr/>
      <dgm:t>
        <a:bodyPr/>
        <a:lstStyle/>
        <a:p>
          <a:endParaRPr lang="en-US"/>
        </a:p>
      </dgm:t>
    </dgm:pt>
    <dgm:pt modelId="{1CAB0EE8-0CFA-490E-9B64-00F01FEF2090}">
      <dgm:prSet phldrT="[Text]"/>
      <dgm:spPr/>
      <dgm:t>
        <a:bodyPr/>
        <a:lstStyle/>
        <a:p>
          <a:r>
            <a:rPr lang="en-US">
              <a:latin typeface="Arial" panose="020B0604020202020204" pitchFamily="34" charset="0"/>
              <a:cs typeface="Arial" panose="020B0604020202020204" pitchFamily="34" charset="0"/>
            </a:rPr>
            <a:t>A Place to Call Home</a:t>
          </a:r>
        </a:p>
      </dgm:t>
    </dgm:pt>
    <dgm:pt modelId="{4625C920-F8C6-4B98-A787-C63D7F833E5D}" type="parTrans" cxnId="{B91571F1-3A5E-4FB0-BBD9-1DE024D68C65}">
      <dgm:prSet/>
      <dgm:spPr/>
      <dgm:t>
        <a:bodyPr/>
        <a:lstStyle/>
        <a:p>
          <a:endParaRPr lang="en-US"/>
        </a:p>
      </dgm:t>
    </dgm:pt>
    <dgm:pt modelId="{F8A2F1B2-273A-4BEA-BB81-62750DA5143F}" type="sibTrans" cxnId="{B91571F1-3A5E-4FB0-BBD9-1DE024D68C65}">
      <dgm:prSet/>
      <dgm:spPr/>
      <dgm:t>
        <a:bodyPr/>
        <a:lstStyle/>
        <a:p>
          <a:endParaRPr lang="en-US"/>
        </a:p>
      </dgm:t>
    </dgm:pt>
    <dgm:pt modelId="{1BB50FC4-3B06-412D-88F6-459F79BB8C54}" type="pres">
      <dgm:prSet presAssocID="{98D5F261-1C74-4DC6-8EFF-3740E9515BAA}" presName="linearFlow" presStyleCnt="0">
        <dgm:presLayoutVars>
          <dgm:dir/>
          <dgm:resizeHandles val="exact"/>
        </dgm:presLayoutVars>
      </dgm:prSet>
      <dgm:spPr/>
    </dgm:pt>
    <dgm:pt modelId="{8239F189-187D-41BE-AF04-BC3F409F8F1B}" type="pres">
      <dgm:prSet presAssocID="{01D01999-BEA9-41C2-8402-0A258894BAEA}" presName="composite" presStyleCnt="0"/>
      <dgm:spPr/>
    </dgm:pt>
    <dgm:pt modelId="{4A90E7D8-6EB0-4EFC-902F-32817ADD3D05}" type="pres">
      <dgm:prSet presAssocID="{01D01999-BEA9-41C2-8402-0A258894BAE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6F2BC54-0E32-4E33-8328-1F7DB2E92CA2}" type="pres">
      <dgm:prSet presAssocID="{01D01999-BEA9-41C2-8402-0A258894BAEA}" presName="txShp" presStyleLbl="node1" presStyleIdx="0" presStyleCnt="3">
        <dgm:presLayoutVars>
          <dgm:bulletEnabled val="1"/>
        </dgm:presLayoutVars>
      </dgm:prSet>
      <dgm:spPr/>
    </dgm:pt>
    <dgm:pt modelId="{B463DC48-862C-485B-A218-DA8AA372BD1C}" type="pres">
      <dgm:prSet presAssocID="{4D737167-58F1-4D3F-A460-D4519141E1E3}" presName="spacing" presStyleCnt="0"/>
      <dgm:spPr/>
    </dgm:pt>
    <dgm:pt modelId="{783141DD-5D4F-44CC-BF93-064356042051}" type="pres">
      <dgm:prSet presAssocID="{6553DA22-4CD3-4BFC-B07A-AC18E4668A61}" presName="composite" presStyleCnt="0"/>
      <dgm:spPr/>
    </dgm:pt>
    <dgm:pt modelId="{70CD8DD2-FCEA-4F1F-B9C4-D81A91287620}" type="pres">
      <dgm:prSet presAssocID="{6553DA22-4CD3-4BFC-B07A-AC18E4668A61}" presName="imgShp" presStyleLbl="fgImgPlace1" presStyleIdx="1" presStyleCnt="3" custLinFactNeighborX="235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a:solidFill>
            <a:schemeClr val="bg1"/>
          </a:solidFill>
        </a:ln>
      </dgm:spPr>
    </dgm:pt>
    <dgm:pt modelId="{325D329E-0DB8-453A-AFF4-E897FD3202C9}" type="pres">
      <dgm:prSet presAssocID="{6553DA22-4CD3-4BFC-B07A-AC18E4668A61}" presName="txShp" presStyleLbl="node1" presStyleIdx="1" presStyleCnt="3">
        <dgm:presLayoutVars>
          <dgm:bulletEnabled val="1"/>
        </dgm:presLayoutVars>
      </dgm:prSet>
      <dgm:spPr/>
    </dgm:pt>
    <dgm:pt modelId="{E0658597-4012-4B7A-BD61-229F9E49B6C3}" type="pres">
      <dgm:prSet presAssocID="{F50E1C38-BA1E-4245-8B61-446F56C37C60}" presName="spacing" presStyleCnt="0"/>
      <dgm:spPr/>
    </dgm:pt>
    <dgm:pt modelId="{4BCA8406-F6C1-4303-BB3D-09D1FEC3035C}" type="pres">
      <dgm:prSet presAssocID="{1CAB0EE8-0CFA-490E-9B64-00F01FEF2090}" presName="composite" presStyleCnt="0"/>
      <dgm:spPr/>
    </dgm:pt>
    <dgm:pt modelId="{0C57E4D9-5780-4E25-9FA5-A504508200B7}" type="pres">
      <dgm:prSet presAssocID="{1CAB0EE8-0CFA-490E-9B64-00F01FEF2090}"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F3020AF9-5C38-46F2-8448-95FE64E7FAC0}" type="pres">
      <dgm:prSet presAssocID="{1CAB0EE8-0CFA-490E-9B64-00F01FEF2090}" presName="txShp" presStyleLbl="node1" presStyleIdx="2" presStyleCnt="3">
        <dgm:presLayoutVars>
          <dgm:bulletEnabled val="1"/>
        </dgm:presLayoutVars>
      </dgm:prSet>
      <dgm:spPr/>
    </dgm:pt>
  </dgm:ptLst>
  <dgm:cxnLst>
    <dgm:cxn modelId="{6B90594F-AB21-4222-BC99-1B21B1AFB4C1}" type="presOf" srcId="{1CAB0EE8-0CFA-490E-9B64-00F01FEF2090}" destId="{F3020AF9-5C38-46F2-8448-95FE64E7FAC0}" srcOrd="0" destOrd="0" presId="urn:microsoft.com/office/officeart/2005/8/layout/vList3"/>
    <dgm:cxn modelId="{7A5372AD-FBB3-412B-AE60-4C5EE4B30588}" type="presOf" srcId="{98D5F261-1C74-4DC6-8EFF-3740E9515BAA}" destId="{1BB50FC4-3B06-412D-88F6-459F79BB8C54}" srcOrd="0" destOrd="0" presId="urn:microsoft.com/office/officeart/2005/8/layout/vList3"/>
    <dgm:cxn modelId="{280A97B2-A68F-4F1B-B191-8042B6D88109}" type="presOf" srcId="{01D01999-BEA9-41C2-8402-0A258894BAEA}" destId="{66F2BC54-0E32-4E33-8328-1F7DB2E92CA2}" srcOrd="0" destOrd="0" presId="urn:microsoft.com/office/officeart/2005/8/layout/vList3"/>
    <dgm:cxn modelId="{77DDE2BE-3C7B-49EA-8F81-56BBE36901BD}" type="presOf" srcId="{6553DA22-4CD3-4BFC-B07A-AC18E4668A61}" destId="{325D329E-0DB8-453A-AFF4-E897FD3202C9}" srcOrd="0" destOrd="0" presId="urn:microsoft.com/office/officeart/2005/8/layout/vList3"/>
    <dgm:cxn modelId="{6D5A34E1-B70F-4C80-9903-722F89E9E529}" srcId="{98D5F261-1C74-4DC6-8EFF-3740E9515BAA}" destId="{01D01999-BEA9-41C2-8402-0A258894BAEA}" srcOrd="0" destOrd="0" parTransId="{B6B1C716-8AFF-4938-AA50-850B354E8033}" sibTransId="{4D737167-58F1-4D3F-A460-D4519141E1E3}"/>
    <dgm:cxn modelId="{2017A1E7-63FB-4214-BC6D-5DC34703614F}" srcId="{98D5F261-1C74-4DC6-8EFF-3740E9515BAA}" destId="{6553DA22-4CD3-4BFC-B07A-AC18E4668A61}" srcOrd="1" destOrd="0" parTransId="{5347D764-121E-421F-B7B7-DC3049067FA3}" sibTransId="{F50E1C38-BA1E-4245-8B61-446F56C37C60}"/>
    <dgm:cxn modelId="{B91571F1-3A5E-4FB0-BBD9-1DE024D68C65}" srcId="{98D5F261-1C74-4DC6-8EFF-3740E9515BAA}" destId="{1CAB0EE8-0CFA-490E-9B64-00F01FEF2090}" srcOrd="2" destOrd="0" parTransId="{4625C920-F8C6-4B98-A787-C63D7F833E5D}" sibTransId="{F8A2F1B2-273A-4BEA-BB81-62750DA5143F}"/>
    <dgm:cxn modelId="{BFF3D79F-AE28-4A68-A634-2581B90BB18F}" type="presParOf" srcId="{1BB50FC4-3B06-412D-88F6-459F79BB8C54}" destId="{8239F189-187D-41BE-AF04-BC3F409F8F1B}" srcOrd="0" destOrd="0" presId="urn:microsoft.com/office/officeart/2005/8/layout/vList3"/>
    <dgm:cxn modelId="{242F16A4-76AD-46EC-9FFA-D337BB734EC6}" type="presParOf" srcId="{8239F189-187D-41BE-AF04-BC3F409F8F1B}" destId="{4A90E7D8-6EB0-4EFC-902F-32817ADD3D05}" srcOrd="0" destOrd="0" presId="urn:microsoft.com/office/officeart/2005/8/layout/vList3"/>
    <dgm:cxn modelId="{99595928-11FB-4A12-B89E-3CF2CE94AF6B}" type="presParOf" srcId="{8239F189-187D-41BE-AF04-BC3F409F8F1B}" destId="{66F2BC54-0E32-4E33-8328-1F7DB2E92CA2}" srcOrd="1" destOrd="0" presId="urn:microsoft.com/office/officeart/2005/8/layout/vList3"/>
    <dgm:cxn modelId="{76335018-E197-42AD-85F2-E72DA9C78D1F}" type="presParOf" srcId="{1BB50FC4-3B06-412D-88F6-459F79BB8C54}" destId="{B463DC48-862C-485B-A218-DA8AA372BD1C}" srcOrd="1" destOrd="0" presId="urn:microsoft.com/office/officeart/2005/8/layout/vList3"/>
    <dgm:cxn modelId="{0042A574-5298-4759-A828-CF762294AAFB}" type="presParOf" srcId="{1BB50FC4-3B06-412D-88F6-459F79BB8C54}" destId="{783141DD-5D4F-44CC-BF93-064356042051}" srcOrd="2" destOrd="0" presId="urn:microsoft.com/office/officeart/2005/8/layout/vList3"/>
    <dgm:cxn modelId="{C2084B46-9D91-450E-AE0D-3B40BB70C48F}" type="presParOf" srcId="{783141DD-5D4F-44CC-BF93-064356042051}" destId="{70CD8DD2-FCEA-4F1F-B9C4-D81A91287620}" srcOrd="0" destOrd="0" presId="urn:microsoft.com/office/officeart/2005/8/layout/vList3"/>
    <dgm:cxn modelId="{5BB15DF5-97AA-416D-B291-A09E4439F7EA}" type="presParOf" srcId="{783141DD-5D4F-44CC-BF93-064356042051}" destId="{325D329E-0DB8-453A-AFF4-E897FD3202C9}" srcOrd="1" destOrd="0" presId="urn:microsoft.com/office/officeart/2005/8/layout/vList3"/>
    <dgm:cxn modelId="{FE320DCF-3B52-4882-ACA4-5B59A775DD27}" type="presParOf" srcId="{1BB50FC4-3B06-412D-88F6-459F79BB8C54}" destId="{E0658597-4012-4B7A-BD61-229F9E49B6C3}" srcOrd="3" destOrd="0" presId="urn:microsoft.com/office/officeart/2005/8/layout/vList3"/>
    <dgm:cxn modelId="{046C2001-1E13-44D9-BC83-C4515CC56A3C}" type="presParOf" srcId="{1BB50FC4-3B06-412D-88F6-459F79BB8C54}" destId="{4BCA8406-F6C1-4303-BB3D-09D1FEC3035C}" srcOrd="4" destOrd="0" presId="urn:microsoft.com/office/officeart/2005/8/layout/vList3"/>
    <dgm:cxn modelId="{F6D75987-C6D9-4B9E-B97E-99D3015BD5AA}" type="presParOf" srcId="{4BCA8406-F6C1-4303-BB3D-09D1FEC3035C}" destId="{0C57E4D9-5780-4E25-9FA5-A504508200B7}" srcOrd="0" destOrd="0" presId="urn:microsoft.com/office/officeart/2005/8/layout/vList3"/>
    <dgm:cxn modelId="{5797CD4C-DDAE-4B60-B4F5-3E4ABAA34784}" type="presParOf" srcId="{4BCA8406-F6C1-4303-BB3D-09D1FEC3035C}" destId="{F3020AF9-5C38-46F2-8448-95FE64E7FAC0}"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2BC54-0E32-4E33-8328-1F7DB2E92CA2}">
      <dsp:nvSpPr>
        <dsp:cNvPr id="0" name=""/>
        <dsp:cNvSpPr/>
      </dsp:nvSpPr>
      <dsp:spPr>
        <a:xfrm rot="10800000">
          <a:off x="879484" y="945"/>
          <a:ext cx="2702560" cy="7950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59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Programs</a:t>
          </a:r>
          <a:endParaRPr lang="en-US" sz="2800" kern="1200">
            <a:latin typeface="Arial" panose="020B0604020202020204" pitchFamily="34" charset="0"/>
            <a:cs typeface="Arial" panose="020B0604020202020204" pitchFamily="34" charset="0"/>
          </a:endParaRPr>
        </a:p>
      </dsp:txBody>
      <dsp:txXfrm rot="10800000">
        <a:off x="1078249" y="945"/>
        <a:ext cx="2503795" cy="795059"/>
      </dsp:txXfrm>
    </dsp:sp>
    <dsp:sp modelId="{4A90E7D8-6EB0-4EFC-902F-32817ADD3D05}">
      <dsp:nvSpPr>
        <dsp:cNvPr id="0" name=""/>
        <dsp:cNvSpPr/>
      </dsp:nvSpPr>
      <dsp:spPr>
        <a:xfrm>
          <a:off x="481955" y="945"/>
          <a:ext cx="795059" cy="7950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D329E-0DB8-453A-AFF4-E897FD3202C9}">
      <dsp:nvSpPr>
        <dsp:cNvPr id="0" name=""/>
        <dsp:cNvSpPr/>
      </dsp:nvSpPr>
      <dsp:spPr>
        <a:xfrm rot="10800000">
          <a:off x="879484" y="1033336"/>
          <a:ext cx="2702560" cy="7950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59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Banks</a:t>
          </a:r>
          <a:endParaRPr lang="en-US" sz="2800" kern="1200">
            <a:latin typeface="Arial" panose="020B0604020202020204" pitchFamily="34" charset="0"/>
            <a:cs typeface="Arial" panose="020B0604020202020204" pitchFamily="34" charset="0"/>
          </a:endParaRPr>
        </a:p>
      </dsp:txBody>
      <dsp:txXfrm rot="10800000">
        <a:off x="1078249" y="1033336"/>
        <a:ext cx="2503795" cy="795059"/>
      </dsp:txXfrm>
    </dsp:sp>
    <dsp:sp modelId="{70CD8DD2-FCEA-4F1F-B9C4-D81A91287620}">
      <dsp:nvSpPr>
        <dsp:cNvPr id="0" name=""/>
        <dsp:cNvSpPr/>
      </dsp:nvSpPr>
      <dsp:spPr>
        <a:xfrm>
          <a:off x="481955" y="1033336"/>
          <a:ext cx="795059" cy="7950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020AF9-5C38-46F2-8448-95FE64E7FAC0}">
      <dsp:nvSpPr>
        <dsp:cNvPr id="0" name=""/>
        <dsp:cNvSpPr/>
      </dsp:nvSpPr>
      <dsp:spPr>
        <a:xfrm rot="10800000">
          <a:off x="879484" y="2065727"/>
          <a:ext cx="2702560" cy="7950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59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Housing</a:t>
          </a:r>
          <a:endParaRPr lang="en-US" sz="3600" kern="1200">
            <a:latin typeface="Arial" panose="020B0604020202020204" pitchFamily="34" charset="0"/>
            <a:cs typeface="Arial" panose="020B0604020202020204" pitchFamily="34" charset="0"/>
          </a:endParaRPr>
        </a:p>
      </dsp:txBody>
      <dsp:txXfrm rot="10800000">
        <a:off x="1078249" y="2065727"/>
        <a:ext cx="2503795" cy="795059"/>
      </dsp:txXfrm>
    </dsp:sp>
    <dsp:sp modelId="{0C57E4D9-5780-4E25-9FA5-A504508200B7}">
      <dsp:nvSpPr>
        <dsp:cNvPr id="0" name=""/>
        <dsp:cNvSpPr/>
      </dsp:nvSpPr>
      <dsp:spPr>
        <a:xfrm>
          <a:off x="481955" y="2065727"/>
          <a:ext cx="795059" cy="7950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2BC54-0E32-4E33-8328-1F7DB2E92CA2}">
      <dsp:nvSpPr>
        <dsp:cNvPr id="0" name=""/>
        <dsp:cNvSpPr/>
      </dsp:nvSpPr>
      <dsp:spPr>
        <a:xfrm rot="10800000">
          <a:off x="879484" y="945"/>
          <a:ext cx="2702560" cy="7950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599"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Rural People</a:t>
          </a:r>
        </a:p>
      </dsp:txBody>
      <dsp:txXfrm rot="10800000">
        <a:off x="1078249" y="945"/>
        <a:ext cx="2503795" cy="795059"/>
      </dsp:txXfrm>
    </dsp:sp>
    <dsp:sp modelId="{4A90E7D8-6EB0-4EFC-902F-32817ADD3D05}">
      <dsp:nvSpPr>
        <dsp:cNvPr id="0" name=""/>
        <dsp:cNvSpPr/>
      </dsp:nvSpPr>
      <dsp:spPr>
        <a:xfrm>
          <a:off x="481955" y="945"/>
          <a:ext cx="795059" cy="79505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D329E-0DB8-453A-AFF4-E897FD3202C9}">
      <dsp:nvSpPr>
        <dsp:cNvPr id="0" name=""/>
        <dsp:cNvSpPr/>
      </dsp:nvSpPr>
      <dsp:spPr>
        <a:xfrm rot="10800000">
          <a:off x="879484" y="1033336"/>
          <a:ext cx="2702560" cy="7950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599"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Community Trust Neighbor</a:t>
          </a:r>
        </a:p>
      </dsp:txBody>
      <dsp:txXfrm rot="10800000">
        <a:off x="1078249" y="1033336"/>
        <a:ext cx="2503795" cy="795059"/>
      </dsp:txXfrm>
    </dsp:sp>
    <dsp:sp modelId="{70CD8DD2-FCEA-4F1F-B9C4-D81A91287620}">
      <dsp:nvSpPr>
        <dsp:cNvPr id="0" name=""/>
        <dsp:cNvSpPr/>
      </dsp:nvSpPr>
      <dsp:spPr>
        <a:xfrm>
          <a:off x="500638" y="1033336"/>
          <a:ext cx="795059" cy="7950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F3020AF9-5C38-46F2-8448-95FE64E7FAC0}">
      <dsp:nvSpPr>
        <dsp:cNvPr id="0" name=""/>
        <dsp:cNvSpPr/>
      </dsp:nvSpPr>
      <dsp:spPr>
        <a:xfrm rot="10800000">
          <a:off x="879484" y="2065727"/>
          <a:ext cx="2702560" cy="79505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0599"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A Place to Call Home</a:t>
          </a:r>
        </a:p>
      </dsp:txBody>
      <dsp:txXfrm rot="10800000">
        <a:off x="1078249" y="2065727"/>
        <a:ext cx="2503795" cy="795059"/>
      </dsp:txXfrm>
    </dsp:sp>
    <dsp:sp modelId="{0C57E4D9-5780-4E25-9FA5-A504508200B7}">
      <dsp:nvSpPr>
        <dsp:cNvPr id="0" name=""/>
        <dsp:cNvSpPr/>
      </dsp:nvSpPr>
      <dsp:spPr>
        <a:xfrm>
          <a:off x="481955" y="2065727"/>
          <a:ext cx="795059" cy="7950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8528F-9CD5-8E4C-A2D1-0787E7C3A0E8}"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E0493-1E6B-4842-91AE-90739BDE292A}" type="slidenum">
              <a:rPr lang="en-US" smtClean="0"/>
              <a:t>‹#›</a:t>
            </a:fld>
            <a:endParaRPr lang="en-US"/>
          </a:p>
        </p:txBody>
      </p:sp>
    </p:spTree>
    <p:extLst>
      <p:ext uri="{BB962C8B-B14F-4D97-AF65-F5344CB8AC3E}">
        <p14:creationId xmlns:p14="http://schemas.microsoft.com/office/powerpoint/2010/main" val="2567487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E93E0493-1E6B-4842-91AE-90739BDE292A}" type="slidenum">
              <a:rPr lang="en-US" smtClean="0"/>
              <a:t>2</a:t>
            </a:fld>
            <a:endParaRPr lang="en-US"/>
          </a:p>
        </p:txBody>
      </p:sp>
    </p:spTree>
    <p:extLst>
      <p:ext uri="{BB962C8B-B14F-4D97-AF65-F5344CB8AC3E}">
        <p14:creationId xmlns:p14="http://schemas.microsoft.com/office/powerpoint/2010/main" val="2896522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F6B99-3260-4AB7-BE97-B41223F65E78}" type="slidenum">
              <a:rPr lang="en-US" smtClean="0"/>
              <a:t>12</a:t>
            </a:fld>
            <a:endParaRPr lang="en-US"/>
          </a:p>
        </p:txBody>
      </p:sp>
    </p:spTree>
    <p:extLst>
      <p:ext uri="{BB962C8B-B14F-4D97-AF65-F5344CB8AC3E}">
        <p14:creationId xmlns:p14="http://schemas.microsoft.com/office/powerpoint/2010/main" val="21152920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135</a:t>
            </a:fld>
            <a:endParaRPr lang="en-US"/>
          </a:p>
        </p:txBody>
      </p:sp>
    </p:spTree>
    <p:extLst>
      <p:ext uri="{BB962C8B-B14F-4D97-AF65-F5344CB8AC3E}">
        <p14:creationId xmlns:p14="http://schemas.microsoft.com/office/powerpoint/2010/main" val="34040481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136</a:t>
            </a:fld>
            <a:endParaRPr lang="en-US"/>
          </a:p>
        </p:txBody>
      </p:sp>
    </p:spTree>
    <p:extLst>
      <p:ext uri="{BB962C8B-B14F-4D97-AF65-F5344CB8AC3E}">
        <p14:creationId xmlns:p14="http://schemas.microsoft.com/office/powerpoint/2010/main" val="41761131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137</a:t>
            </a:fld>
            <a:endParaRPr lang="en-US"/>
          </a:p>
        </p:txBody>
      </p:sp>
    </p:spTree>
    <p:extLst>
      <p:ext uri="{BB962C8B-B14F-4D97-AF65-F5344CB8AC3E}">
        <p14:creationId xmlns:p14="http://schemas.microsoft.com/office/powerpoint/2010/main" val="10941710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138</a:t>
            </a:fld>
            <a:endParaRPr lang="en-US"/>
          </a:p>
        </p:txBody>
      </p:sp>
    </p:spTree>
    <p:extLst>
      <p:ext uri="{BB962C8B-B14F-4D97-AF65-F5344CB8AC3E}">
        <p14:creationId xmlns:p14="http://schemas.microsoft.com/office/powerpoint/2010/main" val="10713668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139</a:t>
            </a:fld>
            <a:endParaRPr lang="en-US"/>
          </a:p>
        </p:txBody>
      </p:sp>
    </p:spTree>
    <p:extLst>
      <p:ext uri="{BB962C8B-B14F-4D97-AF65-F5344CB8AC3E}">
        <p14:creationId xmlns:p14="http://schemas.microsoft.com/office/powerpoint/2010/main" val="741705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140</a:t>
            </a:fld>
            <a:endParaRPr lang="en-US"/>
          </a:p>
        </p:txBody>
      </p:sp>
    </p:spTree>
    <p:extLst>
      <p:ext uri="{BB962C8B-B14F-4D97-AF65-F5344CB8AC3E}">
        <p14:creationId xmlns:p14="http://schemas.microsoft.com/office/powerpoint/2010/main" val="36096265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141</a:t>
            </a:fld>
            <a:endParaRPr lang="en-US"/>
          </a:p>
        </p:txBody>
      </p:sp>
    </p:spTree>
    <p:extLst>
      <p:ext uri="{BB962C8B-B14F-4D97-AF65-F5344CB8AC3E}">
        <p14:creationId xmlns:p14="http://schemas.microsoft.com/office/powerpoint/2010/main" val="21496789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142</a:t>
            </a:fld>
            <a:endParaRPr lang="en-US"/>
          </a:p>
        </p:txBody>
      </p:sp>
    </p:spTree>
    <p:extLst>
      <p:ext uri="{BB962C8B-B14F-4D97-AF65-F5344CB8AC3E}">
        <p14:creationId xmlns:p14="http://schemas.microsoft.com/office/powerpoint/2010/main" val="35871770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143</a:t>
            </a:fld>
            <a:endParaRPr lang="en-US"/>
          </a:p>
        </p:txBody>
      </p:sp>
    </p:spTree>
    <p:extLst>
      <p:ext uri="{BB962C8B-B14F-4D97-AF65-F5344CB8AC3E}">
        <p14:creationId xmlns:p14="http://schemas.microsoft.com/office/powerpoint/2010/main" val="17251824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144</a:t>
            </a:fld>
            <a:endParaRPr lang="en-US"/>
          </a:p>
        </p:txBody>
      </p:sp>
    </p:spTree>
    <p:extLst>
      <p:ext uri="{BB962C8B-B14F-4D97-AF65-F5344CB8AC3E}">
        <p14:creationId xmlns:p14="http://schemas.microsoft.com/office/powerpoint/2010/main" val="397558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a:t>
            </a:fld>
            <a:endParaRPr lang="en-US"/>
          </a:p>
        </p:txBody>
      </p:sp>
    </p:spTree>
    <p:extLst>
      <p:ext uri="{BB962C8B-B14F-4D97-AF65-F5344CB8AC3E}">
        <p14:creationId xmlns:p14="http://schemas.microsoft.com/office/powerpoint/2010/main" val="10385959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145</a:t>
            </a:fld>
            <a:endParaRPr lang="en-US"/>
          </a:p>
        </p:txBody>
      </p:sp>
    </p:spTree>
    <p:extLst>
      <p:ext uri="{BB962C8B-B14F-4D97-AF65-F5344CB8AC3E}">
        <p14:creationId xmlns:p14="http://schemas.microsoft.com/office/powerpoint/2010/main" val="11831024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146</a:t>
            </a:fld>
            <a:endParaRPr lang="en-US"/>
          </a:p>
        </p:txBody>
      </p:sp>
    </p:spTree>
    <p:extLst>
      <p:ext uri="{BB962C8B-B14F-4D97-AF65-F5344CB8AC3E}">
        <p14:creationId xmlns:p14="http://schemas.microsoft.com/office/powerpoint/2010/main" val="15933134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147</a:t>
            </a:fld>
            <a:endParaRPr lang="en-US"/>
          </a:p>
        </p:txBody>
      </p:sp>
    </p:spTree>
    <p:extLst>
      <p:ext uri="{BB962C8B-B14F-4D97-AF65-F5344CB8AC3E}">
        <p14:creationId xmlns:p14="http://schemas.microsoft.com/office/powerpoint/2010/main" val="26912138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Bring up word doc</a:t>
            </a:r>
          </a:p>
        </p:txBody>
      </p:sp>
      <p:sp>
        <p:nvSpPr>
          <p:cNvPr id="4" name="Slide Number Placeholder 3"/>
          <p:cNvSpPr>
            <a:spLocks noGrp="1"/>
          </p:cNvSpPr>
          <p:nvPr>
            <p:ph type="sldNum" sz="quarter" idx="5"/>
          </p:nvPr>
        </p:nvSpPr>
        <p:spPr/>
        <p:txBody>
          <a:bodyPr/>
          <a:lstStyle/>
          <a:p>
            <a:fld id="{E93E0493-1E6B-4842-91AE-90739BDE292A}" type="slidenum">
              <a:rPr lang="en-US" smtClean="0"/>
              <a:t>150</a:t>
            </a:fld>
            <a:endParaRPr lang="en-US"/>
          </a:p>
        </p:txBody>
      </p:sp>
    </p:spTree>
    <p:extLst>
      <p:ext uri="{BB962C8B-B14F-4D97-AF65-F5344CB8AC3E}">
        <p14:creationId xmlns:p14="http://schemas.microsoft.com/office/powerpoint/2010/main" val="74957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30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6AE8A-B657-4EBF-BD77-B2B392239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66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6AE8A-B657-4EBF-BD77-B2B392239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39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6AE8A-B657-4EBF-BD77-B2B392239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28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6AE8A-B657-4EBF-BD77-B2B392239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681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6AE8A-B657-4EBF-BD77-B2B392239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33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US"/>
          </a:p>
        </p:txBody>
      </p:sp>
      <p:sp>
        <p:nvSpPr>
          <p:cNvPr id="4" name="Slide Number Placeholder 3"/>
          <p:cNvSpPr>
            <a:spLocks noGrp="1"/>
          </p:cNvSpPr>
          <p:nvPr>
            <p:ph type="sldNum" sz="quarter" idx="10"/>
          </p:nvPr>
        </p:nvSpPr>
        <p:spPr/>
        <p:txBody>
          <a:bodyPr/>
          <a:lstStyle/>
          <a:p>
            <a:fld id="{1EEA0FA1-ADE9-0647-BE3D-7CA3179F4500}" type="slidenum">
              <a:rPr lang="en-US" smtClean="0"/>
              <a:t>21</a:t>
            </a:fld>
            <a:endParaRPr lang="en-US"/>
          </a:p>
        </p:txBody>
      </p:sp>
    </p:spTree>
    <p:extLst>
      <p:ext uri="{BB962C8B-B14F-4D97-AF65-F5344CB8AC3E}">
        <p14:creationId xmlns:p14="http://schemas.microsoft.com/office/powerpoint/2010/main" val="1997893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39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E93E0493-1E6B-4842-91AE-90739BDE292A}" type="slidenum">
              <a:rPr lang="en-US" smtClean="0"/>
              <a:t>3</a:t>
            </a:fld>
            <a:endParaRPr lang="en-US"/>
          </a:p>
        </p:txBody>
      </p:sp>
    </p:spTree>
    <p:extLst>
      <p:ext uri="{BB962C8B-B14F-4D97-AF65-F5344CB8AC3E}">
        <p14:creationId xmlns:p14="http://schemas.microsoft.com/office/powerpoint/2010/main" val="1917781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A0FA1-ADE9-0647-BE3D-7CA3179F4500}" type="slidenum">
              <a:rPr lang="en-US" smtClean="0"/>
              <a:t>23</a:t>
            </a:fld>
            <a:endParaRPr lang="en-US"/>
          </a:p>
        </p:txBody>
      </p:sp>
    </p:spTree>
    <p:extLst>
      <p:ext uri="{BB962C8B-B14F-4D97-AF65-F5344CB8AC3E}">
        <p14:creationId xmlns:p14="http://schemas.microsoft.com/office/powerpoint/2010/main" val="3306508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27</a:t>
            </a:fld>
            <a:endParaRPr lang="en-US"/>
          </a:p>
        </p:txBody>
      </p:sp>
    </p:spTree>
    <p:extLst>
      <p:ext uri="{BB962C8B-B14F-4D97-AF65-F5344CB8AC3E}">
        <p14:creationId xmlns:p14="http://schemas.microsoft.com/office/powerpoint/2010/main" val="107011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28</a:t>
            </a:fld>
            <a:endParaRPr lang="en-US"/>
          </a:p>
        </p:txBody>
      </p:sp>
    </p:spTree>
    <p:extLst>
      <p:ext uri="{BB962C8B-B14F-4D97-AF65-F5344CB8AC3E}">
        <p14:creationId xmlns:p14="http://schemas.microsoft.com/office/powerpoint/2010/main" val="230887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E93E0493-1E6B-4842-91AE-90739BDE292A}" type="slidenum">
              <a:rPr lang="en-US" smtClean="0"/>
              <a:t>33</a:t>
            </a:fld>
            <a:endParaRPr lang="en-US"/>
          </a:p>
        </p:txBody>
      </p:sp>
    </p:spTree>
    <p:extLst>
      <p:ext uri="{BB962C8B-B14F-4D97-AF65-F5344CB8AC3E}">
        <p14:creationId xmlns:p14="http://schemas.microsoft.com/office/powerpoint/2010/main" val="712477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34</a:t>
            </a:fld>
            <a:endParaRPr lang="en-US"/>
          </a:p>
        </p:txBody>
      </p:sp>
    </p:spTree>
    <p:extLst>
      <p:ext uri="{BB962C8B-B14F-4D97-AF65-F5344CB8AC3E}">
        <p14:creationId xmlns:p14="http://schemas.microsoft.com/office/powerpoint/2010/main" val="735148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100">
                <a:solidFill>
                  <a:srgbClr val="000000"/>
                </a:solidFill>
                <a:latin typeface="Calibri"/>
                <a:ea typeface="Calibri"/>
                <a:cs typeface="Calibri"/>
                <a:sym typeface="Calibri"/>
              </a:rPr>
              <a:t>.</a:t>
            </a:r>
          </a:p>
        </p:txBody>
      </p:sp>
      <p:sp>
        <p:nvSpPr>
          <p:cNvPr id="4" name="Slide Number Placeholder 3"/>
          <p:cNvSpPr>
            <a:spLocks noGrp="1"/>
          </p:cNvSpPr>
          <p:nvPr>
            <p:ph type="sldNum" sz="quarter" idx="5"/>
          </p:nvPr>
        </p:nvSpPr>
        <p:spPr/>
        <p:txBody>
          <a:bodyPr/>
          <a:lstStyle/>
          <a:p>
            <a:fld id="{E93E0493-1E6B-4842-91AE-90739BDE292A}" type="slidenum">
              <a:rPr lang="en-US" smtClean="0"/>
              <a:t>35</a:t>
            </a:fld>
            <a:endParaRPr lang="en-US"/>
          </a:p>
        </p:txBody>
      </p:sp>
    </p:spTree>
    <p:extLst>
      <p:ext uri="{BB962C8B-B14F-4D97-AF65-F5344CB8AC3E}">
        <p14:creationId xmlns:p14="http://schemas.microsoft.com/office/powerpoint/2010/main" val="123156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36</a:t>
            </a:fld>
            <a:endParaRPr lang="en-US"/>
          </a:p>
        </p:txBody>
      </p:sp>
    </p:spTree>
    <p:extLst>
      <p:ext uri="{BB962C8B-B14F-4D97-AF65-F5344CB8AC3E}">
        <p14:creationId xmlns:p14="http://schemas.microsoft.com/office/powerpoint/2010/main" val="3028031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37</a:t>
            </a:fld>
            <a:endParaRPr lang="en-US"/>
          </a:p>
        </p:txBody>
      </p:sp>
    </p:spTree>
    <p:extLst>
      <p:ext uri="{BB962C8B-B14F-4D97-AF65-F5344CB8AC3E}">
        <p14:creationId xmlns:p14="http://schemas.microsoft.com/office/powerpoint/2010/main" val="2141931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38</a:t>
            </a:fld>
            <a:endParaRPr lang="en-US"/>
          </a:p>
        </p:txBody>
      </p:sp>
    </p:spTree>
    <p:extLst>
      <p:ext uri="{BB962C8B-B14F-4D97-AF65-F5344CB8AC3E}">
        <p14:creationId xmlns:p14="http://schemas.microsoft.com/office/powerpoint/2010/main" val="1923955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100" b="1"/>
          </a:p>
        </p:txBody>
      </p:sp>
      <p:sp>
        <p:nvSpPr>
          <p:cNvPr id="4" name="Slide Number Placeholder 3"/>
          <p:cNvSpPr>
            <a:spLocks noGrp="1"/>
          </p:cNvSpPr>
          <p:nvPr>
            <p:ph type="sldNum" sz="quarter" idx="5"/>
          </p:nvPr>
        </p:nvSpPr>
        <p:spPr/>
        <p:txBody>
          <a:bodyPr/>
          <a:lstStyle/>
          <a:p>
            <a:fld id="{E93E0493-1E6B-4842-91AE-90739BDE292A}" type="slidenum">
              <a:rPr lang="en-US" smtClean="0"/>
              <a:t>39</a:t>
            </a:fld>
            <a:endParaRPr lang="en-US"/>
          </a:p>
        </p:txBody>
      </p:sp>
    </p:spTree>
    <p:extLst>
      <p:ext uri="{BB962C8B-B14F-4D97-AF65-F5344CB8AC3E}">
        <p14:creationId xmlns:p14="http://schemas.microsoft.com/office/powerpoint/2010/main" val="364505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F6B99-3260-4AB7-BE97-B41223F65E78}" type="slidenum">
              <a:rPr lang="en-US" smtClean="0"/>
              <a:t>5</a:t>
            </a:fld>
            <a:endParaRPr lang="en-US"/>
          </a:p>
        </p:txBody>
      </p:sp>
    </p:spTree>
    <p:extLst>
      <p:ext uri="{BB962C8B-B14F-4D97-AF65-F5344CB8AC3E}">
        <p14:creationId xmlns:p14="http://schemas.microsoft.com/office/powerpoint/2010/main" val="2608152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40</a:t>
            </a:fld>
            <a:endParaRPr lang="en-US"/>
          </a:p>
        </p:txBody>
      </p:sp>
    </p:spTree>
    <p:extLst>
      <p:ext uri="{BB962C8B-B14F-4D97-AF65-F5344CB8AC3E}">
        <p14:creationId xmlns:p14="http://schemas.microsoft.com/office/powerpoint/2010/main" val="2307843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100" b="1"/>
          </a:p>
          <a:p>
            <a:pPr marL="0" marR="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41</a:t>
            </a:fld>
            <a:endParaRPr lang="en-US"/>
          </a:p>
        </p:txBody>
      </p:sp>
    </p:spTree>
    <p:extLst>
      <p:ext uri="{BB962C8B-B14F-4D97-AF65-F5344CB8AC3E}">
        <p14:creationId xmlns:p14="http://schemas.microsoft.com/office/powerpoint/2010/main" val="492427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42</a:t>
            </a:fld>
            <a:endParaRPr lang="en-US"/>
          </a:p>
        </p:txBody>
      </p:sp>
    </p:spTree>
    <p:extLst>
      <p:ext uri="{BB962C8B-B14F-4D97-AF65-F5344CB8AC3E}">
        <p14:creationId xmlns:p14="http://schemas.microsoft.com/office/powerpoint/2010/main" val="1985076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sz="1100">
              <a:solidFill>
                <a:srgbClr val="000000"/>
              </a:solidFill>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E93E0493-1E6B-4842-91AE-90739BDE292A}" type="slidenum">
              <a:rPr lang="en-US" smtClean="0"/>
              <a:t>43</a:t>
            </a:fld>
            <a:endParaRPr lang="en-US"/>
          </a:p>
        </p:txBody>
      </p:sp>
    </p:spTree>
    <p:extLst>
      <p:ext uri="{BB962C8B-B14F-4D97-AF65-F5344CB8AC3E}">
        <p14:creationId xmlns:p14="http://schemas.microsoft.com/office/powerpoint/2010/main" val="186043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44</a:t>
            </a:fld>
            <a:endParaRPr lang="en-US"/>
          </a:p>
        </p:txBody>
      </p:sp>
    </p:spTree>
    <p:extLst>
      <p:ext uri="{BB962C8B-B14F-4D97-AF65-F5344CB8AC3E}">
        <p14:creationId xmlns:p14="http://schemas.microsoft.com/office/powerpoint/2010/main" val="3111206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Switch decks</a:t>
            </a:r>
          </a:p>
        </p:txBody>
      </p:sp>
      <p:sp>
        <p:nvSpPr>
          <p:cNvPr id="4" name="Slide Number Placeholder 3"/>
          <p:cNvSpPr>
            <a:spLocks noGrp="1"/>
          </p:cNvSpPr>
          <p:nvPr>
            <p:ph type="sldNum" sz="quarter" idx="5"/>
          </p:nvPr>
        </p:nvSpPr>
        <p:spPr/>
        <p:txBody>
          <a:bodyPr/>
          <a:lstStyle/>
          <a:p>
            <a:fld id="{E93E0493-1E6B-4842-91AE-90739BDE292A}" type="slidenum">
              <a:rPr lang="en-US" smtClean="0"/>
              <a:t>51</a:t>
            </a:fld>
            <a:endParaRPr lang="en-US"/>
          </a:p>
        </p:txBody>
      </p:sp>
    </p:spTree>
    <p:extLst>
      <p:ext uri="{BB962C8B-B14F-4D97-AF65-F5344CB8AC3E}">
        <p14:creationId xmlns:p14="http://schemas.microsoft.com/office/powerpoint/2010/main" val="3339295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52</a:t>
            </a:fld>
            <a:endParaRPr lang="en-US"/>
          </a:p>
        </p:txBody>
      </p:sp>
    </p:spTree>
    <p:extLst>
      <p:ext uri="{BB962C8B-B14F-4D97-AF65-F5344CB8AC3E}">
        <p14:creationId xmlns:p14="http://schemas.microsoft.com/office/powerpoint/2010/main" val="2195193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E93E0493-1E6B-4842-91AE-90739BDE292A}" type="slidenum">
              <a:rPr lang="en-US" smtClean="0"/>
              <a:t>53</a:t>
            </a:fld>
            <a:endParaRPr lang="en-US"/>
          </a:p>
        </p:txBody>
      </p:sp>
    </p:spTree>
    <p:extLst>
      <p:ext uri="{BB962C8B-B14F-4D97-AF65-F5344CB8AC3E}">
        <p14:creationId xmlns:p14="http://schemas.microsoft.com/office/powerpoint/2010/main" val="4091344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Need photo</a:t>
            </a:r>
          </a:p>
        </p:txBody>
      </p:sp>
      <p:sp>
        <p:nvSpPr>
          <p:cNvPr id="4" name="Slide Number Placeholder 3"/>
          <p:cNvSpPr>
            <a:spLocks noGrp="1"/>
          </p:cNvSpPr>
          <p:nvPr>
            <p:ph type="sldNum" sz="quarter" idx="5"/>
          </p:nvPr>
        </p:nvSpPr>
        <p:spPr/>
        <p:txBody>
          <a:bodyPr/>
          <a:lstStyle/>
          <a:p>
            <a:fld id="{E93E0493-1E6B-4842-91AE-90739BDE292A}" type="slidenum">
              <a:rPr lang="en-US" smtClean="0"/>
              <a:t>63</a:t>
            </a:fld>
            <a:endParaRPr lang="en-US"/>
          </a:p>
        </p:txBody>
      </p:sp>
    </p:spTree>
    <p:extLst>
      <p:ext uri="{BB962C8B-B14F-4D97-AF65-F5344CB8AC3E}">
        <p14:creationId xmlns:p14="http://schemas.microsoft.com/office/powerpoint/2010/main" val="3983697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65</a:t>
            </a:fld>
            <a:endParaRPr lang="en-US"/>
          </a:p>
        </p:txBody>
      </p:sp>
    </p:spTree>
    <p:extLst>
      <p:ext uri="{BB962C8B-B14F-4D97-AF65-F5344CB8AC3E}">
        <p14:creationId xmlns:p14="http://schemas.microsoft.com/office/powerpoint/2010/main" val="61587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E93E0493-1E6B-4842-91AE-90739BDE292A}" type="slidenum">
              <a:rPr lang="en-US" smtClean="0"/>
              <a:t>6</a:t>
            </a:fld>
            <a:endParaRPr lang="en-US"/>
          </a:p>
        </p:txBody>
      </p:sp>
    </p:spTree>
    <p:extLst>
      <p:ext uri="{BB962C8B-B14F-4D97-AF65-F5344CB8AC3E}">
        <p14:creationId xmlns:p14="http://schemas.microsoft.com/office/powerpoint/2010/main" val="319453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67</a:t>
            </a:fld>
            <a:endParaRPr lang="en-US"/>
          </a:p>
        </p:txBody>
      </p:sp>
    </p:spTree>
    <p:extLst>
      <p:ext uri="{BB962C8B-B14F-4D97-AF65-F5344CB8AC3E}">
        <p14:creationId xmlns:p14="http://schemas.microsoft.com/office/powerpoint/2010/main" val="2189209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69</a:t>
            </a:fld>
            <a:endParaRPr lang="en-US"/>
          </a:p>
        </p:txBody>
      </p:sp>
    </p:spTree>
    <p:extLst>
      <p:ext uri="{BB962C8B-B14F-4D97-AF65-F5344CB8AC3E}">
        <p14:creationId xmlns:p14="http://schemas.microsoft.com/office/powerpoint/2010/main" val="4107716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71</a:t>
            </a:fld>
            <a:endParaRPr lang="en-US"/>
          </a:p>
        </p:txBody>
      </p:sp>
    </p:spTree>
    <p:extLst>
      <p:ext uri="{BB962C8B-B14F-4D97-AF65-F5344CB8AC3E}">
        <p14:creationId xmlns:p14="http://schemas.microsoft.com/office/powerpoint/2010/main" val="1095905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73</a:t>
            </a:fld>
            <a:endParaRPr lang="en-US"/>
          </a:p>
        </p:txBody>
      </p:sp>
    </p:spTree>
    <p:extLst>
      <p:ext uri="{BB962C8B-B14F-4D97-AF65-F5344CB8AC3E}">
        <p14:creationId xmlns:p14="http://schemas.microsoft.com/office/powerpoint/2010/main" val="3585611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74</a:t>
            </a:fld>
            <a:endParaRPr lang="en-US"/>
          </a:p>
        </p:txBody>
      </p:sp>
    </p:spTree>
    <p:extLst>
      <p:ext uri="{BB962C8B-B14F-4D97-AF65-F5344CB8AC3E}">
        <p14:creationId xmlns:p14="http://schemas.microsoft.com/office/powerpoint/2010/main" val="4024971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75</a:t>
            </a:fld>
            <a:endParaRPr lang="en-US"/>
          </a:p>
        </p:txBody>
      </p:sp>
    </p:spTree>
    <p:extLst>
      <p:ext uri="{BB962C8B-B14F-4D97-AF65-F5344CB8AC3E}">
        <p14:creationId xmlns:p14="http://schemas.microsoft.com/office/powerpoint/2010/main" val="1972737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76</a:t>
            </a:fld>
            <a:endParaRPr lang="en-US"/>
          </a:p>
        </p:txBody>
      </p:sp>
    </p:spTree>
    <p:extLst>
      <p:ext uri="{BB962C8B-B14F-4D97-AF65-F5344CB8AC3E}">
        <p14:creationId xmlns:p14="http://schemas.microsoft.com/office/powerpoint/2010/main" val="922219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77</a:t>
            </a:fld>
            <a:endParaRPr lang="en-US"/>
          </a:p>
        </p:txBody>
      </p:sp>
    </p:spTree>
    <p:extLst>
      <p:ext uri="{BB962C8B-B14F-4D97-AF65-F5344CB8AC3E}">
        <p14:creationId xmlns:p14="http://schemas.microsoft.com/office/powerpoint/2010/main" val="3257499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78</a:t>
            </a:fld>
            <a:endParaRPr lang="en-US"/>
          </a:p>
        </p:txBody>
      </p:sp>
    </p:spTree>
    <p:extLst>
      <p:ext uri="{BB962C8B-B14F-4D97-AF65-F5344CB8AC3E}">
        <p14:creationId xmlns:p14="http://schemas.microsoft.com/office/powerpoint/2010/main" val="2351904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79</a:t>
            </a:fld>
            <a:endParaRPr lang="en-US"/>
          </a:p>
        </p:txBody>
      </p:sp>
    </p:spTree>
    <p:extLst>
      <p:ext uri="{BB962C8B-B14F-4D97-AF65-F5344CB8AC3E}">
        <p14:creationId xmlns:p14="http://schemas.microsoft.com/office/powerpoint/2010/main" val="3485700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F6B99-3260-4AB7-BE97-B41223F65E78}" type="slidenum">
              <a:rPr lang="en-US" smtClean="0"/>
              <a:t>7</a:t>
            </a:fld>
            <a:endParaRPr lang="en-US"/>
          </a:p>
        </p:txBody>
      </p:sp>
    </p:spTree>
    <p:extLst>
      <p:ext uri="{BB962C8B-B14F-4D97-AF65-F5344CB8AC3E}">
        <p14:creationId xmlns:p14="http://schemas.microsoft.com/office/powerpoint/2010/main" val="841518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80</a:t>
            </a:fld>
            <a:endParaRPr lang="en-US"/>
          </a:p>
        </p:txBody>
      </p:sp>
    </p:spTree>
    <p:extLst>
      <p:ext uri="{BB962C8B-B14F-4D97-AF65-F5344CB8AC3E}">
        <p14:creationId xmlns:p14="http://schemas.microsoft.com/office/powerpoint/2010/main" val="1954535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81</a:t>
            </a:fld>
            <a:endParaRPr lang="en-US"/>
          </a:p>
        </p:txBody>
      </p:sp>
    </p:spTree>
    <p:extLst>
      <p:ext uri="{BB962C8B-B14F-4D97-AF65-F5344CB8AC3E}">
        <p14:creationId xmlns:p14="http://schemas.microsoft.com/office/powerpoint/2010/main" val="2903945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E93E0493-1E6B-4842-91AE-90739BDE292A}" type="slidenum">
              <a:rPr lang="en-US" smtClean="0"/>
              <a:t>85</a:t>
            </a:fld>
            <a:endParaRPr lang="en-US"/>
          </a:p>
        </p:txBody>
      </p:sp>
    </p:spTree>
    <p:extLst>
      <p:ext uri="{BB962C8B-B14F-4D97-AF65-F5344CB8AC3E}">
        <p14:creationId xmlns:p14="http://schemas.microsoft.com/office/powerpoint/2010/main" val="3369915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87</a:t>
            </a:fld>
            <a:endParaRPr lang="en-US"/>
          </a:p>
        </p:txBody>
      </p:sp>
    </p:spTree>
    <p:extLst>
      <p:ext uri="{BB962C8B-B14F-4D97-AF65-F5344CB8AC3E}">
        <p14:creationId xmlns:p14="http://schemas.microsoft.com/office/powerpoint/2010/main" val="810142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88</a:t>
            </a:fld>
            <a:endParaRPr lang="en-US"/>
          </a:p>
        </p:txBody>
      </p:sp>
    </p:spTree>
    <p:extLst>
      <p:ext uri="{BB962C8B-B14F-4D97-AF65-F5344CB8AC3E}">
        <p14:creationId xmlns:p14="http://schemas.microsoft.com/office/powerpoint/2010/main" val="13545980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89</a:t>
            </a:fld>
            <a:endParaRPr lang="en-US"/>
          </a:p>
        </p:txBody>
      </p:sp>
    </p:spTree>
    <p:extLst>
      <p:ext uri="{BB962C8B-B14F-4D97-AF65-F5344CB8AC3E}">
        <p14:creationId xmlns:p14="http://schemas.microsoft.com/office/powerpoint/2010/main" val="1649038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90</a:t>
            </a:fld>
            <a:endParaRPr lang="en-US"/>
          </a:p>
        </p:txBody>
      </p:sp>
    </p:spTree>
    <p:extLst>
      <p:ext uri="{BB962C8B-B14F-4D97-AF65-F5344CB8AC3E}">
        <p14:creationId xmlns:p14="http://schemas.microsoft.com/office/powerpoint/2010/main" val="4138137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91</a:t>
            </a:fld>
            <a:endParaRPr lang="en-US"/>
          </a:p>
        </p:txBody>
      </p:sp>
    </p:spTree>
    <p:extLst>
      <p:ext uri="{BB962C8B-B14F-4D97-AF65-F5344CB8AC3E}">
        <p14:creationId xmlns:p14="http://schemas.microsoft.com/office/powerpoint/2010/main" val="874770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92</a:t>
            </a:fld>
            <a:endParaRPr lang="en-US"/>
          </a:p>
        </p:txBody>
      </p:sp>
    </p:spTree>
    <p:extLst>
      <p:ext uri="{BB962C8B-B14F-4D97-AF65-F5344CB8AC3E}">
        <p14:creationId xmlns:p14="http://schemas.microsoft.com/office/powerpoint/2010/main" val="1488670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93</a:t>
            </a:fld>
            <a:endParaRPr lang="en-US"/>
          </a:p>
        </p:txBody>
      </p:sp>
    </p:spTree>
    <p:extLst>
      <p:ext uri="{BB962C8B-B14F-4D97-AF65-F5344CB8AC3E}">
        <p14:creationId xmlns:p14="http://schemas.microsoft.com/office/powerpoint/2010/main" val="2059959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F6B99-3260-4AB7-BE97-B41223F65E78}" type="slidenum">
              <a:rPr lang="en-US" smtClean="0"/>
              <a:t>8</a:t>
            </a:fld>
            <a:endParaRPr lang="en-US"/>
          </a:p>
        </p:txBody>
      </p:sp>
    </p:spTree>
    <p:extLst>
      <p:ext uri="{BB962C8B-B14F-4D97-AF65-F5344CB8AC3E}">
        <p14:creationId xmlns:p14="http://schemas.microsoft.com/office/powerpoint/2010/main" val="412454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94</a:t>
            </a:fld>
            <a:endParaRPr lang="en-US"/>
          </a:p>
        </p:txBody>
      </p:sp>
    </p:spTree>
    <p:extLst>
      <p:ext uri="{BB962C8B-B14F-4D97-AF65-F5344CB8AC3E}">
        <p14:creationId xmlns:p14="http://schemas.microsoft.com/office/powerpoint/2010/main" val="3020231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95</a:t>
            </a:fld>
            <a:endParaRPr lang="en-US"/>
          </a:p>
        </p:txBody>
      </p:sp>
    </p:spTree>
    <p:extLst>
      <p:ext uri="{BB962C8B-B14F-4D97-AF65-F5344CB8AC3E}">
        <p14:creationId xmlns:p14="http://schemas.microsoft.com/office/powerpoint/2010/main" val="30732558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96</a:t>
            </a:fld>
            <a:endParaRPr lang="en-US"/>
          </a:p>
        </p:txBody>
      </p:sp>
    </p:spTree>
    <p:extLst>
      <p:ext uri="{BB962C8B-B14F-4D97-AF65-F5344CB8AC3E}">
        <p14:creationId xmlns:p14="http://schemas.microsoft.com/office/powerpoint/2010/main" val="25587934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97</a:t>
            </a:fld>
            <a:endParaRPr lang="en-US"/>
          </a:p>
        </p:txBody>
      </p:sp>
    </p:spTree>
    <p:extLst>
      <p:ext uri="{BB962C8B-B14F-4D97-AF65-F5344CB8AC3E}">
        <p14:creationId xmlns:p14="http://schemas.microsoft.com/office/powerpoint/2010/main" val="2901933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99</a:t>
            </a:fld>
            <a:endParaRPr lang="en-US"/>
          </a:p>
        </p:txBody>
      </p:sp>
    </p:spTree>
    <p:extLst>
      <p:ext uri="{BB962C8B-B14F-4D97-AF65-F5344CB8AC3E}">
        <p14:creationId xmlns:p14="http://schemas.microsoft.com/office/powerpoint/2010/main" val="425982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100</a:t>
            </a:fld>
            <a:endParaRPr lang="en-US"/>
          </a:p>
        </p:txBody>
      </p:sp>
    </p:spTree>
    <p:extLst>
      <p:ext uri="{BB962C8B-B14F-4D97-AF65-F5344CB8AC3E}">
        <p14:creationId xmlns:p14="http://schemas.microsoft.com/office/powerpoint/2010/main" val="28785958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101</a:t>
            </a:fld>
            <a:endParaRPr lang="en-US"/>
          </a:p>
        </p:txBody>
      </p:sp>
    </p:spTree>
    <p:extLst>
      <p:ext uri="{BB962C8B-B14F-4D97-AF65-F5344CB8AC3E}">
        <p14:creationId xmlns:p14="http://schemas.microsoft.com/office/powerpoint/2010/main" val="27613114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102</a:t>
            </a:fld>
            <a:endParaRPr lang="en-US"/>
          </a:p>
        </p:txBody>
      </p:sp>
    </p:spTree>
    <p:extLst>
      <p:ext uri="{BB962C8B-B14F-4D97-AF65-F5344CB8AC3E}">
        <p14:creationId xmlns:p14="http://schemas.microsoft.com/office/powerpoint/2010/main" val="3556246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103</a:t>
            </a:fld>
            <a:endParaRPr lang="en-US"/>
          </a:p>
        </p:txBody>
      </p:sp>
    </p:spTree>
    <p:extLst>
      <p:ext uri="{BB962C8B-B14F-4D97-AF65-F5344CB8AC3E}">
        <p14:creationId xmlns:p14="http://schemas.microsoft.com/office/powerpoint/2010/main" val="7612479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104</a:t>
            </a:fld>
            <a:endParaRPr lang="en-US"/>
          </a:p>
        </p:txBody>
      </p:sp>
    </p:spTree>
    <p:extLst>
      <p:ext uri="{BB962C8B-B14F-4D97-AF65-F5344CB8AC3E}">
        <p14:creationId xmlns:p14="http://schemas.microsoft.com/office/powerpoint/2010/main" val="298488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5F6B99-3260-4AB7-BE97-B41223F65E78}" type="slidenum">
              <a:rPr lang="en-US" smtClean="0"/>
              <a:t>9</a:t>
            </a:fld>
            <a:endParaRPr lang="en-US"/>
          </a:p>
        </p:txBody>
      </p:sp>
    </p:spTree>
    <p:extLst>
      <p:ext uri="{BB962C8B-B14F-4D97-AF65-F5344CB8AC3E}">
        <p14:creationId xmlns:p14="http://schemas.microsoft.com/office/powerpoint/2010/main" val="18973546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105</a:t>
            </a:fld>
            <a:endParaRPr lang="en-US"/>
          </a:p>
        </p:txBody>
      </p:sp>
    </p:spTree>
    <p:extLst>
      <p:ext uri="{BB962C8B-B14F-4D97-AF65-F5344CB8AC3E}">
        <p14:creationId xmlns:p14="http://schemas.microsoft.com/office/powerpoint/2010/main" val="15922763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106</a:t>
            </a:fld>
            <a:endParaRPr lang="en-US"/>
          </a:p>
        </p:txBody>
      </p:sp>
    </p:spTree>
    <p:extLst>
      <p:ext uri="{BB962C8B-B14F-4D97-AF65-F5344CB8AC3E}">
        <p14:creationId xmlns:p14="http://schemas.microsoft.com/office/powerpoint/2010/main" val="20234090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107</a:t>
            </a:fld>
            <a:endParaRPr lang="en-US"/>
          </a:p>
        </p:txBody>
      </p:sp>
    </p:spTree>
    <p:extLst>
      <p:ext uri="{BB962C8B-B14F-4D97-AF65-F5344CB8AC3E}">
        <p14:creationId xmlns:p14="http://schemas.microsoft.com/office/powerpoint/2010/main" val="2999204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108</a:t>
            </a:fld>
            <a:endParaRPr lang="en-US"/>
          </a:p>
        </p:txBody>
      </p:sp>
    </p:spTree>
    <p:extLst>
      <p:ext uri="{BB962C8B-B14F-4D97-AF65-F5344CB8AC3E}">
        <p14:creationId xmlns:p14="http://schemas.microsoft.com/office/powerpoint/2010/main" val="1006808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109</a:t>
            </a:fld>
            <a:endParaRPr lang="en-US"/>
          </a:p>
        </p:txBody>
      </p:sp>
    </p:spTree>
    <p:extLst>
      <p:ext uri="{BB962C8B-B14F-4D97-AF65-F5344CB8AC3E}">
        <p14:creationId xmlns:p14="http://schemas.microsoft.com/office/powerpoint/2010/main" val="1954306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110</a:t>
            </a:fld>
            <a:endParaRPr lang="en-US"/>
          </a:p>
        </p:txBody>
      </p:sp>
    </p:spTree>
    <p:extLst>
      <p:ext uri="{BB962C8B-B14F-4D97-AF65-F5344CB8AC3E}">
        <p14:creationId xmlns:p14="http://schemas.microsoft.com/office/powerpoint/2010/main" val="8824884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111</a:t>
            </a:fld>
            <a:endParaRPr lang="en-US"/>
          </a:p>
        </p:txBody>
      </p:sp>
    </p:spTree>
    <p:extLst>
      <p:ext uri="{BB962C8B-B14F-4D97-AF65-F5344CB8AC3E}">
        <p14:creationId xmlns:p14="http://schemas.microsoft.com/office/powerpoint/2010/main" val="2220034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112</a:t>
            </a:fld>
            <a:endParaRPr lang="en-US"/>
          </a:p>
        </p:txBody>
      </p:sp>
    </p:spTree>
    <p:extLst>
      <p:ext uri="{BB962C8B-B14F-4D97-AF65-F5344CB8AC3E}">
        <p14:creationId xmlns:p14="http://schemas.microsoft.com/office/powerpoint/2010/main" val="30504794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113</a:t>
            </a:fld>
            <a:endParaRPr lang="en-US"/>
          </a:p>
        </p:txBody>
      </p:sp>
    </p:spTree>
    <p:extLst>
      <p:ext uri="{BB962C8B-B14F-4D97-AF65-F5344CB8AC3E}">
        <p14:creationId xmlns:p14="http://schemas.microsoft.com/office/powerpoint/2010/main" val="1807164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114</a:t>
            </a:fld>
            <a:endParaRPr lang="en-US"/>
          </a:p>
        </p:txBody>
      </p:sp>
    </p:spTree>
    <p:extLst>
      <p:ext uri="{BB962C8B-B14F-4D97-AF65-F5344CB8AC3E}">
        <p14:creationId xmlns:p14="http://schemas.microsoft.com/office/powerpoint/2010/main" val="295520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05F6B99-3260-4AB7-BE97-B41223F65E78}" type="slidenum">
              <a:rPr lang="en-US" smtClean="0"/>
              <a:t>10</a:t>
            </a:fld>
            <a:endParaRPr lang="en-US"/>
          </a:p>
        </p:txBody>
      </p:sp>
    </p:spTree>
    <p:extLst>
      <p:ext uri="{BB962C8B-B14F-4D97-AF65-F5344CB8AC3E}">
        <p14:creationId xmlns:p14="http://schemas.microsoft.com/office/powerpoint/2010/main" val="39413223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115</a:t>
            </a:fld>
            <a:endParaRPr lang="en-US"/>
          </a:p>
        </p:txBody>
      </p:sp>
    </p:spTree>
    <p:extLst>
      <p:ext uri="{BB962C8B-B14F-4D97-AF65-F5344CB8AC3E}">
        <p14:creationId xmlns:p14="http://schemas.microsoft.com/office/powerpoint/2010/main" val="26716709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116</a:t>
            </a:fld>
            <a:endParaRPr lang="en-US"/>
          </a:p>
        </p:txBody>
      </p:sp>
    </p:spTree>
    <p:extLst>
      <p:ext uri="{BB962C8B-B14F-4D97-AF65-F5344CB8AC3E}">
        <p14:creationId xmlns:p14="http://schemas.microsoft.com/office/powerpoint/2010/main" val="40956837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117</a:t>
            </a:fld>
            <a:endParaRPr lang="en-US"/>
          </a:p>
        </p:txBody>
      </p:sp>
    </p:spTree>
    <p:extLst>
      <p:ext uri="{BB962C8B-B14F-4D97-AF65-F5344CB8AC3E}">
        <p14:creationId xmlns:p14="http://schemas.microsoft.com/office/powerpoint/2010/main" val="32025929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118</a:t>
            </a:fld>
            <a:endParaRPr lang="en-US"/>
          </a:p>
        </p:txBody>
      </p:sp>
    </p:spTree>
    <p:extLst>
      <p:ext uri="{BB962C8B-B14F-4D97-AF65-F5344CB8AC3E}">
        <p14:creationId xmlns:p14="http://schemas.microsoft.com/office/powerpoint/2010/main" val="23681478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119</a:t>
            </a:fld>
            <a:endParaRPr lang="en-US"/>
          </a:p>
        </p:txBody>
      </p:sp>
    </p:spTree>
    <p:extLst>
      <p:ext uri="{BB962C8B-B14F-4D97-AF65-F5344CB8AC3E}">
        <p14:creationId xmlns:p14="http://schemas.microsoft.com/office/powerpoint/2010/main" val="23354691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120</a:t>
            </a:fld>
            <a:endParaRPr lang="en-US"/>
          </a:p>
        </p:txBody>
      </p:sp>
    </p:spTree>
    <p:extLst>
      <p:ext uri="{BB962C8B-B14F-4D97-AF65-F5344CB8AC3E}">
        <p14:creationId xmlns:p14="http://schemas.microsoft.com/office/powerpoint/2010/main" val="38339682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121</a:t>
            </a:fld>
            <a:endParaRPr lang="en-US"/>
          </a:p>
        </p:txBody>
      </p:sp>
    </p:spTree>
    <p:extLst>
      <p:ext uri="{BB962C8B-B14F-4D97-AF65-F5344CB8AC3E}">
        <p14:creationId xmlns:p14="http://schemas.microsoft.com/office/powerpoint/2010/main" val="2089410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122</a:t>
            </a:fld>
            <a:endParaRPr lang="en-US"/>
          </a:p>
        </p:txBody>
      </p:sp>
    </p:spTree>
    <p:extLst>
      <p:ext uri="{BB962C8B-B14F-4D97-AF65-F5344CB8AC3E}">
        <p14:creationId xmlns:p14="http://schemas.microsoft.com/office/powerpoint/2010/main" val="28211530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123</a:t>
            </a:fld>
            <a:endParaRPr lang="en-US"/>
          </a:p>
        </p:txBody>
      </p:sp>
    </p:spTree>
    <p:extLst>
      <p:ext uri="{BB962C8B-B14F-4D97-AF65-F5344CB8AC3E}">
        <p14:creationId xmlns:p14="http://schemas.microsoft.com/office/powerpoint/2010/main" val="12240100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124</a:t>
            </a:fld>
            <a:endParaRPr lang="en-US"/>
          </a:p>
        </p:txBody>
      </p:sp>
    </p:spTree>
    <p:extLst>
      <p:ext uri="{BB962C8B-B14F-4D97-AF65-F5344CB8AC3E}">
        <p14:creationId xmlns:p14="http://schemas.microsoft.com/office/powerpoint/2010/main" val="90212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EEA0FA1-ADE9-0647-BE3D-7CA3179F4500}" type="slidenum">
              <a:rPr lang="en-US" smtClean="0"/>
              <a:t>11</a:t>
            </a:fld>
            <a:endParaRPr lang="en-US"/>
          </a:p>
        </p:txBody>
      </p:sp>
    </p:spTree>
    <p:extLst>
      <p:ext uri="{BB962C8B-B14F-4D97-AF65-F5344CB8AC3E}">
        <p14:creationId xmlns:p14="http://schemas.microsoft.com/office/powerpoint/2010/main" val="30403717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125</a:t>
            </a:fld>
            <a:endParaRPr lang="en-US"/>
          </a:p>
        </p:txBody>
      </p:sp>
    </p:spTree>
    <p:extLst>
      <p:ext uri="{BB962C8B-B14F-4D97-AF65-F5344CB8AC3E}">
        <p14:creationId xmlns:p14="http://schemas.microsoft.com/office/powerpoint/2010/main" val="9689902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126</a:t>
            </a:fld>
            <a:endParaRPr lang="en-US"/>
          </a:p>
        </p:txBody>
      </p:sp>
    </p:spTree>
    <p:extLst>
      <p:ext uri="{BB962C8B-B14F-4D97-AF65-F5344CB8AC3E}">
        <p14:creationId xmlns:p14="http://schemas.microsoft.com/office/powerpoint/2010/main" val="27549449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127</a:t>
            </a:fld>
            <a:endParaRPr lang="en-US"/>
          </a:p>
        </p:txBody>
      </p:sp>
    </p:spTree>
    <p:extLst>
      <p:ext uri="{BB962C8B-B14F-4D97-AF65-F5344CB8AC3E}">
        <p14:creationId xmlns:p14="http://schemas.microsoft.com/office/powerpoint/2010/main" val="35054758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128</a:t>
            </a:fld>
            <a:endParaRPr lang="en-US"/>
          </a:p>
        </p:txBody>
      </p:sp>
    </p:spTree>
    <p:extLst>
      <p:ext uri="{BB962C8B-B14F-4D97-AF65-F5344CB8AC3E}">
        <p14:creationId xmlns:p14="http://schemas.microsoft.com/office/powerpoint/2010/main" val="9989491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129</a:t>
            </a:fld>
            <a:endParaRPr lang="en-US"/>
          </a:p>
        </p:txBody>
      </p:sp>
    </p:spTree>
    <p:extLst>
      <p:ext uri="{BB962C8B-B14F-4D97-AF65-F5344CB8AC3E}">
        <p14:creationId xmlns:p14="http://schemas.microsoft.com/office/powerpoint/2010/main" val="13597741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130</a:t>
            </a:fld>
            <a:endParaRPr lang="en-US"/>
          </a:p>
        </p:txBody>
      </p:sp>
    </p:spTree>
    <p:extLst>
      <p:ext uri="{BB962C8B-B14F-4D97-AF65-F5344CB8AC3E}">
        <p14:creationId xmlns:p14="http://schemas.microsoft.com/office/powerpoint/2010/main" val="16289788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131</a:t>
            </a:fld>
            <a:endParaRPr lang="en-US"/>
          </a:p>
        </p:txBody>
      </p:sp>
    </p:spTree>
    <p:extLst>
      <p:ext uri="{BB962C8B-B14F-4D97-AF65-F5344CB8AC3E}">
        <p14:creationId xmlns:p14="http://schemas.microsoft.com/office/powerpoint/2010/main" val="3859982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132</a:t>
            </a:fld>
            <a:endParaRPr lang="en-US"/>
          </a:p>
        </p:txBody>
      </p:sp>
    </p:spTree>
    <p:extLst>
      <p:ext uri="{BB962C8B-B14F-4D97-AF65-F5344CB8AC3E}">
        <p14:creationId xmlns:p14="http://schemas.microsoft.com/office/powerpoint/2010/main" val="3423896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133</a:t>
            </a:fld>
            <a:endParaRPr lang="en-US"/>
          </a:p>
        </p:txBody>
      </p:sp>
    </p:spTree>
    <p:extLst>
      <p:ext uri="{BB962C8B-B14F-4D97-AF65-F5344CB8AC3E}">
        <p14:creationId xmlns:p14="http://schemas.microsoft.com/office/powerpoint/2010/main" val="37696197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3E0493-1E6B-4842-91AE-90739BDE292A}" type="slidenum">
              <a:rPr lang="en-US" smtClean="0"/>
              <a:t>134</a:t>
            </a:fld>
            <a:endParaRPr lang="en-US"/>
          </a:p>
        </p:txBody>
      </p:sp>
    </p:spTree>
    <p:extLst>
      <p:ext uri="{BB962C8B-B14F-4D97-AF65-F5344CB8AC3E}">
        <p14:creationId xmlns:p14="http://schemas.microsoft.com/office/powerpoint/2010/main" val="340872405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8DC0B8-D0C3-B446-A80E-A07B4300A3A4}"/>
              </a:ext>
            </a:extLst>
          </p:cNvPr>
          <p:cNvPicPr>
            <a:picLocks noChangeAspect="1"/>
          </p:cNvPicPr>
          <p:nvPr userDrawn="1"/>
        </p:nvPicPr>
        <p:blipFill rotWithShape="1">
          <a:blip r:embed="rId2">
            <a:grayscl/>
          </a:blip>
          <a:srcRect l="60632"/>
          <a:stretch/>
        </p:blipFill>
        <p:spPr>
          <a:xfrm>
            <a:off x="7301761" y="425449"/>
            <a:ext cx="4464788" cy="6007100"/>
          </a:xfrm>
          <a:prstGeom prst="rect">
            <a:avLst/>
          </a:prstGeom>
        </p:spPr>
      </p:pic>
      <p:pic>
        <p:nvPicPr>
          <p:cNvPr id="4" name="Picture 3">
            <a:extLst>
              <a:ext uri="{FF2B5EF4-FFF2-40B4-BE49-F238E27FC236}">
                <a16:creationId xmlns:a16="http://schemas.microsoft.com/office/drawing/2014/main" id="{B77840E7-969F-9144-966B-1F7282C0E8A2}"/>
              </a:ext>
            </a:extLst>
          </p:cNvPr>
          <p:cNvPicPr>
            <a:picLocks noChangeAspect="1"/>
          </p:cNvPicPr>
          <p:nvPr userDrawn="1"/>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22694" t="-1" r="30934" b="4971"/>
          <a:stretch/>
        </p:blipFill>
        <p:spPr>
          <a:xfrm>
            <a:off x="0" y="0"/>
            <a:ext cx="7301764" cy="6858000"/>
          </a:xfrm>
          <a:prstGeom prst="rect">
            <a:avLst/>
          </a:prstGeom>
        </p:spPr>
      </p:pic>
      <p:sp>
        <p:nvSpPr>
          <p:cNvPr id="5" name="Rectangle 4">
            <a:extLst>
              <a:ext uri="{FF2B5EF4-FFF2-40B4-BE49-F238E27FC236}">
                <a16:creationId xmlns:a16="http://schemas.microsoft.com/office/drawing/2014/main" id="{FDFEC612-B898-104C-B78B-8EC03DCC6E13}"/>
              </a:ext>
            </a:extLst>
          </p:cNvPr>
          <p:cNvSpPr/>
          <p:nvPr userDrawn="1"/>
        </p:nvSpPr>
        <p:spPr>
          <a:xfrm>
            <a:off x="-2" y="1"/>
            <a:ext cx="7301763" cy="6857998"/>
          </a:xfrm>
          <a:prstGeom prst="rect">
            <a:avLst/>
          </a:prstGeom>
          <a:solidFill>
            <a:srgbClr val="0127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6A72CEC-6319-CD48-8AAF-F7B1AA720879}"/>
              </a:ext>
            </a:extLst>
          </p:cNvPr>
          <p:cNvGrpSpPr/>
          <p:nvPr userDrawn="1"/>
        </p:nvGrpSpPr>
        <p:grpSpPr>
          <a:xfrm>
            <a:off x="860630" y="5359782"/>
            <a:ext cx="699481" cy="699481"/>
            <a:chOff x="3047999" y="5935578"/>
            <a:chExt cx="699481" cy="699481"/>
          </a:xfrm>
        </p:grpSpPr>
        <p:pic>
          <p:nvPicPr>
            <p:cNvPr id="7" name="Picture 6">
              <a:extLst>
                <a:ext uri="{FF2B5EF4-FFF2-40B4-BE49-F238E27FC236}">
                  <a16:creationId xmlns:a16="http://schemas.microsoft.com/office/drawing/2014/main" id="{486AA3F6-D959-CE4D-8D21-91CE00D5C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653" y="6104190"/>
              <a:ext cx="394340" cy="394340"/>
            </a:xfrm>
            <a:prstGeom prst="rect">
              <a:avLst/>
            </a:prstGeom>
          </p:spPr>
        </p:pic>
        <p:sp>
          <p:nvSpPr>
            <p:cNvPr id="8" name="Oval 7">
              <a:extLst>
                <a:ext uri="{FF2B5EF4-FFF2-40B4-BE49-F238E27FC236}">
                  <a16:creationId xmlns:a16="http://schemas.microsoft.com/office/drawing/2014/main" id="{23CF3032-E753-BA41-BC9F-343B10A8366D}"/>
                </a:ext>
              </a:extLst>
            </p:cNvPr>
            <p:cNvSpPr/>
            <p:nvPr/>
          </p:nvSpPr>
          <p:spPr>
            <a:xfrm>
              <a:off x="3047999" y="5935578"/>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303024AD-3D39-3A42-BD76-24B1807B5684}"/>
              </a:ext>
            </a:extLst>
          </p:cNvPr>
          <p:cNvGrpSpPr/>
          <p:nvPr userDrawn="1"/>
        </p:nvGrpSpPr>
        <p:grpSpPr>
          <a:xfrm>
            <a:off x="1797134" y="5375823"/>
            <a:ext cx="699481" cy="699481"/>
            <a:chOff x="1519547" y="5580563"/>
            <a:chExt cx="699481" cy="699481"/>
          </a:xfrm>
        </p:grpSpPr>
        <p:sp>
          <p:nvSpPr>
            <p:cNvPr id="10" name="Oval 9">
              <a:extLst>
                <a:ext uri="{FF2B5EF4-FFF2-40B4-BE49-F238E27FC236}">
                  <a16:creationId xmlns:a16="http://schemas.microsoft.com/office/drawing/2014/main" id="{49265E25-A26C-3B46-8F46-5981883386F8}"/>
                </a:ext>
              </a:extLst>
            </p:cNvPr>
            <p:cNvSpPr/>
            <p:nvPr/>
          </p:nvSpPr>
          <p:spPr>
            <a:xfrm>
              <a:off x="1519547"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C191DA-D611-0945-90B9-557EDA6AE1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234" y="5688920"/>
              <a:ext cx="463715" cy="463715"/>
            </a:xfrm>
            <a:prstGeom prst="rect">
              <a:avLst/>
            </a:prstGeom>
          </p:spPr>
        </p:pic>
      </p:grpSp>
      <p:grpSp>
        <p:nvGrpSpPr>
          <p:cNvPr id="12" name="Group 11">
            <a:extLst>
              <a:ext uri="{FF2B5EF4-FFF2-40B4-BE49-F238E27FC236}">
                <a16:creationId xmlns:a16="http://schemas.microsoft.com/office/drawing/2014/main" id="{03BCDB42-3182-EF4C-BB37-0E9A623354A0}"/>
              </a:ext>
            </a:extLst>
          </p:cNvPr>
          <p:cNvGrpSpPr/>
          <p:nvPr userDrawn="1"/>
        </p:nvGrpSpPr>
        <p:grpSpPr>
          <a:xfrm>
            <a:off x="2696647" y="5375823"/>
            <a:ext cx="699481" cy="699481"/>
            <a:chOff x="2419060" y="5580563"/>
            <a:chExt cx="699481" cy="699481"/>
          </a:xfrm>
        </p:grpSpPr>
        <p:sp>
          <p:nvSpPr>
            <p:cNvPr id="13" name="Oval 12">
              <a:extLst>
                <a:ext uri="{FF2B5EF4-FFF2-40B4-BE49-F238E27FC236}">
                  <a16:creationId xmlns:a16="http://schemas.microsoft.com/office/drawing/2014/main" id="{7B341C0F-22A6-1644-A0FD-2182A245AB0D}"/>
                </a:ext>
              </a:extLst>
            </p:cNvPr>
            <p:cNvSpPr/>
            <p:nvPr/>
          </p:nvSpPr>
          <p:spPr>
            <a:xfrm>
              <a:off x="2419060"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5894CC1-2BCE-FF4B-89F8-6A3B6F712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943" y="5714488"/>
              <a:ext cx="463715" cy="463715"/>
            </a:xfrm>
            <a:prstGeom prst="rect">
              <a:avLst/>
            </a:prstGeom>
          </p:spPr>
        </p:pic>
      </p:grpSp>
      <p:grpSp>
        <p:nvGrpSpPr>
          <p:cNvPr id="15" name="Group 14">
            <a:extLst>
              <a:ext uri="{FF2B5EF4-FFF2-40B4-BE49-F238E27FC236}">
                <a16:creationId xmlns:a16="http://schemas.microsoft.com/office/drawing/2014/main" id="{DE0E6F2C-2360-2345-AB39-CC34AAB045F6}"/>
              </a:ext>
            </a:extLst>
          </p:cNvPr>
          <p:cNvGrpSpPr/>
          <p:nvPr userDrawn="1"/>
        </p:nvGrpSpPr>
        <p:grpSpPr>
          <a:xfrm>
            <a:off x="3599454" y="5375823"/>
            <a:ext cx="699481" cy="699481"/>
            <a:chOff x="3321867" y="5580563"/>
            <a:chExt cx="699481" cy="699481"/>
          </a:xfrm>
        </p:grpSpPr>
        <p:sp>
          <p:nvSpPr>
            <p:cNvPr id="16" name="Oval 15">
              <a:extLst>
                <a:ext uri="{FF2B5EF4-FFF2-40B4-BE49-F238E27FC236}">
                  <a16:creationId xmlns:a16="http://schemas.microsoft.com/office/drawing/2014/main" id="{8457FA2D-6F38-D94E-90C5-921B40E21F26}"/>
                </a:ext>
              </a:extLst>
            </p:cNvPr>
            <p:cNvSpPr/>
            <p:nvPr/>
          </p:nvSpPr>
          <p:spPr>
            <a:xfrm>
              <a:off x="3321867"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366481C-D5D2-AF40-B703-D228A9711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270" y="5683486"/>
              <a:ext cx="432674" cy="432674"/>
            </a:xfrm>
            <a:prstGeom prst="rect">
              <a:avLst/>
            </a:prstGeom>
          </p:spPr>
        </p:pic>
      </p:grpSp>
      <p:grpSp>
        <p:nvGrpSpPr>
          <p:cNvPr id="20" name="Group 19">
            <a:extLst>
              <a:ext uri="{FF2B5EF4-FFF2-40B4-BE49-F238E27FC236}">
                <a16:creationId xmlns:a16="http://schemas.microsoft.com/office/drawing/2014/main" id="{197F8B7E-FC06-814F-8AC2-17C5A13DCC15}"/>
              </a:ext>
            </a:extLst>
          </p:cNvPr>
          <p:cNvGrpSpPr/>
          <p:nvPr userDrawn="1"/>
        </p:nvGrpSpPr>
        <p:grpSpPr>
          <a:xfrm>
            <a:off x="841969" y="4238126"/>
            <a:ext cx="4692767" cy="990429"/>
            <a:chOff x="841969" y="4238126"/>
            <a:chExt cx="4692767" cy="990429"/>
          </a:xfrm>
        </p:grpSpPr>
        <p:pic>
          <p:nvPicPr>
            <p:cNvPr id="21" name="Picture 20" descr="Logo, company name&#10;&#10;Description automatically generated">
              <a:extLst>
                <a:ext uri="{FF2B5EF4-FFF2-40B4-BE49-F238E27FC236}">
                  <a16:creationId xmlns:a16="http://schemas.microsoft.com/office/drawing/2014/main" id="{D7469932-4E26-D147-9CD3-490DCADAD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969" y="4396530"/>
              <a:ext cx="954829" cy="654206"/>
            </a:xfrm>
            <a:prstGeom prst="rect">
              <a:avLst/>
            </a:prstGeom>
          </p:spPr>
        </p:pic>
        <p:pic>
          <p:nvPicPr>
            <p:cNvPr id="22" name="Picture 21">
              <a:extLst>
                <a:ext uri="{FF2B5EF4-FFF2-40B4-BE49-F238E27FC236}">
                  <a16:creationId xmlns:a16="http://schemas.microsoft.com/office/drawing/2014/main" id="{B599C0C1-ACEB-B749-A541-D8FB99AF86EE}"/>
                </a:ext>
              </a:extLst>
            </p:cNvPr>
            <p:cNvPicPr>
              <a:picLocks noChangeAspect="1"/>
            </p:cNvPicPr>
            <p:nvPr/>
          </p:nvPicPr>
          <p:blipFill>
            <a:blip r:embed="rId9"/>
            <a:stretch>
              <a:fillRect/>
            </a:stretch>
          </p:blipFill>
          <p:spPr>
            <a:xfrm>
              <a:off x="1767022" y="4238126"/>
              <a:ext cx="3767714" cy="990429"/>
            </a:xfrm>
            <a:prstGeom prst="rect">
              <a:avLst/>
            </a:prstGeom>
          </p:spPr>
        </p:pic>
      </p:grpSp>
      <p:pic>
        <p:nvPicPr>
          <p:cNvPr id="23" name="Picture 22">
            <a:extLst>
              <a:ext uri="{FF2B5EF4-FFF2-40B4-BE49-F238E27FC236}">
                <a16:creationId xmlns:a16="http://schemas.microsoft.com/office/drawing/2014/main" id="{1E091822-14DB-534D-BD12-B3C5EAF930D0}"/>
              </a:ext>
            </a:extLst>
          </p:cNvPr>
          <p:cNvPicPr>
            <a:picLocks noChangeAspect="1"/>
          </p:cNvPicPr>
          <p:nvPr userDrawn="1"/>
        </p:nvPicPr>
        <p:blipFill rotWithShape="1">
          <a:blip r:embed="rId2"/>
          <a:srcRect r="39368"/>
          <a:stretch/>
        </p:blipFill>
        <p:spPr>
          <a:xfrm>
            <a:off x="425450" y="425450"/>
            <a:ext cx="6876311" cy="6007100"/>
          </a:xfrm>
          <a:prstGeom prst="rect">
            <a:avLst/>
          </a:prstGeom>
        </p:spPr>
      </p:pic>
      <p:sp>
        <p:nvSpPr>
          <p:cNvPr id="24" name="Title 4">
            <a:extLst>
              <a:ext uri="{FF2B5EF4-FFF2-40B4-BE49-F238E27FC236}">
                <a16:creationId xmlns:a16="http://schemas.microsoft.com/office/drawing/2014/main" id="{23394214-DA00-2142-8D63-EE782B3FB6B3}"/>
              </a:ext>
            </a:extLst>
          </p:cNvPr>
          <p:cNvSpPr>
            <a:spLocks noGrp="1"/>
          </p:cNvSpPr>
          <p:nvPr>
            <p:ph type="title"/>
          </p:nvPr>
        </p:nvSpPr>
        <p:spPr>
          <a:xfrm>
            <a:off x="7682242" y="2465105"/>
            <a:ext cx="3680304" cy="1089529"/>
          </a:xfrm>
          <a:prstGeom prst="rect">
            <a:avLst/>
          </a:prstGeom>
          <a:noFill/>
        </p:spPr>
        <p:txBody>
          <a:bodyPr wrap="square" anchor="b">
            <a:spAutoFit/>
          </a:bodyPr>
          <a:lstStyle>
            <a:lvl1pPr>
              <a:defRPr lang="en-US" sz="3600">
                <a:solidFill>
                  <a:srgbClr val="012750"/>
                </a:solidFill>
                <a:latin typeface="Arial" panose="020B0604020202020204" pitchFamily="34" charset="0"/>
                <a:ea typeface="+mn-ea"/>
                <a:cs typeface="Arial" panose="020B0604020202020204" pitchFamily="34" charset="0"/>
              </a:defRPr>
            </a:lvl1pPr>
          </a:lstStyle>
          <a:p>
            <a:pPr marL="0" lvl="0"/>
            <a:r>
              <a:rPr lang="en-US"/>
              <a:t>Click to edit Master title style</a:t>
            </a:r>
          </a:p>
        </p:txBody>
      </p:sp>
      <p:sp>
        <p:nvSpPr>
          <p:cNvPr id="26" name="Content Placeholder 25">
            <a:extLst>
              <a:ext uri="{FF2B5EF4-FFF2-40B4-BE49-F238E27FC236}">
                <a16:creationId xmlns:a16="http://schemas.microsoft.com/office/drawing/2014/main" id="{026E6E5C-B1BF-6049-83CC-BC722E98ED59}"/>
              </a:ext>
            </a:extLst>
          </p:cNvPr>
          <p:cNvSpPr>
            <a:spLocks noGrp="1"/>
          </p:cNvSpPr>
          <p:nvPr>
            <p:ph sz="quarter" idx="10" hasCustomPrompt="1"/>
          </p:nvPr>
        </p:nvSpPr>
        <p:spPr>
          <a:xfrm>
            <a:off x="7721221" y="3848130"/>
            <a:ext cx="2390640" cy="385762"/>
          </a:xfrm>
          <a:prstGeom prst="rect">
            <a:avLst/>
          </a:prstGeom>
        </p:spPr>
        <p:txBody>
          <a:bodyPr/>
          <a:lstStyle>
            <a:lvl1pPr marL="0" indent="0">
              <a:buNone/>
              <a:defRPr sz="2000">
                <a:solidFill>
                  <a:schemeClr val="bg1">
                    <a:lumMod val="50000"/>
                  </a:schemeClr>
                </a:solidFill>
                <a:latin typeface="Arial" panose="020B0604020202020204" pitchFamily="34" charset="0"/>
                <a:cs typeface="Arial" panose="020B0604020202020204" pitchFamily="34" charset="0"/>
              </a:defRPr>
            </a:lvl1pPr>
            <a:lvl2pPr marL="457200" indent="0">
              <a:buNone/>
              <a:defRPr sz="2000">
                <a:solidFill>
                  <a:schemeClr val="bg1">
                    <a:lumMod val="50000"/>
                  </a:schemeClr>
                </a:solidFill>
                <a:latin typeface="Arial" panose="020B0604020202020204" pitchFamily="34" charset="0"/>
                <a:cs typeface="Arial" panose="020B0604020202020204" pitchFamily="34" charset="0"/>
              </a:defRPr>
            </a:lvl2pPr>
            <a:lvl3pPr marL="914400" indent="0">
              <a:buNone/>
              <a:defRPr sz="1800">
                <a:solidFill>
                  <a:schemeClr val="bg1">
                    <a:lumMod val="50000"/>
                  </a:schemeClr>
                </a:solidFill>
                <a:latin typeface="Arial" panose="020B0604020202020204" pitchFamily="34" charset="0"/>
                <a:cs typeface="Arial" panose="020B0604020202020204" pitchFamily="34" charset="0"/>
              </a:defRPr>
            </a:lvl3pPr>
            <a:lvl4pPr marL="1371600" indent="0">
              <a:buNone/>
              <a:defRPr sz="1600">
                <a:solidFill>
                  <a:schemeClr val="bg1">
                    <a:lumMod val="50000"/>
                  </a:schemeClr>
                </a:solidFill>
                <a:latin typeface="Arial" panose="020B0604020202020204" pitchFamily="34" charset="0"/>
                <a:cs typeface="Arial" panose="020B0604020202020204" pitchFamily="34" charset="0"/>
              </a:defRPr>
            </a:lvl4pPr>
            <a:lvl5pPr marL="1828800" indent="0">
              <a:buNone/>
              <a:defRPr sz="1600">
                <a:solidFill>
                  <a:schemeClr val="bg1">
                    <a:lumMod val="50000"/>
                  </a:schemeClr>
                </a:solidFill>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407271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E1379DFE-2D07-4E4C-BEA9-7A88E8BE5275}" type="slidenum">
              <a:rPr lang="en-US" smtClean="0"/>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9"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quarter" idx="12" hasCustomPrompt="1"/>
          </p:nvPr>
        </p:nvSpPr>
        <p:spPr>
          <a:xfrm>
            <a:off x="5106911" y="4772727"/>
            <a:ext cx="6746836" cy="714375"/>
          </a:xfrm>
        </p:spPr>
        <p:txBody>
          <a:bodyPr/>
          <a:lstStyle>
            <a:lvl1pPr marL="0" indent="0">
              <a:buNone/>
              <a:defRPr baseline="0"/>
            </a:lvl1pPr>
          </a:lstStyle>
          <a:p>
            <a:pPr lvl="0"/>
            <a:r>
              <a:rPr lang="en-US" err="1"/>
              <a:t>Titlr</a:t>
            </a:r>
            <a:r>
              <a:rPr lang="en-US"/>
              <a:t> </a:t>
            </a:r>
          </a:p>
        </p:txBody>
      </p:sp>
      <p:sp>
        <p:nvSpPr>
          <p:cNvPr id="8" name="Content Placeholder 7"/>
          <p:cNvSpPr>
            <a:spLocks noGrp="1"/>
          </p:cNvSpPr>
          <p:nvPr>
            <p:ph sz="quarter" idx="13"/>
          </p:nvPr>
        </p:nvSpPr>
        <p:spPr>
          <a:xfrm>
            <a:off x="5106988" y="5664200"/>
            <a:ext cx="6746759" cy="468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03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46190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EBA58-6F97-3A47-9E5E-A29541B2B8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644" b="56614"/>
          <a:stretch/>
        </p:blipFill>
        <p:spPr>
          <a:xfrm>
            <a:off x="-1" y="0"/>
            <a:ext cx="12195179" cy="1159329"/>
          </a:xfrm>
          <a:prstGeom prst="rect">
            <a:avLst/>
          </a:prstGeom>
        </p:spPr>
      </p:pic>
      <p:sp>
        <p:nvSpPr>
          <p:cNvPr id="7" name="Rectangle 6">
            <a:extLst>
              <a:ext uri="{FF2B5EF4-FFF2-40B4-BE49-F238E27FC236}">
                <a16:creationId xmlns:a16="http://schemas.microsoft.com/office/drawing/2014/main" id="{96473211-0F15-474C-822B-E58EBACCF9E4}"/>
              </a:ext>
            </a:extLst>
          </p:cNvPr>
          <p:cNvSpPr/>
          <p:nvPr userDrawn="1"/>
        </p:nvSpPr>
        <p:spPr>
          <a:xfrm>
            <a:off x="-2" y="-1"/>
            <a:ext cx="12192002" cy="1159329"/>
          </a:xfrm>
          <a:prstGeom prst="rect">
            <a:avLst/>
          </a:prstGeom>
          <a:solidFill>
            <a:srgbClr val="0127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7AAC47D-1FF3-4B4B-88D7-2DD7F7822AC2}"/>
              </a:ext>
            </a:extLst>
          </p:cNvPr>
          <p:cNvCxnSpPr>
            <a:cxnSpLocks/>
          </p:cNvCxnSpPr>
          <p:nvPr userDrawn="1"/>
        </p:nvCxnSpPr>
        <p:spPr>
          <a:xfrm>
            <a:off x="4278084" y="202293"/>
            <a:ext cx="0" cy="787400"/>
          </a:xfrm>
          <a:prstGeom prst="line">
            <a:avLst/>
          </a:prstGeom>
          <a:no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cxnSp>
      <p:pic>
        <p:nvPicPr>
          <p:cNvPr id="9" name="Picture 8">
            <a:extLst>
              <a:ext uri="{FF2B5EF4-FFF2-40B4-BE49-F238E27FC236}">
                <a16:creationId xmlns:a16="http://schemas.microsoft.com/office/drawing/2014/main" id="{EB10C7AB-6484-384F-AE05-5D3A323F79CF}"/>
              </a:ext>
            </a:extLst>
          </p:cNvPr>
          <p:cNvPicPr>
            <a:picLocks noChangeAspect="1"/>
          </p:cNvPicPr>
          <p:nvPr userDrawn="1"/>
        </p:nvPicPr>
        <p:blipFill>
          <a:blip r:embed="rId3"/>
          <a:stretch>
            <a:fillRect/>
          </a:stretch>
        </p:blipFill>
        <p:spPr>
          <a:xfrm>
            <a:off x="381907" y="202293"/>
            <a:ext cx="3721100" cy="787400"/>
          </a:xfrm>
          <a:prstGeom prst="rect">
            <a:avLst/>
          </a:prstGeom>
        </p:spPr>
      </p:pic>
      <p:cxnSp>
        <p:nvCxnSpPr>
          <p:cNvPr id="11" name="Straight Connector 10">
            <a:extLst>
              <a:ext uri="{FF2B5EF4-FFF2-40B4-BE49-F238E27FC236}">
                <a16:creationId xmlns:a16="http://schemas.microsoft.com/office/drawing/2014/main" id="{CEF2E541-F1E1-794B-8979-B7CF09B0E464}"/>
              </a:ext>
            </a:extLst>
          </p:cNvPr>
          <p:cNvCxnSpPr>
            <a:cxnSpLocks/>
          </p:cNvCxnSpPr>
          <p:nvPr userDrawn="1"/>
        </p:nvCxnSpPr>
        <p:spPr>
          <a:xfrm>
            <a:off x="11600972" y="6356350"/>
            <a:ext cx="0" cy="527050"/>
          </a:xfrm>
          <a:prstGeom prst="lin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 name="Title 4">
            <a:extLst>
              <a:ext uri="{FF2B5EF4-FFF2-40B4-BE49-F238E27FC236}">
                <a16:creationId xmlns:a16="http://schemas.microsoft.com/office/drawing/2014/main" id="{48CE063C-E529-7A40-8643-097C04BD1E2E}"/>
              </a:ext>
            </a:extLst>
          </p:cNvPr>
          <p:cNvSpPr>
            <a:spLocks noGrp="1"/>
          </p:cNvSpPr>
          <p:nvPr>
            <p:ph type="title"/>
          </p:nvPr>
        </p:nvSpPr>
        <p:spPr>
          <a:xfrm>
            <a:off x="4514895" y="369577"/>
            <a:ext cx="7295189" cy="480131"/>
          </a:xfrm>
          <a:prstGeom prst="rect">
            <a:avLst/>
          </a:prstGeom>
          <a:noFill/>
        </p:spPr>
        <p:txBody>
          <a:bodyPr wrap="square">
            <a:spAutoFit/>
          </a:bodyPr>
          <a:lstStyle>
            <a:lvl1pPr>
              <a:defRPr lang="en-US" sz="2800">
                <a:solidFill>
                  <a:schemeClr val="bg1"/>
                </a:solidFill>
                <a:latin typeface="Arial" panose="020B0604020202020204" pitchFamily="34" charset="0"/>
                <a:ea typeface="+mn-ea"/>
                <a:cs typeface="Arial" panose="020B0604020202020204" pitchFamily="34" charset="0"/>
              </a:defRPr>
            </a:lvl1pPr>
          </a:lstStyle>
          <a:p>
            <a:pPr marL="0" lvl="0"/>
            <a:r>
              <a:rPr lang="en-US"/>
              <a:t>Click to edit Master title style</a:t>
            </a:r>
          </a:p>
        </p:txBody>
      </p:sp>
      <p:sp>
        <p:nvSpPr>
          <p:cNvPr id="14" name="Slide Number Placeholder 5">
            <a:extLst>
              <a:ext uri="{FF2B5EF4-FFF2-40B4-BE49-F238E27FC236}">
                <a16:creationId xmlns:a16="http://schemas.microsoft.com/office/drawing/2014/main" id="{7CC54536-D8CF-2E43-9761-A7EDB80BF79B}"/>
              </a:ext>
            </a:extLst>
          </p:cNvPr>
          <p:cNvSpPr>
            <a:spLocks noGrp="1"/>
          </p:cNvSpPr>
          <p:nvPr>
            <p:ph type="sldNum" sz="quarter" idx="4"/>
          </p:nvPr>
        </p:nvSpPr>
        <p:spPr>
          <a:xfrm>
            <a:off x="11674527" y="6401320"/>
            <a:ext cx="479679" cy="307777"/>
          </a:xfrm>
          <a:prstGeom prst="rect">
            <a:avLst/>
          </a:prstGeom>
          <a:noFill/>
        </p:spPr>
        <p:txBody>
          <a:bodyPr wrap="square">
            <a:spAutoFit/>
          </a:bodyPr>
          <a:lstStyle>
            <a:lvl1pPr algn="ctr">
              <a:defRPr lang="en-US" sz="1400" smtClean="0">
                <a:solidFill>
                  <a:srgbClr val="012750"/>
                </a:solidFill>
                <a:latin typeface="Arial" panose="020B0604020202020204" pitchFamily="34" charset="0"/>
                <a:cs typeface="Arial" panose="020B0604020202020204" pitchFamily="34" charset="0"/>
              </a:defRPr>
            </a:lvl1pPr>
          </a:lstStyle>
          <a:p>
            <a:fld id="{975987E7-AF38-8743-B568-153406EB9D19}" type="slidenum">
              <a:rPr lang="en-US" smtClean="0"/>
              <a:pPr/>
              <a:t>‹#›</a:t>
            </a:fld>
            <a:endParaRPr lang="en-US"/>
          </a:p>
        </p:txBody>
      </p:sp>
      <p:sp>
        <p:nvSpPr>
          <p:cNvPr id="3" name="Content Placeholder 2">
            <a:extLst>
              <a:ext uri="{FF2B5EF4-FFF2-40B4-BE49-F238E27FC236}">
                <a16:creationId xmlns:a16="http://schemas.microsoft.com/office/drawing/2014/main" id="{1C5DF785-DA9F-E74C-8CBB-B5AA9F1BB5EA}"/>
              </a:ext>
            </a:extLst>
          </p:cNvPr>
          <p:cNvSpPr>
            <a:spLocks noGrp="1"/>
          </p:cNvSpPr>
          <p:nvPr>
            <p:ph sz="quarter" idx="10"/>
          </p:nvPr>
        </p:nvSpPr>
        <p:spPr>
          <a:xfrm>
            <a:off x="437401" y="1438964"/>
            <a:ext cx="11372684" cy="4747749"/>
          </a:xfrm>
          <a:prstGeom prst="rect">
            <a:avLst/>
          </a:prstGeom>
        </p:spPr>
        <p:txBody>
          <a:bodyPr/>
          <a:lstStyle>
            <a:lvl1pPr marL="354013" indent="-354013">
              <a:lnSpc>
                <a:spcPct val="100000"/>
              </a:lnSpc>
              <a:spcBef>
                <a:spcPts val="600"/>
              </a:spcBef>
              <a:spcAft>
                <a:spcPts val="600"/>
              </a:spcAft>
              <a:buClr>
                <a:srgbClr val="012750"/>
              </a:buClr>
              <a:buFont typeface="Wingdings" pitchFamily="2" charset="2"/>
              <a:buChar cha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811213" indent="-354013">
              <a:lnSpc>
                <a:spcPct val="100000"/>
              </a:lnSpc>
              <a:spcBef>
                <a:spcPts val="600"/>
              </a:spcBef>
              <a:spcAft>
                <a:spcPts val="600"/>
              </a:spcAft>
              <a:buClr>
                <a:srgbClr val="012750"/>
              </a:buClr>
              <a:buFont typeface="System Font Regular"/>
              <a:buChar char="-"/>
              <a:tabLst/>
              <a:defRPr sz="2400">
                <a:latin typeface="Arial" panose="020B0604020202020204" pitchFamily="34" charset="0"/>
                <a:cs typeface="Arial" panose="020B0604020202020204" pitchFamily="34" charset="0"/>
              </a:defRPr>
            </a:lvl2pPr>
            <a:lvl3pPr marL="1209675" indent="-339725">
              <a:lnSpc>
                <a:spcPct val="100000"/>
              </a:lnSpc>
              <a:spcBef>
                <a:spcPts val="600"/>
              </a:spcBef>
              <a:spcAft>
                <a:spcPts val="600"/>
              </a:spcAft>
              <a:buClr>
                <a:srgbClr val="012750"/>
              </a:buCl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3pPr>
          </a:lstStyle>
          <a:p>
            <a:pPr marL="354013" lvl="0"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Click to edit Master text styles</a:t>
            </a:r>
          </a:p>
          <a:p>
            <a:pPr marL="354013" lvl="1"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Second level</a:t>
            </a:r>
          </a:p>
          <a:p>
            <a:pPr marL="354013" lvl="2"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Third level</a:t>
            </a:r>
          </a:p>
        </p:txBody>
      </p:sp>
    </p:spTree>
    <p:extLst>
      <p:ext uri="{BB962C8B-B14F-4D97-AF65-F5344CB8AC3E}">
        <p14:creationId xmlns:p14="http://schemas.microsoft.com/office/powerpoint/2010/main" val="324437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EBA58-6F97-3A47-9E5E-A29541B2B8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644" b="56614"/>
          <a:stretch/>
        </p:blipFill>
        <p:spPr>
          <a:xfrm>
            <a:off x="-1" y="0"/>
            <a:ext cx="12195179" cy="1159329"/>
          </a:xfrm>
          <a:prstGeom prst="rect">
            <a:avLst/>
          </a:prstGeom>
        </p:spPr>
      </p:pic>
      <p:sp>
        <p:nvSpPr>
          <p:cNvPr id="7" name="Rectangle 6">
            <a:extLst>
              <a:ext uri="{FF2B5EF4-FFF2-40B4-BE49-F238E27FC236}">
                <a16:creationId xmlns:a16="http://schemas.microsoft.com/office/drawing/2014/main" id="{96473211-0F15-474C-822B-E58EBACCF9E4}"/>
              </a:ext>
            </a:extLst>
          </p:cNvPr>
          <p:cNvSpPr/>
          <p:nvPr userDrawn="1"/>
        </p:nvSpPr>
        <p:spPr>
          <a:xfrm>
            <a:off x="-2" y="-1"/>
            <a:ext cx="12192002" cy="1159329"/>
          </a:xfrm>
          <a:prstGeom prst="rect">
            <a:avLst/>
          </a:prstGeom>
          <a:solidFill>
            <a:srgbClr val="0127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7AAC47D-1FF3-4B4B-88D7-2DD7F7822AC2}"/>
              </a:ext>
            </a:extLst>
          </p:cNvPr>
          <p:cNvCxnSpPr>
            <a:cxnSpLocks/>
          </p:cNvCxnSpPr>
          <p:nvPr userDrawn="1"/>
        </p:nvCxnSpPr>
        <p:spPr>
          <a:xfrm>
            <a:off x="4278084" y="202293"/>
            <a:ext cx="0" cy="787400"/>
          </a:xfrm>
          <a:prstGeom prst="line">
            <a:avLst/>
          </a:prstGeom>
          <a:no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cxnSp>
      <p:pic>
        <p:nvPicPr>
          <p:cNvPr id="9" name="Picture 8">
            <a:extLst>
              <a:ext uri="{FF2B5EF4-FFF2-40B4-BE49-F238E27FC236}">
                <a16:creationId xmlns:a16="http://schemas.microsoft.com/office/drawing/2014/main" id="{EB10C7AB-6484-384F-AE05-5D3A323F79CF}"/>
              </a:ext>
            </a:extLst>
          </p:cNvPr>
          <p:cNvPicPr>
            <a:picLocks noChangeAspect="1"/>
          </p:cNvPicPr>
          <p:nvPr userDrawn="1"/>
        </p:nvPicPr>
        <p:blipFill>
          <a:blip r:embed="rId3"/>
          <a:stretch>
            <a:fillRect/>
          </a:stretch>
        </p:blipFill>
        <p:spPr>
          <a:xfrm>
            <a:off x="381907" y="202293"/>
            <a:ext cx="3721100" cy="787400"/>
          </a:xfrm>
          <a:prstGeom prst="rect">
            <a:avLst/>
          </a:prstGeom>
        </p:spPr>
      </p:pic>
      <p:cxnSp>
        <p:nvCxnSpPr>
          <p:cNvPr id="11" name="Straight Connector 10">
            <a:extLst>
              <a:ext uri="{FF2B5EF4-FFF2-40B4-BE49-F238E27FC236}">
                <a16:creationId xmlns:a16="http://schemas.microsoft.com/office/drawing/2014/main" id="{CEF2E541-F1E1-794B-8979-B7CF09B0E464}"/>
              </a:ext>
            </a:extLst>
          </p:cNvPr>
          <p:cNvCxnSpPr>
            <a:cxnSpLocks/>
          </p:cNvCxnSpPr>
          <p:nvPr userDrawn="1"/>
        </p:nvCxnSpPr>
        <p:spPr>
          <a:xfrm>
            <a:off x="11515247" y="6356350"/>
            <a:ext cx="0" cy="527050"/>
          </a:xfrm>
          <a:prstGeom prst="lin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 name="Title 4">
            <a:extLst>
              <a:ext uri="{FF2B5EF4-FFF2-40B4-BE49-F238E27FC236}">
                <a16:creationId xmlns:a16="http://schemas.microsoft.com/office/drawing/2014/main" id="{48CE063C-E529-7A40-8643-097C04BD1E2E}"/>
              </a:ext>
            </a:extLst>
          </p:cNvPr>
          <p:cNvSpPr>
            <a:spLocks noGrp="1"/>
          </p:cNvSpPr>
          <p:nvPr>
            <p:ph type="title"/>
          </p:nvPr>
        </p:nvSpPr>
        <p:spPr>
          <a:xfrm>
            <a:off x="4514895" y="369577"/>
            <a:ext cx="7295189" cy="480131"/>
          </a:xfrm>
          <a:prstGeom prst="rect">
            <a:avLst/>
          </a:prstGeom>
          <a:noFill/>
        </p:spPr>
        <p:txBody>
          <a:bodyPr wrap="square">
            <a:spAutoFit/>
          </a:bodyPr>
          <a:lstStyle>
            <a:lvl1pPr>
              <a:defRPr lang="en-US" sz="2800">
                <a:solidFill>
                  <a:schemeClr val="bg1"/>
                </a:solidFill>
                <a:latin typeface="Arial" panose="020B0604020202020204" pitchFamily="34" charset="0"/>
                <a:ea typeface="+mn-ea"/>
                <a:cs typeface="Arial" panose="020B0604020202020204" pitchFamily="34" charset="0"/>
              </a:defRPr>
            </a:lvl1pPr>
          </a:lstStyle>
          <a:p>
            <a:pPr marL="0" lvl="0"/>
            <a:r>
              <a:rPr lang="en-US"/>
              <a:t>Click to edit Master title style</a:t>
            </a:r>
          </a:p>
        </p:txBody>
      </p:sp>
      <p:sp>
        <p:nvSpPr>
          <p:cNvPr id="14" name="Slide Number Placeholder 5">
            <a:extLst>
              <a:ext uri="{FF2B5EF4-FFF2-40B4-BE49-F238E27FC236}">
                <a16:creationId xmlns:a16="http://schemas.microsoft.com/office/drawing/2014/main" id="{7CC54536-D8CF-2E43-9761-A7EDB80BF79B}"/>
              </a:ext>
            </a:extLst>
          </p:cNvPr>
          <p:cNvSpPr>
            <a:spLocks noGrp="1"/>
          </p:cNvSpPr>
          <p:nvPr>
            <p:ph type="sldNum" sz="quarter" idx="4"/>
          </p:nvPr>
        </p:nvSpPr>
        <p:spPr>
          <a:xfrm>
            <a:off x="11617377" y="6401320"/>
            <a:ext cx="479679" cy="307777"/>
          </a:xfrm>
          <a:prstGeom prst="rect">
            <a:avLst/>
          </a:prstGeom>
          <a:noFill/>
        </p:spPr>
        <p:txBody>
          <a:bodyPr wrap="square">
            <a:spAutoFit/>
          </a:bodyPr>
          <a:lstStyle>
            <a:lvl1pPr algn="ctr">
              <a:defRPr lang="en-US" sz="1400" smtClean="0">
                <a:solidFill>
                  <a:srgbClr val="012750"/>
                </a:solidFill>
                <a:latin typeface="Arial" panose="020B0604020202020204" pitchFamily="34" charset="0"/>
                <a:cs typeface="Arial" panose="020B0604020202020204" pitchFamily="34" charset="0"/>
              </a:defRPr>
            </a:lvl1pPr>
          </a:lstStyle>
          <a:p>
            <a:fld id="{975987E7-AF38-8743-B568-153406EB9D19}" type="slidenum">
              <a:rPr lang="en-US" smtClean="0"/>
              <a:pPr/>
              <a:t>‹#›</a:t>
            </a:fld>
            <a:endParaRPr lang="en-US"/>
          </a:p>
        </p:txBody>
      </p:sp>
      <p:cxnSp>
        <p:nvCxnSpPr>
          <p:cNvPr id="10" name="Straight Connector 9">
            <a:extLst>
              <a:ext uri="{FF2B5EF4-FFF2-40B4-BE49-F238E27FC236}">
                <a16:creationId xmlns:a16="http://schemas.microsoft.com/office/drawing/2014/main" id="{E26212CE-3F02-C849-A2A1-E317F25CEDC4}"/>
              </a:ext>
            </a:extLst>
          </p:cNvPr>
          <p:cNvCxnSpPr>
            <a:cxnSpLocks/>
          </p:cNvCxnSpPr>
          <p:nvPr userDrawn="1"/>
        </p:nvCxnSpPr>
        <p:spPr>
          <a:xfrm>
            <a:off x="6125980" y="1438964"/>
            <a:ext cx="0" cy="4747749"/>
          </a:xfrm>
          <a:prstGeom prst="lin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3" name="Content Placeholder 2">
            <a:extLst>
              <a:ext uri="{FF2B5EF4-FFF2-40B4-BE49-F238E27FC236}">
                <a16:creationId xmlns:a16="http://schemas.microsoft.com/office/drawing/2014/main" id="{D7072151-A7B6-3343-BDC9-B030250E9245}"/>
              </a:ext>
            </a:extLst>
          </p:cNvPr>
          <p:cNvSpPr>
            <a:spLocks noGrp="1"/>
          </p:cNvSpPr>
          <p:nvPr>
            <p:ph sz="quarter" idx="10"/>
          </p:nvPr>
        </p:nvSpPr>
        <p:spPr>
          <a:xfrm>
            <a:off x="437401" y="1438964"/>
            <a:ext cx="5443211" cy="4747749"/>
          </a:xfrm>
          <a:prstGeom prst="rect">
            <a:avLst/>
          </a:prstGeom>
        </p:spPr>
        <p:txBody>
          <a:bodyPr/>
          <a:lstStyle>
            <a:lvl1pPr marL="354013" indent="-354013">
              <a:lnSpc>
                <a:spcPct val="100000"/>
              </a:lnSpc>
              <a:spcBef>
                <a:spcPts val="600"/>
              </a:spcBef>
              <a:spcAft>
                <a:spcPts val="600"/>
              </a:spcAft>
              <a:buClr>
                <a:srgbClr val="012750"/>
              </a:buClr>
              <a:buFont typeface="Wingdings" pitchFamily="2" charset="2"/>
              <a:buChar cha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811213" indent="-354013">
              <a:lnSpc>
                <a:spcPct val="100000"/>
              </a:lnSpc>
              <a:spcBef>
                <a:spcPts val="600"/>
              </a:spcBef>
              <a:spcAft>
                <a:spcPts val="600"/>
              </a:spcAft>
              <a:buClr>
                <a:srgbClr val="012750"/>
              </a:buClr>
              <a:buFont typeface="System Font Regular"/>
              <a:buChar char="-"/>
              <a:tabLst/>
              <a:defRPr sz="2400">
                <a:latin typeface="Arial" panose="020B0604020202020204" pitchFamily="34" charset="0"/>
                <a:cs typeface="Arial" panose="020B0604020202020204" pitchFamily="34" charset="0"/>
              </a:defRPr>
            </a:lvl2pPr>
            <a:lvl3pPr marL="1209675" indent="-339725">
              <a:lnSpc>
                <a:spcPct val="100000"/>
              </a:lnSpc>
              <a:spcBef>
                <a:spcPts val="600"/>
              </a:spcBef>
              <a:spcAft>
                <a:spcPts val="600"/>
              </a:spcAft>
              <a:buClr>
                <a:srgbClr val="012750"/>
              </a:buCl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3pPr>
          </a:lstStyle>
          <a:p>
            <a:pPr marL="354013" lvl="0"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Click to edit Master text styles</a:t>
            </a:r>
          </a:p>
          <a:p>
            <a:pPr marL="354013" lvl="1"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Second level</a:t>
            </a:r>
          </a:p>
          <a:p>
            <a:pPr marL="354013" lvl="2"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Third level</a:t>
            </a:r>
          </a:p>
        </p:txBody>
      </p:sp>
      <p:sp>
        <p:nvSpPr>
          <p:cNvPr id="16" name="Content Placeholder 2">
            <a:extLst>
              <a:ext uri="{FF2B5EF4-FFF2-40B4-BE49-F238E27FC236}">
                <a16:creationId xmlns:a16="http://schemas.microsoft.com/office/drawing/2014/main" id="{E3C09323-5589-1B41-A21E-F520C97D25A6}"/>
              </a:ext>
            </a:extLst>
          </p:cNvPr>
          <p:cNvSpPr>
            <a:spLocks noGrp="1"/>
          </p:cNvSpPr>
          <p:nvPr>
            <p:ph sz="quarter" idx="12"/>
          </p:nvPr>
        </p:nvSpPr>
        <p:spPr>
          <a:xfrm>
            <a:off x="6376187" y="1438964"/>
            <a:ext cx="5443211" cy="4747749"/>
          </a:xfrm>
          <a:prstGeom prst="rect">
            <a:avLst/>
          </a:prstGeom>
        </p:spPr>
        <p:txBody>
          <a:bodyPr/>
          <a:lstStyle>
            <a:lvl1pPr marL="354013" indent="-354013">
              <a:lnSpc>
                <a:spcPct val="100000"/>
              </a:lnSpc>
              <a:spcBef>
                <a:spcPts val="600"/>
              </a:spcBef>
              <a:spcAft>
                <a:spcPts val="600"/>
              </a:spcAft>
              <a:buClr>
                <a:srgbClr val="012750"/>
              </a:buClr>
              <a:buFont typeface="Wingdings" pitchFamily="2" charset="2"/>
              <a:buChar cha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811213" indent="-354013">
              <a:lnSpc>
                <a:spcPct val="100000"/>
              </a:lnSpc>
              <a:spcBef>
                <a:spcPts val="600"/>
              </a:spcBef>
              <a:spcAft>
                <a:spcPts val="600"/>
              </a:spcAft>
              <a:buClr>
                <a:srgbClr val="012750"/>
              </a:buClr>
              <a:buFont typeface="System Font Regular"/>
              <a:buChar char="-"/>
              <a:tabLst/>
              <a:defRPr sz="2400">
                <a:latin typeface="Arial" panose="020B0604020202020204" pitchFamily="34" charset="0"/>
                <a:cs typeface="Arial" panose="020B0604020202020204" pitchFamily="34" charset="0"/>
              </a:defRPr>
            </a:lvl2pPr>
            <a:lvl3pPr marL="1209675" indent="-339725">
              <a:lnSpc>
                <a:spcPct val="100000"/>
              </a:lnSpc>
              <a:spcBef>
                <a:spcPts val="600"/>
              </a:spcBef>
              <a:spcAft>
                <a:spcPts val="600"/>
              </a:spcAft>
              <a:buClr>
                <a:srgbClr val="012750"/>
              </a:buCl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3pPr>
          </a:lstStyle>
          <a:p>
            <a:pPr marL="354013" lvl="0"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Click to edit Master text styles</a:t>
            </a:r>
          </a:p>
          <a:p>
            <a:pPr marL="354013" lvl="1"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Second level</a:t>
            </a:r>
          </a:p>
          <a:p>
            <a:pPr marL="354013" lvl="2"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Third level</a:t>
            </a:r>
          </a:p>
        </p:txBody>
      </p:sp>
    </p:spTree>
    <p:extLst>
      <p:ext uri="{BB962C8B-B14F-4D97-AF65-F5344CB8AC3E}">
        <p14:creationId xmlns:p14="http://schemas.microsoft.com/office/powerpoint/2010/main" val="147746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EBA58-6F97-3A47-9E5E-A29541B2B8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644" b="56614"/>
          <a:stretch/>
        </p:blipFill>
        <p:spPr>
          <a:xfrm>
            <a:off x="-1" y="0"/>
            <a:ext cx="12195179" cy="1159329"/>
          </a:xfrm>
          <a:prstGeom prst="rect">
            <a:avLst/>
          </a:prstGeom>
        </p:spPr>
      </p:pic>
      <p:sp>
        <p:nvSpPr>
          <p:cNvPr id="7" name="Rectangle 6">
            <a:extLst>
              <a:ext uri="{FF2B5EF4-FFF2-40B4-BE49-F238E27FC236}">
                <a16:creationId xmlns:a16="http://schemas.microsoft.com/office/drawing/2014/main" id="{96473211-0F15-474C-822B-E58EBACCF9E4}"/>
              </a:ext>
            </a:extLst>
          </p:cNvPr>
          <p:cNvSpPr/>
          <p:nvPr userDrawn="1"/>
        </p:nvSpPr>
        <p:spPr>
          <a:xfrm>
            <a:off x="-2" y="-1"/>
            <a:ext cx="12192002" cy="1159329"/>
          </a:xfrm>
          <a:prstGeom prst="rect">
            <a:avLst/>
          </a:prstGeom>
          <a:solidFill>
            <a:srgbClr val="0127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7AAC47D-1FF3-4B4B-88D7-2DD7F7822AC2}"/>
              </a:ext>
            </a:extLst>
          </p:cNvPr>
          <p:cNvCxnSpPr>
            <a:cxnSpLocks/>
          </p:cNvCxnSpPr>
          <p:nvPr userDrawn="1"/>
        </p:nvCxnSpPr>
        <p:spPr>
          <a:xfrm>
            <a:off x="4278084" y="202293"/>
            <a:ext cx="0" cy="787400"/>
          </a:xfrm>
          <a:prstGeom prst="line">
            <a:avLst/>
          </a:prstGeom>
          <a:no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cxnSp>
      <p:pic>
        <p:nvPicPr>
          <p:cNvPr id="9" name="Picture 8">
            <a:extLst>
              <a:ext uri="{FF2B5EF4-FFF2-40B4-BE49-F238E27FC236}">
                <a16:creationId xmlns:a16="http://schemas.microsoft.com/office/drawing/2014/main" id="{EB10C7AB-6484-384F-AE05-5D3A323F79CF}"/>
              </a:ext>
            </a:extLst>
          </p:cNvPr>
          <p:cNvPicPr>
            <a:picLocks noChangeAspect="1"/>
          </p:cNvPicPr>
          <p:nvPr userDrawn="1"/>
        </p:nvPicPr>
        <p:blipFill>
          <a:blip r:embed="rId3"/>
          <a:stretch>
            <a:fillRect/>
          </a:stretch>
        </p:blipFill>
        <p:spPr>
          <a:xfrm>
            <a:off x="381907" y="202293"/>
            <a:ext cx="3721100" cy="787400"/>
          </a:xfrm>
          <a:prstGeom prst="rect">
            <a:avLst/>
          </a:prstGeom>
        </p:spPr>
      </p:pic>
      <p:cxnSp>
        <p:nvCxnSpPr>
          <p:cNvPr id="11" name="Straight Connector 10">
            <a:extLst>
              <a:ext uri="{FF2B5EF4-FFF2-40B4-BE49-F238E27FC236}">
                <a16:creationId xmlns:a16="http://schemas.microsoft.com/office/drawing/2014/main" id="{CEF2E541-F1E1-794B-8979-B7CF09B0E464}"/>
              </a:ext>
            </a:extLst>
          </p:cNvPr>
          <p:cNvCxnSpPr>
            <a:cxnSpLocks/>
          </p:cNvCxnSpPr>
          <p:nvPr userDrawn="1"/>
        </p:nvCxnSpPr>
        <p:spPr>
          <a:xfrm>
            <a:off x="11515247" y="6356350"/>
            <a:ext cx="0" cy="527050"/>
          </a:xfrm>
          <a:prstGeom prst="lin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4" name="Slide Number Placeholder 5">
            <a:extLst>
              <a:ext uri="{FF2B5EF4-FFF2-40B4-BE49-F238E27FC236}">
                <a16:creationId xmlns:a16="http://schemas.microsoft.com/office/drawing/2014/main" id="{7CC54536-D8CF-2E43-9761-A7EDB80BF79B}"/>
              </a:ext>
            </a:extLst>
          </p:cNvPr>
          <p:cNvSpPr>
            <a:spLocks noGrp="1"/>
          </p:cNvSpPr>
          <p:nvPr>
            <p:ph type="sldNum" sz="quarter" idx="4"/>
          </p:nvPr>
        </p:nvSpPr>
        <p:spPr>
          <a:xfrm>
            <a:off x="11617377" y="6401320"/>
            <a:ext cx="479679" cy="307777"/>
          </a:xfrm>
          <a:prstGeom prst="rect">
            <a:avLst/>
          </a:prstGeom>
          <a:noFill/>
        </p:spPr>
        <p:txBody>
          <a:bodyPr wrap="square">
            <a:spAutoFit/>
          </a:bodyPr>
          <a:lstStyle>
            <a:lvl1pPr algn="ctr">
              <a:defRPr lang="en-US" sz="1400" smtClean="0">
                <a:solidFill>
                  <a:srgbClr val="012750"/>
                </a:solidFill>
                <a:latin typeface="Arial" panose="020B0604020202020204" pitchFamily="34" charset="0"/>
                <a:cs typeface="Arial" panose="020B0604020202020204" pitchFamily="34" charset="0"/>
              </a:defRPr>
            </a:lvl1pPr>
          </a:lstStyle>
          <a:p>
            <a:fld id="{975987E7-AF38-8743-B568-153406EB9D19}" type="slidenum">
              <a:rPr lang="en-US" smtClean="0"/>
              <a:pPr/>
              <a:t>‹#›</a:t>
            </a:fld>
            <a:endParaRPr lang="en-US"/>
          </a:p>
        </p:txBody>
      </p:sp>
      <p:sp>
        <p:nvSpPr>
          <p:cNvPr id="15" name="Title 4">
            <a:extLst>
              <a:ext uri="{FF2B5EF4-FFF2-40B4-BE49-F238E27FC236}">
                <a16:creationId xmlns:a16="http://schemas.microsoft.com/office/drawing/2014/main" id="{ED7AE7B5-4475-B148-A8B2-79040165CC2F}"/>
              </a:ext>
            </a:extLst>
          </p:cNvPr>
          <p:cNvSpPr>
            <a:spLocks noGrp="1"/>
          </p:cNvSpPr>
          <p:nvPr>
            <p:ph type="title"/>
          </p:nvPr>
        </p:nvSpPr>
        <p:spPr>
          <a:xfrm>
            <a:off x="4514895" y="369577"/>
            <a:ext cx="7295189" cy="480131"/>
          </a:xfrm>
          <a:prstGeom prst="rect">
            <a:avLst/>
          </a:prstGeom>
          <a:noFill/>
        </p:spPr>
        <p:txBody>
          <a:bodyPr wrap="square">
            <a:spAutoFit/>
          </a:bodyPr>
          <a:lstStyle>
            <a:lvl1pPr>
              <a:defRPr lang="en-US" sz="2800">
                <a:solidFill>
                  <a:schemeClr val="bg1"/>
                </a:solidFill>
                <a:latin typeface="Arial" panose="020B0604020202020204" pitchFamily="34" charset="0"/>
                <a:ea typeface="+mn-ea"/>
                <a:cs typeface="Arial" panose="020B06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280338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07A52-6CAA-104F-92B6-E02990C4495F}"/>
              </a:ext>
            </a:extLst>
          </p:cNvPr>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7653" r="62721" b="90"/>
          <a:stretch/>
        </p:blipFill>
        <p:spPr>
          <a:xfrm>
            <a:off x="0" y="-1"/>
            <a:ext cx="4437089" cy="6858001"/>
          </a:xfrm>
          <a:prstGeom prst="rect">
            <a:avLst/>
          </a:prstGeom>
        </p:spPr>
      </p:pic>
      <p:sp>
        <p:nvSpPr>
          <p:cNvPr id="23" name="Rectangle 22">
            <a:extLst>
              <a:ext uri="{FF2B5EF4-FFF2-40B4-BE49-F238E27FC236}">
                <a16:creationId xmlns:a16="http://schemas.microsoft.com/office/drawing/2014/main" id="{C139187D-912C-1C45-BB42-B342FB344F9D}"/>
              </a:ext>
            </a:extLst>
          </p:cNvPr>
          <p:cNvSpPr/>
          <p:nvPr userDrawn="1"/>
        </p:nvSpPr>
        <p:spPr>
          <a:xfrm>
            <a:off x="-1" y="1"/>
            <a:ext cx="4437088" cy="6857998"/>
          </a:xfrm>
          <a:prstGeom prst="rect">
            <a:avLst/>
          </a:prstGeom>
          <a:solidFill>
            <a:srgbClr val="0127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E69482F-6AEE-7947-99E4-0709DA792D49}"/>
              </a:ext>
            </a:extLst>
          </p:cNvPr>
          <p:cNvPicPr>
            <a:picLocks noChangeAspect="1"/>
          </p:cNvPicPr>
          <p:nvPr userDrawn="1"/>
        </p:nvPicPr>
        <p:blipFill>
          <a:blip r:embed="rId3"/>
          <a:stretch>
            <a:fillRect/>
          </a:stretch>
        </p:blipFill>
        <p:spPr>
          <a:xfrm>
            <a:off x="381907" y="5808614"/>
            <a:ext cx="3721100" cy="787400"/>
          </a:xfrm>
          <a:prstGeom prst="rect">
            <a:avLst/>
          </a:prstGeom>
        </p:spPr>
      </p:pic>
      <p:cxnSp>
        <p:nvCxnSpPr>
          <p:cNvPr id="25" name="Straight Connector 24">
            <a:extLst>
              <a:ext uri="{FF2B5EF4-FFF2-40B4-BE49-F238E27FC236}">
                <a16:creationId xmlns:a16="http://schemas.microsoft.com/office/drawing/2014/main" id="{6859E770-E500-EF46-9D8A-360FFB6F8A76}"/>
              </a:ext>
            </a:extLst>
          </p:cNvPr>
          <p:cNvCxnSpPr>
            <a:cxnSpLocks/>
          </p:cNvCxnSpPr>
          <p:nvPr userDrawn="1"/>
        </p:nvCxnSpPr>
        <p:spPr>
          <a:xfrm>
            <a:off x="11515247" y="6356350"/>
            <a:ext cx="0" cy="527050"/>
          </a:xfrm>
          <a:prstGeom prst="lin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6" name="Slide Number Placeholder 5">
            <a:extLst>
              <a:ext uri="{FF2B5EF4-FFF2-40B4-BE49-F238E27FC236}">
                <a16:creationId xmlns:a16="http://schemas.microsoft.com/office/drawing/2014/main" id="{E3C83968-3CA4-144B-BFE3-ED85561A33F9}"/>
              </a:ext>
            </a:extLst>
          </p:cNvPr>
          <p:cNvSpPr>
            <a:spLocks noGrp="1"/>
          </p:cNvSpPr>
          <p:nvPr>
            <p:ph type="sldNum" sz="quarter" idx="4"/>
          </p:nvPr>
        </p:nvSpPr>
        <p:spPr>
          <a:xfrm>
            <a:off x="11617377" y="6401320"/>
            <a:ext cx="479679" cy="307777"/>
          </a:xfrm>
          <a:prstGeom prst="rect">
            <a:avLst/>
          </a:prstGeom>
          <a:noFill/>
        </p:spPr>
        <p:txBody>
          <a:bodyPr wrap="square">
            <a:spAutoFit/>
          </a:bodyPr>
          <a:lstStyle>
            <a:lvl1pPr algn="ctr">
              <a:defRPr lang="en-US" sz="1400" smtClean="0">
                <a:solidFill>
                  <a:srgbClr val="012750"/>
                </a:solidFill>
                <a:latin typeface="Arial" panose="020B0604020202020204" pitchFamily="34" charset="0"/>
                <a:cs typeface="Arial" panose="020B0604020202020204" pitchFamily="34" charset="0"/>
              </a:defRPr>
            </a:lvl1pPr>
          </a:lstStyle>
          <a:p>
            <a:fld id="{975987E7-AF38-8743-B568-153406EB9D19}" type="slidenum">
              <a:rPr lang="en-US" smtClean="0"/>
              <a:pPr/>
              <a:t>‹#›</a:t>
            </a:fld>
            <a:endParaRPr lang="en-US"/>
          </a:p>
        </p:txBody>
      </p:sp>
      <p:sp>
        <p:nvSpPr>
          <p:cNvPr id="27" name="Content Placeholder 2">
            <a:extLst>
              <a:ext uri="{FF2B5EF4-FFF2-40B4-BE49-F238E27FC236}">
                <a16:creationId xmlns:a16="http://schemas.microsoft.com/office/drawing/2014/main" id="{E478D85F-01AA-0C45-949E-457F522B1485}"/>
              </a:ext>
            </a:extLst>
          </p:cNvPr>
          <p:cNvSpPr>
            <a:spLocks noGrp="1"/>
          </p:cNvSpPr>
          <p:nvPr>
            <p:ph sz="quarter" idx="10"/>
          </p:nvPr>
        </p:nvSpPr>
        <p:spPr>
          <a:xfrm>
            <a:off x="4818994" y="369577"/>
            <a:ext cx="6991089" cy="5817136"/>
          </a:xfrm>
          <a:prstGeom prst="rect">
            <a:avLst/>
          </a:prstGeom>
        </p:spPr>
        <p:txBody>
          <a:bodyPr/>
          <a:lstStyle>
            <a:lvl1pPr marL="412750" indent="-412750">
              <a:lnSpc>
                <a:spcPct val="100000"/>
              </a:lnSpc>
              <a:spcBef>
                <a:spcPts val="600"/>
              </a:spcBef>
              <a:spcAft>
                <a:spcPts val="600"/>
              </a:spcAft>
              <a:buClr>
                <a:srgbClr val="002D72"/>
              </a:buClr>
              <a:buFont typeface="Wingdings" pitchFamily="2" charset="2"/>
              <a:buChar char="§"/>
              <a:tabLst/>
              <a:defRPr lang="en-US" sz="2400" kern="1200" dirty="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811213" indent="-354013">
              <a:lnSpc>
                <a:spcPct val="100000"/>
              </a:lnSpc>
              <a:spcBef>
                <a:spcPts val="600"/>
              </a:spcBef>
              <a:spcAft>
                <a:spcPts val="600"/>
              </a:spcAft>
              <a:buClr>
                <a:srgbClr val="002D72"/>
              </a:buClr>
              <a:buFont typeface="System Font Regular"/>
              <a:buChar char="-"/>
              <a:tabLst/>
              <a:defRPr lang="en-US" sz="2400" kern="1200" dirty="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209675" indent="-339725">
              <a:lnSpc>
                <a:spcPct val="100000"/>
              </a:lnSpc>
              <a:spcBef>
                <a:spcPts val="600"/>
              </a:spcBef>
              <a:spcAft>
                <a:spcPts val="600"/>
              </a:spcAft>
              <a:buClr>
                <a:srgbClr val="012750"/>
              </a:buClr>
              <a:tabLst/>
              <a:defRPr lang="en-US" sz="2400" kern="1200" dirty="0">
                <a:solidFill>
                  <a:schemeClr val="tx1"/>
                </a:solidFill>
                <a:latin typeface="Arial" panose="020B0604020202020204" pitchFamily="34" charset="0"/>
                <a:ea typeface="Open Sans" panose="020B0606030504020204" pitchFamily="34" charset="0"/>
                <a:cs typeface="Arial" panose="020B0604020202020204" pitchFamily="34" charset="0"/>
              </a:defRPr>
            </a:lvl3pPr>
          </a:lstStyle>
          <a:p>
            <a:pPr marL="354013" lvl="0"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Click to edit Master text styles</a:t>
            </a:r>
          </a:p>
          <a:p>
            <a:pPr marL="354013" lvl="1"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Second level</a:t>
            </a:r>
          </a:p>
          <a:p>
            <a:pPr marL="354013" lvl="2" indent="-354013" algn="l" defTabSz="914400" rtl="0" eaLnBrk="1" latinLnBrk="0" hangingPunct="1">
              <a:lnSpc>
                <a:spcPct val="100000"/>
              </a:lnSpc>
              <a:spcBef>
                <a:spcPts val="600"/>
              </a:spcBef>
              <a:spcAft>
                <a:spcPts val="600"/>
              </a:spcAft>
              <a:buClr>
                <a:srgbClr val="012750"/>
              </a:buClr>
              <a:buFont typeface="Wingdings" pitchFamily="2" charset="2"/>
              <a:buChar char="§"/>
              <a:tabLst/>
            </a:pPr>
            <a:r>
              <a:rPr lang="en-US"/>
              <a:t>Third level</a:t>
            </a:r>
          </a:p>
        </p:txBody>
      </p:sp>
      <p:sp>
        <p:nvSpPr>
          <p:cNvPr id="28" name="Title 4">
            <a:extLst>
              <a:ext uri="{FF2B5EF4-FFF2-40B4-BE49-F238E27FC236}">
                <a16:creationId xmlns:a16="http://schemas.microsoft.com/office/drawing/2014/main" id="{B4957815-8DD9-FF4B-8F12-E7430F003513}"/>
              </a:ext>
            </a:extLst>
          </p:cNvPr>
          <p:cNvSpPr>
            <a:spLocks noGrp="1"/>
          </p:cNvSpPr>
          <p:nvPr>
            <p:ph type="title"/>
          </p:nvPr>
        </p:nvSpPr>
        <p:spPr>
          <a:xfrm>
            <a:off x="459725" y="369577"/>
            <a:ext cx="3527660" cy="867930"/>
          </a:xfrm>
          <a:prstGeom prst="rect">
            <a:avLst/>
          </a:prstGeom>
          <a:noFill/>
        </p:spPr>
        <p:txBody>
          <a:bodyPr wrap="square">
            <a:spAutoFit/>
          </a:bodyPr>
          <a:lstStyle>
            <a:lvl1pPr>
              <a:defRPr lang="en-US" sz="2800">
                <a:solidFill>
                  <a:schemeClr val="bg1"/>
                </a:solidFill>
                <a:latin typeface="Arial" panose="020B0604020202020204" pitchFamily="34" charset="0"/>
                <a:ea typeface="+mn-ea"/>
                <a:cs typeface="Arial" panose="020B0604020202020204" pitchFamily="34" charset="0"/>
              </a:defRPr>
            </a:lvl1pPr>
          </a:lstStyle>
          <a:p>
            <a:pPr marL="0" lvl="0"/>
            <a:r>
              <a:rPr lang="en-US"/>
              <a:t>Click to edit Master title style</a:t>
            </a:r>
          </a:p>
        </p:txBody>
      </p:sp>
      <p:grpSp>
        <p:nvGrpSpPr>
          <p:cNvPr id="42" name="Group 41">
            <a:extLst>
              <a:ext uri="{FF2B5EF4-FFF2-40B4-BE49-F238E27FC236}">
                <a16:creationId xmlns:a16="http://schemas.microsoft.com/office/drawing/2014/main" id="{630B842B-036D-4F40-AC91-BAB7CE1B50C1}"/>
              </a:ext>
            </a:extLst>
          </p:cNvPr>
          <p:cNvGrpSpPr/>
          <p:nvPr userDrawn="1"/>
        </p:nvGrpSpPr>
        <p:grpSpPr>
          <a:xfrm>
            <a:off x="381907" y="5147791"/>
            <a:ext cx="2815296" cy="585872"/>
            <a:chOff x="392599" y="4970038"/>
            <a:chExt cx="3438305" cy="715522"/>
          </a:xfrm>
        </p:grpSpPr>
        <p:grpSp>
          <p:nvGrpSpPr>
            <p:cNvPr id="30" name="Group 29">
              <a:extLst>
                <a:ext uri="{FF2B5EF4-FFF2-40B4-BE49-F238E27FC236}">
                  <a16:creationId xmlns:a16="http://schemas.microsoft.com/office/drawing/2014/main" id="{08D07393-EA08-1944-81FC-8BB56F50D52C}"/>
                </a:ext>
              </a:extLst>
            </p:cNvPr>
            <p:cNvGrpSpPr/>
            <p:nvPr userDrawn="1"/>
          </p:nvGrpSpPr>
          <p:grpSpPr>
            <a:xfrm>
              <a:off x="392599" y="4970038"/>
              <a:ext cx="699481" cy="699481"/>
              <a:chOff x="3047999" y="5935578"/>
              <a:chExt cx="699481" cy="699481"/>
            </a:xfrm>
          </p:grpSpPr>
          <p:pic>
            <p:nvPicPr>
              <p:cNvPr id="31" name="Picture 30">
                <a:extLst>
                  <a:ext uri="{FF2B5EF4-FFF2-40B4-BE49-F238E27FC236}">
                    <a16:creationId xmlns:a16="http://schemas.microsoft.com/office/drawing/2014/main" id="{206E7650-2A6A-A640-BEAE-13CDD4720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653" y="6104190"/>
                <a:ext cx="394340" cy="394340"/>
              </a:xfrm>
              <a:prstGeom prst="rect">
                <a:avLst/>
              </a:prstGeom>
            </p:spPr>
          </p:pic>
          <p:sp>
            <p:nvSpPr>
              <p:cNvPr id="32" name="Oval 31">
                <a:extLst>
                  <a:ext uri="{FF2B5EF4-FFF2-40B4-BE49-F238E27FC236}">
                    <a16:creationId xmlns:a16="http://schemas.microsoft.com/office/drawing/2014/main" id="{F322740E-06AF-3D46-86EA-78FCD4760A48}"/>
                  </a:ext>
                </a:extLst>
              </p:cNvPr>
              <p:cNvSpPr/>
              <p:nvPr/>
            </p:nvSpPr>
            <p:spPr>
              <a:xfrm>
                <a:off x="3047999" y="5935578"/>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BB05908-9942-6A42-A492-FABE1FE71B4E}"/>
                </a:ext>
              </a:extLst>
            </p:cNvPr>
            <p:cNvGrpSpPr/>
            <p:nvPr userDrawn="1"/>
          </p:nvGrpSpPr>
          <p:grpSpPr>
            <a:xfrm>
              <a:off x="1329103" y="4986079"/>
              <a:ext cx="699481" cy="699481"/>
              <a:chOff x="1519547" y="5580563"/>
              <a:chExt cx="699481" cy="699481"/>
            </a:xfrm>
          </p:grpSpPr>
          <p:sp>
            <p:nvSpPr>
              <p:cNvPr id="34" name="Oval 33">
                <a:extLst>
                  <a:ext uri="{FF2B5EF4-FFF2-40B4-BE49-F238E27FC236}">
                    <a16:creationId xmlns:a16="http://schemas.microsoft.com/office/drawing/2014/main" id="{575E506E-F626-4344-B5D7-F300A36830A1}"/>
                  </a:ext>
                </a:extLst>
              </p:cNvPr>
              <p:cNvSpPr/>
              <p:nvPr/>
            </p:nvSpPr>
            <p:spPr>
              <a:xfrm>
                <a:off x="1519547"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8443D2CF-3E0E-9742-B69E-017CBAB61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234" y="5688920"/>
                <a:ext cx="463715" cy="463715"/>
              </a:xfrm>
              <a:prstGeom prst="rect">
                <a:avLst/>
              </a:prstGeom>
            </p:spPr>
          </p:pic>
        </p:grpSp>
        <p:grpSp>
          <p:nvGrpSpPr>
            <p:cNvPr id="36" name="Group 35">
              <a:extLst>
                <a:ext uri="{FF2B5EF4-FFF2-40B4-BE49-F238E27FC236}">
                  <a16:creationId xmlns:a16="http://schemas.microsoft.com/office/drawing/2014/main" id="{5AE1151E-DBC0-7944-BEEC-4B586787FE25}"/>
                </a:ext>
              </a:extLst>
            </p:cNvPr>
            <p:cNvGrpSpPr/>
            <p:nvPr userDrawn="1"/>
          </p:nvGrpSpPr>
          <p:grpSpPr>
            <a:xfrm>
              <a:off x="2228616" y="4986079"/>
              <a:ext cx="699481" cy="699481"/>
              <a:chOff x="2419060" y="5580563"/>
              <a:chExt cx="699481" cy="699481"/>
            </a:xfrm>
          </p:grpSpPr>
          <p:sp>
            <p:nvSpPr>
              <p:cNvPr id="37" name="Oval 36">
                <a:extLst>
                  <a:ext uri="{FF2B5EF4-FFF2-40B4-BE49-F238E27FC236}">
                    <a16:creationId xmlns:a16="http://schemas.microsoft.com/office/drawing/2014/main" id="{8E92ACE7-0003-5F44-B116-17F3FAEAEDD6}"/>
                  </a:ext>
                </a:extLst>
              </p:cNvPr>
              <p:cNvSpPr/>
              <p:nvPr/>
            </p:nvSpPr>
            <p:spPr>
              <a:xfrm>
                <a:off x="2419060"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626B63E-2C73-2F4C-BC7D-C2D5758E9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943" y="5714488"/>
                <a:ext cx="463715" cy="463715"/>
              </a:xfrm>
              <a:prstGeom prst="rect">
                <a:avLst/>
              </a:prstGeom>
            </p:spPr>
          </p:pic>
        </p:grpSp>
        <p:grpSp>
          <p:nvGrpSpPr>
            <p:cNvPr id="39" name="Group 38">
              <a:extLst>
                <a:ext uri="{FF2B5EF4-FFF2-40B4-BE49-F238E27FC236}">
                  <a16:creationId xmlns:a16="http://schemas.microsoft.com/office/drawing/2014/main" id="{5D4A9009-4EFC-A44A-BC4E-C587C608A181}"/>
                </a:ext>
              </a:extLst>
            </p:cNvPr>
            <p:cNvGrpSpPr/>
            <p:nvPr userDrawn="1"/>
          </p:nvGrpSpPr>
          <p:grpSpPr>
            <a:xfrm>
              <a:off x="3131423" y="4986079"/>
              <a:ext cx="699481" cy="699481"/>
              <a:chOff x="3321867" y="5580563"/>
              <a:chExt cx="699481" cy="699481"/>
            </a:xfrm>
          </p:grpSpPr>
          <p:sp>
            <p:nvSpPr>
              <p:cNvPr id="40" name="Oval 39">
                <a:extLst>
                  <a:ext uri="{FF2B5EF4-FFF2-40B4-BE49-F238E27FC236}">
                    <a16:creationId xmlns:a16="http://schemas.microsoft.com/office/drawing/2014/main" id="{CA1259FE-B490-C242-BC35-3283CD8325FB}"/>
                  </a:ext>
                </a:extLst>
              </p:cNvPr>
              <p:cNvSpPr/>
              <p:nvPr/>
            </p:nvSpPr>
            <p:spPr>
              <a:xfrm>
                <a:off x="3321867"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7130444D-BD07-D947-A9DF-E52979245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270" y="5683486"/>
                <a:ext cx="432674" cy="432674"/>
              </a:xfrm>
              <a:prstGeom prst="rect">
                <a:avLst/>
              </a:prstGeom>
            </p:spPr>
          </p:pic>
        </p:grpSp>
      </p:grpSp>
      <p:cxnSp>
        <p:nvCxnSpPr>
          <p:cNvPr id="43" name="Straight Connector 42">
            <a:extLst>
              <a:ext uri="{FF2B5EF4-FFF2-40B4-BE49-F238E27FC236}">
                <a16:creationId xmlns:a16="http://schemas.microsoft.com/office/drawing/2014/main" id="{87F7F73B-2188-1949-B66C-04A41193E73D}"/>
              </a:ext>
            </a:extLst>
          </p:cNvPr>
          <p:cNvCxnSpPr>
            <a:cxnSpLocks/>
          </p:cNvCxnSpPr>
          <p:nvPr userDrawn="1"/>
        </p:nvCxnSpPr>
        <p:spPr>
          <a:xfrm flipH="1">
            <a:off x="392600" y="4929185"/>
            <a:ext cx="3710407" cy="0"/>
          </a:xfrm>
          <a:prstGeom prst="line">
            <a:avLst/>
          </a:prstGeom>
          <a:ln w="38100">
            <a:solidFill>
              <a:srgbClr val="FFC8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87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07A52-6CAA-104F-92B6-E02990C4495F}"/>
              </a:ext>
            </a:extLst>
          </p:cNvPr>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7653" r="62721" b="90"/>
          <a:stretch/>
        </p:blipFill>
        <p:spPr>
          <a:xfrm>
            <a:off x="0" y="-1"/>
            <a:ext cx="4437089" cy="6858001"/>
          </a:xfrm>
          <a:prstGeom prst="rect">
            <a:avLst/>
          </a:prstGeom>
        </p:spPr>
      </p:pic>
      <p:sp>
        <p:nvSpPr>
          <p:cNvPr id="23" name="Rectangle 22">
            <a:extLst>
              <a:ext uri="{FF2B5EF4-FFF2-40B4-BE49-F238E27FC236}">
                <a16:creationId xmlns:a16="http://schemas.microsoft.com/office/drawing/2014/main" id="{C139187D-912C-1C45-BB42-B342FB344F9D}"/>
              </a:ext>
            </a:extLst>
          </p:cNvPr>
          <p:cNvSpPr/>
          <p:nvPr userDrawn="1"/>
        </p:nvSpPr>
        <p:spPr>
          <a:xfrm>
            <a:off x="-1" y="1"/>
            <a:ext cx="4437088" cy="6857998"/>
          </a:xfrm>
          <a:prstGeom prst="rect">
            <a:avLst/>
          </a:prstGeom>
          <a:solidFill>
            <a:srgbClr val="01275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4">
            <a:extLst>
              <a:ext uri="{FF2B5EF4-FFF2-40B4-BE49-F238E27FC236}">
                <a16:creationId xmlns:a16="http://schemas.microsoft.com/office/drawing/2014/main" id="{67C29CF3-53FB-194D-B968-CA3DE19465DE}"/>
              </a:ext>
            </a:extLst>
          </p:cNvPr>
          <p:cNvSpPr>
            <a:spLocks noGrp="1"/>
          </p:cNvSpPr>
          <p:nvPr>
            <p:ph type="title"/>
          </p:nvPr>
        </p:nvSpPr>
        <p:spPr>
          <a:xfrm>
            <a:off x="459725" y="369577"/>
            <a:ext cx="3527660" cy="867930"/>
          </a:xfrm>
          <a:prstGeom prst="rect">
            <a:avLst/>
          </a:prstGeom>
          <a:noFill/>
        </p:spPr>
        <p:txBody>
          <a:bodyPr wrap="square">
            <a:spAutoFit/>
          </a:bodyPr>
          <a:lstStyle>
            <a:lvl1pPr>
              <a:defRPr lang="en-US" sz="2800">
                <a:solidFill>
                  <a:schemeClr val="bg1"/>
                </a:solidFill>
                <a:latin typeface="Arial" panose="020B0604020202020204" pitchFamily="34" charset="0"/>
                <a:ea typeface="+mn-ea"/>
                <a:cs typeface="Arial" panose="020B0604020202020204" pitchFamily="34" charset="0"/>
              </a:defRPr>
            </a:lvl1pPr>
          </a:lstStyle>
          <a:p>
            <a:pPr marL="0" lvl="0"/>
            <a:r>
              <a:rPr lang="en-US"/>
              <a:t>Click to edit Master title style</a:t>
            </a:r>
          </a:p>
        </p:txBody>
      </p:sp>
      <p:cxnSp>
        <p:nvCxnSpPr>
          <p:cNvPr id="25" name="Straight Connector 24">
            <a:extLst>
              <a:ext uri="{FF2B5EF4-FFF2-40B4-BE49-F238E27FC236}">
                <a16:creationId xmlns:a16="http://schemas.microsoft.com/office/drawing/2014/main" id="{6859E770-E500-EF46-9D8A-360FFB6F8A76}"/>
              </a:ext>
            </a:extLst>
          </p:cNvPr>
          <p:cNvCxnSpPr>
            <a:cxnSpLocks/>
          </p:cNvCxnSpPr>
          <p:nvPr userDrawn="1"/>
        </p:nvCxnSpPr>
        <p:spPr>
          <a:xfrm>
            <a:off x="11515247" y="6356350"/>
            <a:ext cx="0" cy="527050"/>
          </a:xfrm>
          <a:prstGeom prst="lin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6" name="Slide Number Placeholder 5">
            <a:extLst>
              <a:ext uri="{FF2B5EF4-FFF2-40B4-BE49-F238E27FC236}">
                <a16:creationId xmlns:a16="http://schemas.microsoft.com/office/drawing/2014/main" id="{E3C83968-3CA4-144B-BFE3-ED85561A33F9}"/>
              </a:ext>
            </a:extLst>
          </p:cNvPr>
          <p:cNvSpPr>
            <a:spLocks noGrp="1"/>
          </p:cNvSpPr>
          <p:nvPr>
            <p:ph type="sldNum" sz="quarter" idx="4"/>
          </p:nvPr>
        </p:nvSpPr>
        <p:spPr>
          <a:xfrm>
            <a:off x="11617377" y="6401320"/>
            <a:ext cx="479679" cy="307777"/>
          </a:xfrm>
          <a:prstGeom prst="rect">
            <a:avLst/>
          </a:prstGeom>
          <a:noFill/>
        </p:spPr>
        <p:txBody>
          <a:bodyPr wrap="square">
            <a:spAutoFit/>
          </a:bodyPr>
          <a:lstStyle>
            <a:lvl1pPr algn="ctr">
              <a:defRPr lang="en-US" sz="1400" smtClean="0">
                <a:solidFill>
                  <a:srgbClr val="012750"/>
                </a:solidFill>
                <a:latin typeface="Arial" panose="020B0604020202020204" pitchFamily="34" charset="0"/>
                <a:cs typeface="Arial" panose="020B0604020202020204" pitchFamily="34" charset="0"/>
              </a:defRPr>
            </a:lvl1pPr>
          </a:lstStyle>
          <a:p>
            <a:fld id="{975987E7-AF38-8743-B568-153406EB9D19}" type="slidenum">
              <a:rPr lang="en-US" smtClean="0"/>
              <a:pPr/>
              <a:t>‹#›</a:t>
            </a:fld>
            <a:endParaRPr lang="en-US"/>
          </a:p>
        </p:txBody>
      </p:sp>
      <p:pic>
        <p:nvPicPr>
          <p:cNvPr id="28" name="Picture 27">
            <a:extLst>
              <a:ext uri="{FF2B5EF4-FFF2-40B4-BE49-F238E27FC236}">
                <a16:creationId xmlns:a16="http://schemas.microsoft.com/office/drawing/2014/main" id="{4A9DA9A9-F1AD-5D44-9E69-0925A43B3E4B}"/>
              </a:ext>
            </a:extLst>
          </p:cNvPr>
          <p:cNvPicPr>
            <a:picLocks noChangeAspect="1"/>
          </p:cNvPicPr>
          <p:nvPr userDrawn="1"/>
        </p:nvPicPr>
        <p:blipFill>
          <a:blip r:embed="rId3"/>
          <a:stretch>
            <a:fillRect/>
          </a:stretch>
        </p:blipFill>
        <p:spPr>
          <a:xfrm>
            <a:off x="381907" y="5808614"/>
            <a:ext cx="3721100" cy="787400"/>
          </a:xfrm>
          <a:prstGeom prst="rect">
            <a:avLst/>
          </a:prstGeom>
        </p:spPr>
      </p:pic>
      <p:grpSp>
        <p:nvGrpSpPr>
          <p:cNvPr id="29" name="Group 28">
            <a:extLst>
              <a:ext uri="{FF2B5EF4-FFF2-40B4-BE49-F238E27FC236}">
                <a16:creationId xmlns:a16="http://schemas.microsoft.com/office/drawing/2014/main" id="{9F72F1FA-BC4D-DD4C-A079-7D4CA9FB3559}"/>
              </a:ext>
            </a:extLst>
          </p:cNvPr>
          <p:cNvGrpSpPr/>
          <p:nvPr userDrawn="1"/>
        </p:nvGrpSpPr>
        <p:grpSpPr>
          <a:xfrm>
            <a:off x="381907" y="5147791"/>
            <a:ext cx="2815296" cy="585872"/>
            <a:chOff x="392599" y="4970038"/>
            <a:chExt cx="3438305" cy="715522"/>
          </a:xfrm>
        </p:grpSpPr>
        <p:grpSp>
          <p:nvGrpSpPr>
            <p:cNvPr id="30" name="Group 29">
              <a:extLst>
                <a:ext uri="{FF2B5EF4-FFF2-40B4-BE49-F238E27FC236}">
                  <a16:creationId xmlns:a16="http://schemas.microsoft.com/office/drawing/2014/main" id="{FF2D7D78-409F-6B4B-A885-C1AA41047440}"/>
                </a:ext>
              </a:extLst>
            </p:cNvPr>
            <p:cNvGrpSpPr/>
            <p:nvPr userDrawn="1"/>
          </p:nvGrpSpPr>
          <p:grpSpPr>
            <a:xfrm>
              <a:off x="392599" y="4970038"/>
              <a:ext cx="699481" cy="699481"/>
              <a:chOff x="3047999" y="5935578"/>
              <a:chExt cx="699481" cy="699481"/>
            </a:xfrm>
          </p:grpSpPr>
          <p:pic>
            <p:nvPicPr>
              <p:cNvPr id="40" name="Picture 39">
                <a:extLst>
                  <a:ext uri="{FF2B5EF4-FFF2-40B4-BE49-F238E27FC236}">
                    <a16:creationId xmlns:a16="http://schemas.microsoft.com/office/drawing/2014/main" id="{BE171E24-C587-ED47-8CB9-73BA26B25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653" y="6104190"/>
                <a:ext cx="394340" cy="394340"/>
              </a:xfrm>
              <a:prstGeom prst="rect">
                <a:avLst/>
              </a:prstGeom>
            </p:spPr>
          </p:pic>
          <p:sp>
            <p:nvSpPr>
              <p:cNvPr id="41" name="Oval 40">
                <a:extLst>
                  <a:ext uri="{FF2B5EF4-FFF2-40B4-BE49-F238E27FC236}">
                    <a16:creationId xmlns:a16="http://schemas.microsoft.com/office/drawing/2014/main" id="{C54FA3FE-4A9B-6742-9E99-38C12A9EA891}"/>
                  </a:ext>
                </a:extLst>
              </p:cNvPr>
              <p:cNvSpPr/>
              <p:nvPr/>
            </p:nvSpPr>
            <p:spPr>
              <a:xfrm>
                <a:off x="3047999" y="5935578"/>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1BC59CE-211A-2141-840B-BB5AE259C83D}"/>
                </a:ext>
              </a:extLst>
            </p:cNvPr>
            <p:cNvGrpSpPr/>
            <p:nvPr userDrawn="1"/>
          </p:nvGrpSpPr>
          <p:grpSpPr>
            <a:xfrm>
              <a:off x="1329103" y="4986079"/>
              <a:ext cx="699481" cy="699481"/>
              <a:chOff x="1519547" y="5580563"/>
              <a:chExt cx="699481" cy="699481"/>
            </a:xfrm>
          </p:grpSpPr>
          <p:sp>
            <p:nvSpPr>
              <p:cNvPr id="38" name="Oval 37">
                <a:extLst>
                  <a:ext uri="{FF2B5EF4-FFF2-40B4-BE49-F238E27FC236}">
                    <a16:creationId xmlns:a16="http://schemas.microsoft.com/office/drawing/2014/main" id="{A5C7867F-FB6C-2C40-854B-57C211A2AFEC}"/>
                  </a:ext>
                </a:extLst>
              </p:cNvPr>
              <p:cNvSpPr/>
              <p:nvPr/>
            </p:nvSpPr>
            <p:spPr>
              <a:xfrm>
                <a:off x="1519547"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73DCB40E-82B8-E24D-8915-FEF2D7D94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234" y="5688920"/>
                <a:ext cx="463715" cy="463715"/>
              </a:xfrm>
              <a:prstGeom prst="rect">
                <a:avLst/>
              </a:prstGeom>
            </p:spPr>
          </p:pic>
        </p:grpSp>
        <p:grpSp>
          <p:nvGrpSpPr>
            <p:cNvPr id="32" name="Group 31">
              <a:extLst>
                <a:ext uri="{FF2B5EF4-FFF2-40B4-BE49-F238E27FC236}">
                  <a16:creationId xmlns:a16="http://schemas.microsoft.com/office/drawing/2014/main" id="{6EA8614C-1C5D-7445-9A23-3BB1B991B888}"/>
                </a:ext>
              </a:extLst>
            </p:cNvPr>
            <p:cNvGrpSpPr/>
            <p:nvPr userDrawn="1"/>
          </p:nvGrpSpPr>
          <p:grpSpPr>
            <a:xfrm>
              <a:off x="2228616" y="4986079"/>
              <a:ext cx="699481" cy="699481"/>
              <a:chOff x="2419060" y="5580563"/>
              <a:chExt cx="699481" cy="699481"/>
            </a:xfrm>
          </p:grpSpPr>
          <p:sp>
            <p:nvSpPr>
              <p:cNvPr id="36" name="Oval 35">
                <a:extLst>
                  <a:ext uri="{FF2B5EF4-FFF2-40B4-BE49-F238E27FC236}">
                    <a16:creationId xmlns:a16="http://schemas.microsoft.com/office/drawing/2014/main" id="{1D12E099-87FB-0644-BAC6-0E358DF93E16}"/>
                  </a:ext>
                </a:extLst>
              </p:cNvPr>
              <p:cNvSpPr/>
              <p:nvPr/>
            </p:nvSpPr>
            <p:spPr>
              <a:xfrm>
                <a:off x="2419060"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9DC11BFC-1F3F-A243-B748-F4082A3B2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943" y="5714488"/>
                <a:ext cx="463715" cy="463715"/>
              </a:xfrm>
              <a:prstGeom prst="rect">
                <a:avLst/>
              </a:prstGeom>
            </p:spPr>
          </p:pic>
        </p:grpSp>
        <p:grpSp>
          <p:nvGrpSpPr>
            <p:cNvPr id="33" name="Group 32">
              <a:extLst>
                <a:ext uri="{FF2B5EF4-FFF2-40B4-BE49-F238E27FC236}">
                  <a16:creationId xmlns:a16="http://schemas.microsoft.com/office/drawing/2014/main" id="{650D2A1E-134D-1A44-980A-0EF76C5AA3B6}"/>
                </a:ext>
              </a:extLst>
            </p:cNvPr>
            <p:cNvGrpSpPr/>
            <p:nvPr userDrawn="1"/>
          </p:nvGrpSpPr>
          <p:grpSpPr>
            <a:xfrm>
              <a:off x="3131423" y="4986079"/>
              <a:ext cx="699481" cy="699481"/>
              <a:chOff x="3321867" y="5580563"/>
              <a:chExt cx="699481" cy="699481"/>
            </a:xfrm>
          </p:grpSpPr>
          <p:sp>
            <p:nvSpPr>
              <p:cNvPr id="34" name="Oval 33">
                <a:extLst>
                  <a:ext uri="{FF2B5EF4-FFF2-40B4-BE49-F238E27FC236}">
                    <a16:creationId xmlns:a16="http://schemas.microsoft.com/office/drawing/2014/main" id="{DFC8644D-4EAC-E74A-A7EC-EB85D42C018E}"/>
                  </a:ext>
                </a:extLst>
              </p:cNvPr>
              <p:cNvSpPr/>
              <p:nvPr/>
            </p:nvSpPr>
            <p:spPr>
              <a:xfrm>
                <a:off x="3321867" y="5580563"/>
                <a:ext cx="699481" cy="69948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83DAEFD-3447-8348-8F06-12DE730C0D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270" y="5683486"/>
                <a:ext cx="432674" cy="432674"/>
              </a:xfrm>
              <a:prstGeom prst="rect">
                <a:avLst/>
              </a:prstGeom>
            </p:spPr>
          </p:pic>
        </p:grpSp>
      </p:grpSp>
      <p:cxnSp>
        <p:nvCxnSpPr>
          <p:cNvPr id="42" name="Straight Connector 41">
            <a:extLst>
              <a:ext uri="{FF2B5EF4-FFF2-40B4-BE49-F238E27FC236}">
                <a16:creationId xmlns:a16="http://schemas.microsoft.com/office/drawing/2014/main" id="{E550A8AE-13ED-1C49-9A42-19F3A2B76287}"/>
              </a:ext>
            </a:extLst>
          </p:cNvPr>
          <p:cNvCxnSpPr>
            <a:cxnSpLocks/>
          </p:cNvCxnSpPr>
          <p:nvPr userDrawn="1"/>
        </p:nvCxnSpPr>
        <p:spPr>
          <a:xfrm flipH="1">
            <a:off x="392600" y="4929185"/>
            <a:ext cx="3710407" cy="0"/>
          </a:xfrm>
          <a:prstGeom prst="line">
            <a:avLst/>
          </a:prstGeom>
          <a:ln w="38100">
            <a:solidFill>
              <a:srgbClr val="FFC8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999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67487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BAFDC-492D-CB4D-B02A-4A44B4604C8A}" type="slidenum">
              <a:rPr lang="en-US" smtClean="0"/>
              <a:pPr/>
              <a:t>‹#›</a:t>
            </a:fld>
            <a:endParaRPr lang="en-US"/>
          </a:p>
        </p:txBody>
      </p:sp>
      <p:sp>
        <p:nvSpPr>
          <p:cNvPr id="7" name="Rectangle 6">
            <a:extLst>
              <a:ext uri="{FF2B5EF4-FFF2-40B4-BE49-F238E27FC236}">
                <a16:creationId xmlns:a16="http://schemas.microsoft.com/office/drawing/2014/main" id="{05E85C86-7AC0-493C-935E-C13784A058F5}"/>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F3ED92CE-A5FC-4E34-8A3C-7BFAF2B0F7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170560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1704054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6098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57" r:id="rId4"/>
    <p:sldLayoutId id="2147483662" r:id="rId5"/>
    <p:sldLayoutId id="2147483663" r:id="rId6"/>
    <p:sldLayoutId id="2147483664" r:id="rId7"/>
    <p:sldLayoutId id="2147483665" r:id="rId8"/>
    <p:sldLayoutId id="2147483666" r:id="rId9"/>
    <p:sldLayoutId id="2147483667" r:id="rId10"/>
    <p:sldLayoutId id="21474836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hyperlink" Target="http://www.usda.gov/equity" TargetMode="External"/><Relationship Id="rId2" Type="http://schemas.openxmlformats.org/officeDocument/2006/relationships/hyperlink" Target="mailto:equitycommission@usda.gov"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mailto:RuralPartnersNetwork@USDA.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public.govdelivery.com/accounts/USDARD/subscriber/new?qsp=USDARD_300" TargetMode="External"/><Relationship Id="rId4" Type="http://schemas.openxmlformats.org/officeDocument/2006/relationships/hyperlink" Target="https://www.rural.g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commission@usda.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www.usda.gov/equity" TargetMode="External"/><Relationship Id="rId2" Type="http://schemas.openxmlformats.org/officeDocument/2006/relationships/hyperlink" Target="mailto:equitycommission@usda.gov" TargetMode="Externa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58.xml.rels><?xml version="1.0" encoding="UTF-8" standalone="yes"?>
<Relationships xmlns="http://schemas.openxmlformats.org/package/2006/relationships"><Relationship Id="rId2" Type="http://schemas.openxmlformats.org/officeDocument/2006/relationships/hyperlink" Target="https://www.whitehouse.gov/briefing-room/presidential-actions/2021/06/25/executive-order-on-diversity-equity-inclusion-and-accessibility-in-the-federal-workforc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hyperlink" Target="https://www.whitehouse.gov/omb/information-for-agencies/memoranda/#memoranda-2022"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6.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www.usda.gov/equity" TargetMode="External"/><Relationship Id="rId2" Type="http://schemas.openxmlformats.org/officeDocument/2006/relationships/hyperlink" Target="mailto:equitycommission@usda.gov" TargetMode="Externa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hyperlink" Target="mailto:commission@usda.gov"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A742-7EEE-6E40-A619-52D3D48F2420}"/>
              </a:ext>
            </a:extLst>
          </p:cNvPr>
          <p:cNvSpPr>
            <a:spLocks noGrp="1"/>
          </p:cNvSpPr>
          <p:nvPr>
            <p:ph type="title"/>
          </p:nvPr>
        </p:nvSpPr>
        <p:spPr>
          <a:xfrm>
            <a:off x="7682242" y="1467909"/>
            <a:ext cx="3680304" cy="2086725"/>
          </a:xfrm>
        </p:spPr>
        <p:txBody>
          <a:bodyPr/>
          <a:lstStyle/>
          <a:p>
            <a:r>
              <a:rPr lang="en-US"/>
              <a:t>Equity Commission Public Meeting #4 </a:t>
            </a:r>
          </a:p>
        </p:txBody>
      </p:sp>
      <p:sp>
        <p:nvSpPr>
          <p:cNvPr id="3" name="Content Placeholder 2" descr="January 31,2023">
            <a:extLst>
              <a:ext uri="{FF2B5EF4-FFF2-40B4-BE49-F238E27FC236}">
                <a16:creationId xmlns:a16="http://schemas.microsoft.com/office/drawing/2014/main" id="{61667BA0-F6B6-9B4A-B00E-F193A933AEC5}"/>
              </a:ext>
              <a:ext uri="{C183D7F6-B498-43B3-948B-1728B52AA6E4}">
                <adec:decorative xmlns:adec="http://schemas.microsoft.com/office/drawing/2017/decorative" val="0"/>
              </a:ext>
            </a:extLst>
          </p:cNvPr>
          <p:cNvSpPr>
            <a:spLocks noGrp="1"/>
          </p:cNvSpPr>
          <p:nvPr>
            <p:ph sz="quarter" idx="10"/>
          </p:nvPr>
        </p:nvSpPr>
        <p:spPr>
          <a:xfrm>
            <a:off x="7721220" y="3848129"/>
            <a:ext cx="3641325" cy="405371"/>
          </a:xfrm>
        </p:spPr>
        <p:txBody>
          <a:bodyPr/>
          <a:lstStyle/>
          <a:p>
            <a:r>
              <a:rPr lang="en-US">
                <a:solidFill>
                  <a:schemeClr val="tx1"/>
                </a:solidFill>
              </a:rPr>
              <a:t>January 31, 2023</a:t>
            </a:r>
          </a:p>
          <a:p>
            <a:endParaRPr lang="en-US"/>
          </a:p>
        </p:txBody>
      </p:sp>
    </p:spTree>
    <p:extLst>
      <p:ext uri="{BB962C8B-B14F-4D97-AF65-F5344CB8AC3E}">
        <p14:creationId xmlns:p14="http://schemas.microsoft.com/office/powerpoint/2010/main" val="1817791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C869F3-EDF2-1140-FE68-FA3C6369F1D0}"/>
              </a:ext>
              <a:ext uri="{C183D7F6-B498-43B3-948B-1728B52AA6E4}">
                <adec:decorative xmlns:adec="http://schemas.microsoft.com/office/drawing/2017/decorative" val="0"/>
              </a:ext>
            </a:extLst>
          </p:cNvPr>
          <p:cNvSpPr>
            <a:spLocks noGrp="1"/>
          </p:cNvSpPr>
          <p:nvPr>
            <p:ph type="sldNum" sz="quarter" idx="4"/>
          </p:nvPr>
        </p:nvSpPr>
        <p:spPr/>
        <p:txBody>
          <a:bodyPr/>
          <a:lstStyle/>
          <a:p>
            <a:fld id="{262BAFDC-492D-CB4D-B02A-4A44B4604C8A}" type="slidenum">
              <a:rPr lang="en-US" smtClean="0"/>
              <a:t>9</a:t>
            </a:fld>
            <a:endParaRPr lang="en-US"/>
          </a:p>
        </p:txBody>
      </p:sp>
      <p:sp>
        <p:nvSpPr>
          <p:cNvPr id="5" name="Title 4">
            <a:extLst>
              <a:ext uri="{FF2B5EF4-FFF2-40B4-BE49-F238E27FC236}">
                <a16:creationId xmlns:a16="http://schemas.microsoft.com/office/drawing/2014/main" id="{811F97C6-745B-0A32-2951-2D691B78CE3B}"/>
              </a:ext>
            </a:extLst>
          </p:cNvPr>
          <p:cNvSpPr>
            <a:spLocks noGrp="1"/>
          </p:cNvSpPr>
          <p:nvPr>
            <p:ph type="title"/>
          </p:nvPr>
        </p:nvSpPr>
        <p:spPr/>
        <p:txBody>
          <a:bodyPr>
            <a:normAutofit fontScale="90000"/>
          </a:bodyPr>
          <a:lstStyle/>
          <a:p>
            <a:r>
              <a:rPr lang="en-US" sz="3600"/>
              <a:t>IT Infrastructure</a:t>
            </a:r>
          </a:p>
        </p:txBody>
      </p:sp>
      <p:sp>
        <p:nvSpPr>
          <p:cNvPr id="6" name="Content Placeholder 5">
            <a:extLst>
              <a:ext uri="{FF2B5EF4-FFF2-40B4-BE49-F238E27FC236}">
                <a16:creationId xmlns:a16="http://schemas.microsoft.com/office/drawing/2014/main" id="{CABBFDC9-07D3-A93D-F18A-763707EC5D85}"/>
              </a:ext>
            </a:extLst>
          </p:cNvPr>
          <p:cNvSpPr>
            <a:spLocks noGrp="1"/>
          </p:cNvSpPr>
          <p:nvPr>
            <p:ph sz="quarter" idx="10"/>
          </p:nvPr>
        </p:nvSpPr>
        <p:spPr/>
        <p:txBody>
          <a:bodyPr>
            <a:normAutofit/>
          </a:bodyPr>
          <a:lstStyle/>
          <a:p>
            <a:pPr marL="0" indent="0">
              <a:buNone/>
            </a:pPr>
            <a:r>
              <a:rPr lang="en-US" b="1">
                <a:solidFill>
                  <a:srgbClr val="000000"/>
                </a:solidFill>
                <a:ea typeface="Times New Roman" panose="02020603050405020304" pitchFamily="18" charset="0"/>
              </a:rPr>
              <a:t>Systems to Be Updated or Replaced</a:t>
            </a:r>
          </a:p>
          <a:p>
            <a:pPr marL="0" indent="0">
              <a:buNone/>
            </a:pPr>
            <a:endParaRPr lang="en-US" sz="2200">
              <a:solidFill>
                <a:srgbClr val="000000"/>
              </a:solidFill>
              <a:ea typeface="Times New Roman" panose="02020603050405020304" pitchFamily="18" charset="0"/>
            </a:endParaRPr>
          </a:p>
          <a:p>
            <a:pPr marL="342900" indent="-342900">
              <a:buAutoNum type="arabicPeriod"/>
            </a:pPr>
            <a:r>
              <a:rPr lang="en-US">
                <a:solidFill>
                  <a:srgbClr val="000000"/>
                </a:solidFill>
                <a:effectLst/>
                <a:ea typeface="Times New Roman" panose="02020603050405020304" pitchFamily="18" charset="0"/>
              </a:rPr>
              <a:t>PLAS</a:t>
            </a:r>
          </a:p>
          <a:p>
            <a:pPr marL="342900" indent="-342900">
              <a:buAutoNum type="arabicPeriod"/>
            </a:pPr>
            <a:endParaRPr lang="en-US">
              <a:solidFill>
                <a:srgbClr val="000000"/>
              </a:solidFill>
              <a:effectLst/>
              <a:ea typeface="Times New Roman" panose="02020603050405020304" pitchFamily="18" charset="0"/>
            </a:endParaRPr>
          </a:p>
          <a:p>
            <a:pPr marL="342900" indent="-342900">
              <a:buAutoNum type="arabicPeriod"/>
            </a:pPr>
            <a:r>
              <a:rPr lang="en-US">
                <a:solidFill>
                  <a:srgbClr val="000000"/>
                </a:solidFill>
                <a:ea typeface="Times New Roman" panose="02020603050405020304" pitchFamily="18" charset="0"/>
              </a:rPr>
              <a:t>Hyperion</a:t>
            </a:r>
          </a:p>
          <a:p>
            <a:pPr marL="342900" indent="-342900">
              <a:buAutoNum type="arabicPeriod"/>
            </a:pPr>
            <a:endParaRPr lang="en-US">
              <a:solidFill>
                <a:srgbClr val="000000"/>
              </a:solidFill>
              <a:effectLst/>
              <a:ea typeface="Times New Roman" panose="02020603050405020304" pitchFamily="18" charset="0"/>
            </a:endParaRPr>
          </a:p>
          <a:p>
            <a:pPr marL="342900" indent="-342900">
              <a:buAutoNum type="arabicPeriod"/>
            </a:pPr>
            <a:r>
              <a:rPr lang="en-US">
                <a:solidFill>
                  <a:srgbClr val="000000"/>
                </a:solidFill>
                <a:effectLst/>
                <a:ea typeface="Times New Roman" panose="02020603050405020304" pitchFamily="18" charset="0"/>
              </a:rPr>
              <a:t>UNIFI</a:t>
            </a:r>
          </a:p>
          <a:p>
            <a:pPr marL="342900" indent="-342900">
              <a:buAutoNum type="arabicPeriod"/>
            </a:pPr>
            <a:endParaRPr lang="en-US" sz="2800">
              <a:solidFill>
                <a:srgbClr val="000000"/>
              </a:solidFill>
              <a:ea typeface="Times New Roman" panose="02020603050405020304" pitchFamily="18" charset="0"/>
            </a:endParaRPr>
          </a:p>
          <a:p>
            <a:pPr marL="342900" indent="-342900">
              <a:buAutoNum type="arabicPeriod"/>
            </a:pPr>
            <a:endParaRPr lang="en-US" sz="2800">
              <a:effectLst/>
              <a:ea typeface="Times New Roman" panose="02020603050405020304" pitchFamily="18" charset="0"/>
            </a:endParaRPr>
          </a:p>
          <a:p>
            <a:endParaRPr lang="en-US" sz="2800"/>
          </a:p>
        </p:txBody>
      </p:sp>
    </p:spTree>
    <p:extLst>
      <p:ext uri="{BB962C8B-B14F-4D97-AF65-F5344CB8AC3E}">
        <p14:creationId xmlns:p14="http://schemas.microsoft.com/office/powerpoint/2010/main" val="405238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99</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322187" y="148903"/>
            <a:ext cx="7295189" cy="867930"/>
          </a:xfrm>
        </p:spPr>
        <p:txBody>
          <a:bodyPr/>
          <a:lstStyle/>
          <a:p>
            <a:r>
              <a:rPr lang="en-US"/>
              <a:t>Proposed Interim Recommendation #1  (1/2)</a:t>
            </a:r>
            <a:br>
              <a:rPr lang="en-US"/>
            </a:br>
            <a:r>
              <a:rPr lang="en-US"/>
              <a:t>Heirs’ Property and Fractionated Land</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50660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a:pPr>
            <a:r>
              <a:rPr lang="en-US" sz="2400" b="1">
                <a:effectLst/>
                <a:latin typeface="Calibri" panose="020F0502020204030204" pitchFamily="34" charset="0"/>
                <a:ea typeface="Times New Roman" panose="02020603050405020304" pitchFamily="18" charset="0"/>
                <a:cs typeface="Calibri" panose="020F0502020204030204" pitchFamily="34" charset="0"/>
              </a:rPr>
              <a:t>Provide non-loan options for producers to prevent the creation of heirs’ property and reduce the barriers this type of land ownership encounters when accessing USDA programs. </a:t>
            </a: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Appropriate funds for grants and cooperative agreements for community-based nonprofit organizations to address and resolve heirs’ property and fractionated land issues for underserved producers through the delivery of legal technical assistance, education, and drafting of estate plans. </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Provide multi-year grants and/or cooperative agreements to 501c3 organizations to deliver legal technical assistance and education that will prevent the creation of heirs’ property and remedy title issues which caused heirs’ property and fractionated land.  These 501c3 organizations must have at least five years of experience delivering legal services to indigent persons.</a:t>
            </a:r>
          </a:p>
          <a:p>
            <a:pPr marL="742950" marR="0" lvl="1" indent="-285750">
              <a:spcBef>
                <a:spcPts val="0"/>
              </a:spcBef>
              <a:spcAft>
                <a:spcPts val="0"/>
              </a:spcAft>
              <a:buFont typeface="+mj-lt"/>
              <a:buAutoNum type="alphaLcPeriod"/>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4" name="TextBox 3">
            <a:extLst>
              <a:ext uri="{FF2B5EF4-FFF2-40B4-BE49-F238E27FC236}">
                <a16:creationId xmlns:a16="http://schemas.microsoft.com/office/drawing/2014/main" id="{BD0B320B-4834-207F-A72D-22F19C0E4931}"/>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74448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100</a:t>
            </a:fld>
            <a:endParaRPr lang="en-US"/>
          </a:p>
        </p:txBody>
      </p:sp>
      <p:sp>
        <p:nvSpPr>
          <p:cNvPr id="7" name="Title 4">
            <a:extLst>
              <a:ext uri="{FF2B5EF4-FFF2-40B4-BE49-F238E27FC236}">
                <a16:creationId xmlns:a16="http://schemas.microsoft.com/office/drawing/2014/main" id="{DD69881B-DD01-6E87-17DC-3F59ACEE6A95}"/>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  (2/2)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Heirs’ Property and Fractionated Land</a:t>
            </a:r>
          </a:p>
        </p:txBody>
      </p:sp>
      <p:sp>
        <p:nvSpPr>
          <p:cNvPr id="3" name="Content Placeholder 8">
            <a:extLst>
              <a:ext uri="{FF2B5EF4-FFF2-40B4-BE49-F238E27FC236}">
                <a16:creationId xmlns:a16="http://schemas.microsoft.com/office/drawing/2014/main" id="{724EEC1B-A68B-B4A2-FD59-A1BC8C7F8030}"/>
              </a:ext>
            </a:extLst>
          </p:cNvPr>
          <p:cNvSpPr txBox="1">
            <a:spLocks/>
          </p:cNvSpPr>
          <p:nvPr/>
        </p:nvSpPr>
        <p:spPr>
          <a:xfrm>
            <a:off x="582429" y="1447800"/>
            <a:ext cx="11034947"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Provide non-loan options for producers to prevent the creation of heirs’ property and reduce the barriers this type of land ownership encounters when accessing USDA programs.</a:t>
            </a: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spcBef>
                <a:spcPts val="0"/>
              </a:spcBef>
              <a:spcAft>
                <a:spcPts val="0"/>
              </a:spcAft>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Require all state Natural Resources Conservationists establish separate allocated funding of 10-15 percent of Environmental Quality Incentives Program (EQIP) cost-share funds for heirs’ property owners and socially disadvantaged producers (i.e., historically underserved minority producers).  Currently, the requirement is 5 percent, but these landowners must compete with the more experienced producers who will receive a higher-ranking score.  Creating a designated funding pool allows for more equitable competition and increases chances that disadvantaged producers will receive funding. Currently, the state conservationists in Alabama and South Carolina have used their discretion to establish such a pool for these producers.</a:t>
            </a:r>
          </a:p>
          <a:p>
            <a:pPr marL="971550" marR="0" lvl="1" indent="-514350">
              <a:lnSpc>
                <a:spcPct val="120000"/>
              </a:lnSpc>
              <a:spcBef>
                <a:spcPts val="0"/>
              </a:spcBef>
              <a:spcAft>
                <a:spcPts val="0"/>
              </a:spcAft>
              <a:buFont typeface="+mj-lt"/>
              <a:buAutoNum type="alphaLcPeriod" startAt="3"/>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4" name="TextBox 3">
            <a:extLst>
              <a:ext uri="{FF2B5EF4-FFF2-40B4-BE49-F238E27FC236}">
                <a16:creationId xmlns:a16="http://schemas.microsoft.com/office/drawing/2014/main" id="{477D0CAA-BB6E-AB66-E560-E61EB340065F}"/>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8268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101</a:t>
            </a:fld>
            <a:endParaRPr lang="en-US"/>
          </a:p>
        </p:txBody>
      </p:sp>
      <p:sp>
        <p:nvSpPr>
          <p:cNvPr id="8" name="Title 4">
            <a:extLst>
              <a:ext uri="{FF2B5EF4-FFF2-40B4-BE49-F238E27FC236}">
                <a16:creationId xmlns:a16="http://schemas.microsoft.com/office/drawing/2014/main" id="{454AB9C7-2F5E-3CC5-EF06-C263B8A390C2}"/>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  (1/3)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Land Access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51379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
            </a:pPr>
            <a:r>
              <a:rPr lang="en-US" sz="2400" b="1">
                <a:effectLst/>
                <a:latin typeface="Calibri" panose="020F0502020204030204" pitchFamily="34" charset="0"/>
                <a:ea typeface="Times New Roman" panose="02020603050405020304" pitchFamily="18" charset="0"/>
                <a:cs typeface="Calibri" panose="020F0502020204030204" pitchFamily="34" charset="0"/>
              </a:rPr>
              <a:t>Ensure equitable funding to community-led land access and transition projects.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fontAlgn="base">
              <a:lnSpc>
                <a:spcPct val="100000"/>
              </a:lnSpc>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Continue to direct funding to community-led land access projects designed to create land security for farmers.  This USDA funding should be available to a wide variety of entities, such as tribes, municipalities, non-profits, and cooperatives, with priority for projects led by and benefitting underserved farmers and ranchers.  This funding should be available as a line of credit or grant prior to purchase, enabling eligible entities to act quickly in the real estate market. </a:t>
            </a:r>
          </a:p>
          <a:p>
            <a:pPr marL="800100" lvl="1" indent="-342900" fontAlgn="base">
              <a:lnSpc>
                <a:spcPct val="100000"/>
              </a:lnSpc>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Authorize mandatory, recurring funding for land-access related data gathering, including the Tenure, Ownership, and Transition of Agricultural Land survey that includes data collection on farmer demographics and economic data by county.  Report data by county publicly and include median and average rates of participation by race, gender, and ethnicity. </a:t>
            </a: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ABF51923-7418-22C3-61F4-FC4206BD6045}"/>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86891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102</a:t>
            </a:fld>
            <a:endParaRPr lang="en-US"/>
          </a:p>
        </p:txBody>
      </p:sp>
      <p:sp>
        <p:nvSpPr>
          <p:cNvPr id="3" name="Title 4">
            <a:extLst>
              <a:ext uri="{FF2B5EF4-FFF2-40B4-BE49-F238E27FC236}">
                <a16:creationId xmlns:a16="http://schemas.microsoft.com/office/drawing/2014/main" id="{E40C8C34-0372-239C-30FB-170EA893A037}"/>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  (2/3)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Land Access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Ensure equitable funding to community-led land access and transition projects.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fontAlgn="base">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Amend and fund the Commission on Farm Transition established in the 2018 Farm Bill to study land access and transition to inform policy setting that facilitates equitable access to land. </a:t>
            </a:r>
          </a:p>
          <a:p>
            <a:pPr marL="800100" lvl="1" indent="-342900" fontAlgn="base">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Provide the Office of Tribal Relations with the authority to immediately appoint a Designated Federal Official from their staff to help facilitate the nomination process for seating the Tribal Advisory Committee authorized in the 2018 Farm Bill.  This committee will provide advice to USDA on Tribal related issues and policies throughout the Department. </a:t>
            </a:r>
          </a:p>
          <a:p>
            <a:pPr marL="800100" lvl="1" indent="-342900" fontAlgn="base">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Increase investments in the Heirs’ Property Relending Program as the program grows and expand funding eligibility to include administration of program funds by relending entities. </a:t>
            </a:r>
          </a:p>
          <a:p>
            <a:pPr marL="800100" lvl="1" indent="-342900" fontAlgn="base">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Provide direct family loans to close heir’s property estates and be inclusive of legal costs. </a:t>
            </a:r>
          </a:p>
          <a:p>
            <a:pPr marL="800100" lvl="1" indent="-342900" fontAlgn="base">
              <a:spcBef>
                <a:spcPts val="0"/>
              </a:spcBef>
              <a:buFont typeface="+mj-lt"/>
              <a:buAutoNum type="alphaLcPeriod" startAt="3"/>
            </a:pPr>
            <a:endParaRPr lang="en-US" sz="14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4" name="TextBox 3">
            <a:extLst>
              <a:ext uri="{FF2B5EF4-FFF2-40B4-BE49-F238E27FC236}">
                <a16:creationId xmlns:a16="http://schemas.microsoft.com/office/drawing/2014/main" id="{109B4A60-6A5A-71FF-E334-C4AF8AD1CCDA}"/>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39045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103</a:t>
            </a:fld>
            <a:endParaRPr lang="en-US"/>
          </a:p>
        </p:txBody>
      </p:sp>
      <p:sp>
        <p:nvSpPr>
          <p:cNvPr id="4" name="Title 4">
            <a:extLst>
              <a:ext uri="{FF2B5EF4-FFF2-40B4-BE49-F238E27FC236}">
                <a16:creationId xmlns:a16="http://schemas.microsoft.com/office/drawing/2014/main" id="{50094F43-F55E-CE6C-37F3-2E02B60D15D1}"/>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  (3/3)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Land Access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210280"/>
            <a:ext cx="11034947" cy="56477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Ensure equitable funding to community-led land access and transition projects.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fontAlgn="base">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Maintain and expand the level of funding and technical assistance related to the Highly Fractionated Indian Land Loan Program, created by the 2014 Farm Bill. </a:t>
            </a:r>
          </a:p>
          <a:p>
            <a:pPr marL="800100" lvl="1" indent="-342900" fontAlgn="base">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Engage with Indigenous and community-based organizations and other interested entities in ensuring that heirship issues also address “fractionization” issues that Tribal communities face. </a:t>
            </a:r>
          </a:p>
          <a:p>
            <a:pPr marL="800100" lvl="1" indent="-342900" fontAlgn="base">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Ensure USDA land-related programs are accessible to all young, new and beginning, women, and BIPOC farmers specifically, and next generation farmers as a whole, by accommodating eligibility for collective, cooperative, and communal non-family entities, and tracking and publicly reporting demographics data on program participants. </a:t>
            </a:r>
          </a:p>
          <a:p>
            <a:pPr marL="800100" lvl="1" indent="-342900" fontAlgn="base">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Provide continued funding for cooperative agreements with community-based organizations, such as the Natural Resources Conservation Service (NRCS) Cooperative Agreements for Racial Justice and Equity. </a:t>
            </a:r>
          </a:p>
          <a:p>
            <a:pPr marL="800100" lvl="1" indent="-342900" fontAlgn="base">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Implement thorough racial equity informed evaluation and reporting requirements to not only measure who is benefitting, but also to measure program effectiveness in facilitating secure land tenure for young, new and beginning, women, and BIPOC farmers. </a:t>
            </a:r>
          </a:p>
          <a:p>
            <a:pPr marL="457200" lvl="1" indent="0" fontAlgn="base">
              <a:spcBef>
                <a:spcPts val="0"/>
              </a:spcBef>
              <a:buNone/>
            </a:pPr>
            <a:endParaRPr lang="en-US" sz="1400">
              <a:effectLst/>
              <a:latin typeface="Times New Roman" panose="02020603050405020304" pitchFamily="18" charset="0"/>
              <a:ea typeface="Times New Roman" panose="02020603050405020304" pitchFamily="18" charset="0"/>
            </a:endParaRPr>
          </a:p>
          <a:p>
            <a:pPr marL="1257300" lvl="2" indent="-342900" fontAlgn="base">
              <a:spcBef>
                <a:spcPts val="0"/>
              </a:spcBef>
              <a:buFont typeface="+mj-lt"/>
              <a:buAutoNum type="alphaLcPeriod" startAt="3"/>
            </a:pPr>
            <a:endParaRPr lang="en-US" sz="1000">
              <a:effectLst/>
              <a:latin typeface="Times New Roman" panose="02020603050405020304" pitchFamily="18" charset="0"/>
              <a:ea typeface="Times New Roman" panose="02020603050405020304" pitchFamily="18" charset="0"/>
            </a:endParaRPr>
          </a:p>
          <a:p>
            <a:pPr marL="914400" lvl="2" indent="0" fontAlgn="base">
              <a:spcBef>
                <a:spcPts val="0"/>
              </a:spcBef>
              <a:buNone/>
            </a:pPr>
            <a:endParaRPr lang="en-US" sz="18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D64FD04-824B-BAD2-2B6E-CDCA16C40770}"/>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92708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104</a:t>
            </a:fld>
            <a:endParaRPr lang="en-US"/>
          </a:p>
        </p:txBody>
      </p:sp>
      <p:sp>
        <p:nvSpPr>
          <p:cNvPr id="6" name="Title 4">
            <a:extLst>
              <a:ext uri="{FF2B5EF4-FFF2-40B4-BE49-F238E27FC236}">
                <a16:creationId xmlns:a16="http://schemas.microsoft.com/office/drawing/2014/main" id="{29BABEC9-D01F-C7B6-A5BC-92E13C4E92DE}"/>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  (1/4)</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Conservation</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50865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3"/>
            </a:pPr>
            <a:r>
              <a:rPr lang="en-US" sz="2400" b="1">
                <a:effectLst/>
                <a:latin typeface="Calibri" panose="020F0502020204030204" pitchFamily="34" charset="0"/>
                <a:ea typeface="Times New Roman" panose="02020603050405020304" pitchFamily="18" charset="0"/>
                <a:cs typeface="Calibri" panose="020F0502020204030204" pitchFamily="34" charset="0"/>
              </a:rPr>
              <a:t>Include equitable climate actions in USDA conservation programs to address environmental justice.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Increase incentive payments for implementation of climate-resilient practices to ensure limited-resource farmers can participate in cost-share programs. Automatically provide EQIP advance payments for historically underserved producers.  We recommend that NRCS reduce the required number of years a producer must be in production on a particular parcel of land to qualify for EQIP. </a:t>
            </a:r>
          </a:p>
          <a:p>
            <a:pPr marL="742950" marR="0" lvl="1" indent="-285750">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Adjust EQIP and Conservation Reserve Program (CRP) practice standards to better integrate, and to equitably compensate for, the use of Indigenous knowledge and land management practices.  Federal conservation programs should streamline support for producers embodying these practices, not create a barrier to accessing NRCS.  We recommend that USDA take into consideration non-traditional methods of agriculture (i.e., subsistence farming, aquaculture/fishing) for disaster relief purposes and other assistance programs offered by the Agency. </a:t>
            </a: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E53C833B-19A8-0D45-F170-AC42F416E249}"/>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6271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105</a:t>
            </a:fld>
            <a:endParaRPr lang="en-US"/>
          </a:p>
        </p:txBody>
      </p:sp>
      <p:sp>
        <p:nvSpPr>
          <p:cNvPr id="6" name="Title 4">
            <a:extLst>
              <a:ext uri="{FF2B5EF4-FFF2-40B4-BE49-F238E27FC236}">
                <a16:creationId xmlns:a16="http://schemas.microsoft.com/office/drawing/2014/main" id="{1686A0FB-448D-D0C0-5C22-D9494D91A44F}"/>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  (2/4)</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Conservation</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36929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3"/>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Include equitable climate actions in USDA conservation programs to address environmental justice.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spcBef>
                <a:spcPts val="0"/>
              </a:spcBef>
              <a:spcAft>
                <a:spcPts val="0"/>
              </a:spcAft>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Prioritize research that helps small-scale, diversified farmers implement climate-smart conservation practices and measure their climate mitigation impacts through methods with a proven track record of success, which should include traditional or historical agricultural practices. </a:t>
            </a:r>
          </a:p>
          <a:p>
            <a:pPr marL="742950" marR="0" lvl="1" indent="-285750">
              <a:spcBef>
                <a:spcPts val="0"/>
              </a:spcBef>
              <a:spcAft>
                <a:spcPts val="0"/>
              </a:spcAft>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Increase funding for technical assistance to be linguistically and culturally appropriate and invest in local experts and communities through cooperative agreements with tribes, acequias, and other experts. </a:t>
            </a:r>
          </a:p>
          <a:p>
            <a:pPr marL="742950" lvl="1" indent="-285750">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Support climate justice solutions that target resources to women and BIPOC farmers and protect farmworkers from hazardous working conditions due to climate change. </a:t>
            </a:r>
          </a:p>
          <a:p>
            <a:pPr marL="742950" lvl="1" indent="-285750">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Require the collection and public reporting of demographic data on all conservation programs to better understand how producers who are young, new and beginning, women, and BIPOC are utilizing the conservation programs. </a:t>
            </a:r>
          </a:p>
          <a:p>
            <a:pPr marL="914400" lvl="2" indent="0">
              <a:spcBef>
                <a:spcPts val="0"/>
              </a:spcBef>
              <a:buNone/>
            </a:pPr>
            <a:endParaRPr lang="en-US" sz="14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466008F-3BCF-C6F0-2476-187ED002B717}"/>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00599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106</a:t>
            </a:fld>
            <a:endParaRPr lang="en-US"/>
          </a:p>
        </p:txBody>
      </p:sp>
      <p:sp>
        <p:nvSpPr>
          <p:cNvPr id="6" name="Title 4">
            <a:extLst>
              <a:ext uri="{FF2B5EF4-FFF2-40B4-BE49-F238E27FC236}">
                <a16:creationId xmlns:a16="http://schemas.microsoft.com/office/drawing/2014/main" id="{92604589-6377-8700-6CBB-4A13FA887075}"/>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  (3/4)</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Conservation</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2009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3"/>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Include equitable climate actions in USDA conservation programs to address environmental justice.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spcBef>
                <a:spcPts val="0"/>
              </a:spcBef>
              <a:spcAft>
                <a:spcPts val="0"/>
              </a:spcAft>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Develop science-based climate-smart agriculture definitions that include Tribal Ecological Knowledge (TEK) and further prioritize practices that afford the greatest climate benefit, such as incorporating cover crops, perennial crops, managed grazing of perennial pasture, and other investments in soil health. </a:t>
            </a:r>
          </a:p>
          <a:p>
            <a:pPr marL="742950" marR="0" lvl="1" indent="-285750">
              <a:spcBef>
                <a:spcPts val="0"/>
              </a:spcBef>
              <a:spcAft>
                <a:spcPts val="0"/>
              </a:spcAft>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Codify the new Micro Farm program through the Risk Management Agency (RMA) to improve access to crop insurance for operations that are diversified, organic, and/or selling in local, regional, and specialty markets. </a:t>
            </a:r>
          </a:p>
          <a:p>
            <a:pPr marL="742950" lvl="1" indent="-285750">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Expand direct marketing prices within the Noninsured Crop Disaster Assistance Program (NAP) or allow all farmers to use their own yields and historic pricing data to more equitably serve farmers who sell direct-to-consumer or receive a premium on their crops. </a:t>
            </a: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1200150" lvl="2" indent="-285750">
              <a:spcBef>
                <a:spcPts val="0"/>
              </a:spcBef>
              <a:buFont typeface="+mj-lt"/>
              <a:buAutoNum type="romanLcPeriod"/>
            </a:pPr>
            <a:endParaRPr lang="en-US" sz="14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775875EA-FA4B-C737-FD82-0FFE66FDB497}"/>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22662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107</a:t>
            </a:fld>
            <a:endParaRPr lang="en-US"/>
          </a:p>
        </p:txBody>
      </p:sp>
      <p:sp>
        <p:nvSpPr>
          <p:cNvPr id="6" name="Title 4">
            <a:extLst>
              <a:ext uri="{FF2B5EF4-FFF2-40B4-BE49-F238E27FC236}">
                <a16:creationId xmlns:a16="http://schemas.microsoft.com/office/drawing/2014/main" id="{9929AC33-62B1-54A5-59B8-3CB5CB06D136}"/>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  (4/4)</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Conservation</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2009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3"/>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Include equitable climate actions in USDA conservation programs to address environmental justice.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10"/>
            </a:pPr>
            <a:r>
              <a:rPr lang="en-US" sz="2200">
                <a:effectLst/>
                <a:latin typeface="Calibri" panose="020F0502020204030204" pitchFamily="34" charset="0"/>
                <a:ea typeface="Times New Roman" panose="02020603050405020304" pitchFamily="18" charset="0"/>
                <a:cs typeface="Calibri" panose="020F0502020204030204" pitchFamily="34" charset="0"/>
              </a:rPr>
              <a:t>Administer NAP as an on-ramp to more holistic risk management programs such as the Whole Farm Revenue Protection program and the Micro Farm program. </a:t>
            </a:r>
            <a:endParaRPr lang="en-US" sz="2200">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10"/>
            </a:pPr>
            <a:r>
              <a:rPr lang="en-US" sz="2200">
                <a:effectLst/>
                <a:latin typeface="Calibri" panose="020F0502020204030204" pitchFamily="34" charset="0"/>
                <a:ea typeface="Times New Roman" panose="02020603050405020304" pitchFamily="18" charset="0"/>
                <a:cs typeface="Calibri" panose="020F0502020204030204" pitchFamily="34" charset="0"/>
              </a:rPr>
              <a:t>Increase the maximum allowable farm revenue for historically underserved applicants to the Micro Farm program. </a:t>
            </a:r>
          </a:p>
          <a:p>
            <a:pPr marL="914400" marR="0" lvl="1" indent="-457200">
              <a:spcBef>
                <a:spcPts val="0"/>
              </a:spcBef>
              <a:spcAft>
                <a:spcPts val="0"/>
              </a:spcAft>
              <a:buFont typeface="+mj-lt"/>
              <a:buAutoNum type="alphaLcPeriod" startAt="10"/>
            </a:pPr>
            <a:r>
              <a:rPr lang="en-US" sz="2200">
                <a:effectLst/>
                <a:latin typeface="Calibri" panose="020F0502020204030204" pitchFamily="34" charset="0"/>
                <a:ea typeface="Times New Roman" panose="02020603050405020304" pitchFamily="18" charset="0"/>
                <a:cs typeface="Calibri" panose="020F0502020204030204" pitchFamily="34" charset="0"/>
              </a:rPr>
              <a:t>Mandate NRCS provides the public with an impact report on how EQIP funding has been used, and the impact those dollars have had on the environment. </a:t>
            </a: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1200150" lvl="2" indent="-285750">
              <a:spcBef>
                <a:spcPts val="0"/>
              </a:spcBef>
              <a:buFont typeface="+mj-lt"/>
              <a:buAutoNum type="romanLcPeriod"/>
            </a:pPr>
            <a:endParaRPr lang="en-US" sz="14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751F5EE2-936F-74AD-66BF-EDA18436A6F8}"/>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81745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108</a:t>
            </a:fld>
            <a:endParaRPr lang="en-US"/>
          </a:p>
        </p:txBody>
      </p:sp>
      <p:sp>
        <p:nvSpPr>
          <p:cNvPr id="6" name="Title 4">
            <a:extLst>
              <a:ext uri="{FF2B5EF4-FFF2-40B4-BE49-F238E27FC236}">
                <a16:creationId xmlns:a16="http://schemas.microsoft.com/office/drawing/2014/main" id="{84A5421E-3660-0135-D813-E4EF6687BA5C}"/>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#4  (1/3)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Technical Assistance</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5261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marR="0" lvl="0" indent="-347663">
              <a:lnSpc>
                <a:spcPct val="100000"/>
              </a:lnSpc>
              <a:spcBef>
                <a:spcPts val="0"/>
              </a:spcBef>
              <a:spcAft>
                <a:spcPts val="0"/>
              </a:spcAft>
              <a:buNone/>
            </a:pPr>
            <a:r>
              <a:rPr lang="en-US" sz="2400" b="1">
                <a:effectLst/>
                <a:latin typeface="Calibri" panose="020F0502020204030204" pitchFamily="34" charset="0"/>
                <a:ea typeface="Times New Roman" panose="02020603050405020304" pitchFamily="18" charset="0"/>
                <a:cs typeface="Calibri" panose="020F0502020204030204" pitchFamily="34" charset="0"/>
              </a:rPr>
              <a:t>4. Establish and/or ensure USDA’s external engagement office has the necessary capacity, resources, and skillsets to operate in a robust and centralized manner that will enhance the Department's role and financial investment in organizations (non-profit, non-governmental, community-based) to provide technical assistance.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Increase the Department's institutional bandwidth, both technically and financially, to increase support for young, new and beginning, small-scale, underserved, and specialty crop farmers. </a:t>
            </a:r>
          </a:p>
          <a:p>
            <a:pPr marL="742950" lvl="1" indent="-285750">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Invest in early mediation and technical services for farmers transitioning and accessing land, in particular Heirship and Trust or Restricted property. </a:t>
            </a:r>
          </a:p>
          <a:p>
            <a:pPr marL="742950" lvl="1" indent="-285750">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Develop and implement innovative, culturally responsive communication platforms and outreach strategies, including mobile technologies to engage young, new and beginning, small-scale, underserved, and specialty crop farmers on starting and maintaining a successful agricultural enterprise while facilitating strong, consistent connections with USDA personnel.</a:t>
            </a: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A3C79BA-2C4E-8192-5373-63E7A9AABC26}"/>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6228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4B5F-D30A-46A2-B0CC-238BC64FD83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t>Rural Development’s Strength</a:t>
            </a:r>
          </a:p>
        </p:txBody>
      </p:sp>
      <p:pic>
        <p:nvPicPr>
          <p:cNvPr id="7" name="Content Placeholder 6" descr="USDA leadership staff visiting a home and speaking with residents about rural development">
            <a:extLst>
              <a:ext uri="{FF2B5EF4-FFF2-40B4-BE49-F238E27FC236}">
                <a16:creationId xmlns:a16="http://schemas.microsoft.com/office/drawing/2014/main" id="{54537ADC-5AA8-4C0B-A349-F07A4EF53AF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59" b="21421"/>
          <a:stretch/>
        </p:blipFill>
        <p:spPr>
          <a:xfrm>
            <a:off x="20" y="10"/>
            <a:ext cx="12191980" cy="6857990"/>
          </a:xfrm>
          <a:prstGeom prst="rect">
            <a:avLst/>
          </a:prstGeom>
        </p:spPr>
      </p:pic>
    </p:spTree>
    <p:extLst>
      <p:ext uri="{BB962C8B-B14F-4D97-AF65-F5344CB8AC3E}">
        <p14:creationId xmlns:p14="http://schemas.microsoft.com/office/powerpoint/2010/main" val="42760745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109</a:t>
            </a:fld>
            <a:endParaRPr lang="en-US"/>
          </a:p>
        </p:txBody>
      </p:sp>
      <p:sp>
        <p:nvSpPr>
          <p:cNvPr id="6" name="Title 4">
            <a:extLst>
              <a:ext uri="{FF2B5EF4-FFF2-40B4-BE49-F238E27FC236}">
                <a16:creationId xmlns:a16="http://schemas.microsoft.com/office/drawing/2014/main" id="{AE542DF7-AE50-CB22-0922-957D3BD749F8}"/>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#4  (2/3)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Technical Assistance</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49535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marR="0" lvl="0" indent="-347663">
              <a:lnSpc>
                <a:spcPct val="100000"/>
              </a:lnSpc>
              <a:spcBef>
                <a:spcPts val="0"/>
              </a:spcBef>
              <a:spcAft>
                <a:spcPts val="0"/>
              </a:spcAft>
              <a:buNone/>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4. Establish and/or ensure USDA’s external engagement office has the necessary capacity, resources, and skillsets to operate in a robust and centralized manner that will enhance the Department's role and financial investment in organizations (non-profit, non-governmental, community-based) to provide technical assistance. </a:t>
            </a:r>
          </a:p>
          <a:p>
            <a:pPr marL="0" marR="0" lvl="0" indent="0">
              <a:spcBef>
                <a:spcPts val="0"/>
              </a:spcBef>
              <a:spcAft>
                <a:spcPts val="0"/>
              </a:spcAft>
              <a:buNone/>
            </a:pPr>
            <a:endParaRPr lang="en-US" sz="2200" b="1">
              <a:effectLst/>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nSpc>
                <a:spcPct val="100000"/>
              </a:lnSpc>
              <a:spcBef>
                <a:spcPts val="0"/>
              </a:spcBef>
              <a:spcAft>
                <a:spcPts val="0"/>
              </a:spcAft>
              <a:buFont typeface="+mj-lt"/>
              <a:buAutoNum type="alphaLcPeriod" startAt="4"/>
            </a:pPr>
            <a:r>
              <a:rPr lang="en-US" sz="2200">
                <a:effectLst/>
                <a:latin typeface="Calibri" panose="020F0502020204030204" pitchFamily="34" charset="0"/>
                <a:ea typeface="Times New Roman" panose="02020603050405020304" pitchFamily="18" charset="0"/>
                <a:cs typeface="Calibri" panose="020F0502020204030204" pitchFamily="34" charset="0"/>
              </a:rPr>
              <a:t>Provide cooperative agreements to organizations offering effective agricultural business management tools, such as the Center for Farm Financial Management, to strategically engage in expanded, targeted outreach and offer technical assistance tools to young, new and beginning, small-scale, underserved, and specialty crop farmers.</a:t>
            </a:r>
          </a:p>
          <a:p>
            <a:pPr marL="742950" lvl="1" indent="-285750">
              <a:lnSpc>
                <a:spcPct val="100000"/>
              </a:lnSpc>
              <a:spcBef>
                <a:spcPts val="0"/>
              </a:spcBef>
              <a:buFont typeface="+mj-lt"/>
              <a:buAutoNum type="alphaLcPeriod" startAt="4"/>
            </a:pPr>
            <a:r>
              <a:rPr lang="en-US" sz="2200">
                <a:effectLst/>
                <a:latin typeface="Calibri" panose="020F0502020204030204" pitchFamily="34" charset="0"/>
                <a:ea typeface="Times New Roman" panose="02020603050405020304" pitchFamily="18" charset="0"/>
                <a:cs typeface="Calibri" panose="020F0502020204030204" pitchFamily="34" charset="0"/>
              </a:rPr>
              <a:t>Develop a dashboard of non-profit organizations and institutions of higher education that provide technical assistance to young, new and beginning, small-scale, underserved, and specialty crop farmers so the USDA can provide information and updates to these entities as well as request for feedback on programs and potential opportunities to partner with USDA.</a:t>
            </a: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23CAF87F-5996-C17D-71F1-2C3C72922297}"/>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2218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110</a:t>
            </a:fld>
            <a:endParaRPr lang="en-US"/>
          </a:p>
        </p:txBody>
      </p:sp>
      <p:sp>
        <p:nvSpPr>
          <p:cNvPr id="6" name="Title 4">
            <a:extLst>
              <a:ext uri="{FF2B5EF4-FFF2-40B4-BE49-F238E27FC236}">
                <a16:creationId xmlns:a16="http://schemas.microsoft.com/office/drawing/2014/main" id="{223260FE-4ABE-FE82-CFF8-58FF9AC509C8}"/>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#4  (3/3)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Technical Assistance</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2575">
              <a:lnSpc>
                <a:spcPct val="100000"/>
              </a:lnSpc>
              <a:spcBef>
                <a:spcPts val="0"/>
              </a:spcBef>
              <a:buNone/>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4. Establish and/or ensure USDA’s external engagement office has the necessary capacity, resources, and skillsets to operate in a robust and centralized manner that will enhance the Department's role and financial investment in organizations (non-profit, non-governmental, community-based) to provide technical assistance. </a:t>
            </a:r>
          </a:p>
          <a:p>
            <a:pPr marL="0" marR="0" lvl="0" indent="0">
              <a:spcBef>
                <a:spcPts val="0"/>
              </a:spcBef>
              <a:spcAft>
                <a:spcPts val="0"/>
              </a:spcAft>
              <a:buNone/>
            </a:pPr>
            <a:endParaRPr lang="en-US" sz="2200" b="1">
              <a:effectLst/>
              <a:latin typeface="Calibri" panose="020F0502020204030204" pitchFamily="34" charset="0"/>
              <a:ea typeface="Times New Roman" panose="02020603050405020304" pitchFamily="18" charset="0"/>
              <a:cs typeface="Calibri" panose="020F0502020204030204" pitchFamily="34" charset="0"/>
            </a:endParaRPr>
          </a:p>
          <a:p>
            <a:pPr marL="914400" marR="0" lvl="1" indent="-457200">
              <a:lnSpc>
                <a:spcPct val="100000"/>
              </a:lnSpc>
              <a:spcBef>
                <a:spcPts val="0"/>
              </a:spcBef>
              <a:spcAft>
                <a:spcPts val="0"/>
              </a:spcAft>
              <a:buFont typeface="+mj-lt"/>
              <a:buAutoNum type="alphaLcPeriod" startAt="6"/>
            </a:pPr>
            <a:r>
              <a:rPr lang="en-US" sz="2200">
                <a:effectLst/>
                <a:latin typeface="Calibri" panose="020F0502020204030204" pitchFamily="34" charset="0"/>
                <a:ea typeface="Times New Roman" panose="02020603050405020304" pitchFamily="18" charset="0"/>
                <a:cs typeface="Calibri" panose="020F0502020204030204" pitchFamily="34" charset="0"/>
              </a:rPr>
              <a:t>Provide targeted technical assistance trainings and coaching to non-profit organizations that serve underserved producer communities by focusing on understanding USDA grant programs, funding technical assistance efforts, and enhancing capacity to submit quality, competitive grant proposals.</a:t>
            </a:r>
          </a:p>
          <a:p>
            <a:pPr marL="914400" marR="0" lvl="1" indent="-457200">
              <a:lnSpc>
                <a:spcPct val="100000"/>
              </a:lnSpc>
              <a:spcBef>
                <a:spcPts val="0"/>
              </a:spcBef>
              <a:spcAft>
                <a:spcPts val="0"/>
              </a:spcAft>
              <a:buFont typeface="+mj-lt"/>
              <a:buAutoNum type="alphaLcPeriod" startAt="6"/>
            </a:pPr>
            <a:r>
              <a:rPr lang="en-US" sz="2200">
                <a:effectLst/>
                <a:latin typeface="Calibri" panose="020F0502020204030204" pitchFamily="34" charset="0"/>
                <a:ea typeface="Times New Roman" panose="02020603050405020304" pitchFamily="18" charset="0"/>
                <a:cs typeface="Calibri" panose="020F0502020204030204" pitchFamily="34" charset="0"/>
              </a:rPr>
              <a:t>Provide technical assistance to USDA-funded, non-profit organizations serving young, new and beginning, small-scale, underserved, and specialty crop farmers to increase their internal capacity for effective non-profit organizational management.</a:t>
            </a: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7E80F320-CEAF-AE92-48B8-377CF80F9C8F}"/>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8656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111</a:t>
            </a:fld>
            <a:endParaRPr lang="en-US"/>
          </a:p>
        </p:txBody>
      </p:sp>
      <p:sp>
        <p:nvSpPr>
          <p:cNvPr id="6" name="Title 4">
            <a:extLst>
              <a:ext uri="{FF2B5EF4-FFF2-40B4-BE49-F238E27FC236}">
                <a16:creationId xmlns:a16="http://schemas.microsoft.com/office/drawing/2014/main" id="{C92BEB9F-F16D-5AED-3E85-2677A88713A2}"/>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#5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Subsistence Farmers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0"/>
              </a:spcBef>
              <a:spcAft>
                <a:spcPts val="0"/>
              </a:spcAft>
              <a:buNone/>
            </a:pPr>
            <a:r>
              <a:rPr lang="en-US" sz="2400" b="1">
                <a:latin typeface="Calibri" panose="020F0502020204030204" pitchFamily="34" charset="0"/>
                <a:ea typeface="Times New Roman" panose="02020603050405020304" pitchFamily="18" charset="0"/>
                <a:cs typeface="Calibri" panose="020F0502020204030204" pitchFamily="34" charset="0"/>
              </a:rPr>
              <a:t>5. </a:t>
            </a:r>
            <a:r>
              <a:rPr lang="en-US" sz="2400" b="1">
                <a:effectLst/>
                <a:latin typeface="Calibri" panose="020F0502020204030204" pitchFamily="34" charset="0"/>
                <a:ea typeface="Times New Roman" panose="02020603050405020304" pitchFamily="18" charset="0"/>
                <a:cs typeface="Calibri" panose="020F0502020204030204" pitchFamily="34" charset="0"/>
              </a:rPr>
              <a:t>Direct the National Agricultural Statistics Service (NASS) to include the varying types of Native farmers and ranchers in the next Census of Agriculture to account for the nature of many traditional forms of Tribal and Native American, Alaskan Native, and Native Hawaiian agriculture.  In addition, NASS should evaluate the threshold used to quantify a qualifying farmer and provide education on alternative forms of documentation that can be used for eligibility. The Secretary should also direct NASS to research and consider changing the definition of a farm.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A4EB2692-4211-7AF0-BEA7-2D7B37231DDE}"/>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68508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112</a:t>
            </a:fld>
            <a:endParaRPr lang="en-US"/>
          </a:p>
        </p:txBody>
      </p:sp>
      <p:sp>
        <p:nvSpPr>
          <p:cNvPr id="6" name="Title 4">
            <a:extLst>
              <a:ext uri="{FF2B5EF4-FFF2-40B4-BE49-F238E27FC236}">
                <a16:creationId xmlns:a16="http://schemas.microsoft.com/office/drawing/2014/main" id="{0649CB97-5201-2326-B0A1-E3F8168A67C9}"/>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#6  (1/2)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Farm Service Agency Loan Programs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marR="0" lvl="0" indent="-293688">
              <a:spcBef>
                <a:spcPts val="0"/>
              </a:spcBef>
              <a:spcAft>
                <a:spcPts val="0"/>
              </a:spcAft>
              <a:buNone/>
            </a:pPr>
            <a:r>
              <a:rPr lang="en-US" sz="2400" b="1">
                <a:effectLst/>
                <a:latin typeface="Calibri" panose="020F0502020204030204" pitchFamily="34" charset="0"/>
                <a:ea typeface="Times New Roman" panose="02020603050405020304" pitchFamily="18" charset="0"/>
                <a:cs typeface="Calibri" panose="020F0502020204030204" pitchFamily="34" charset="0"/>
              </a:rPr>
              <a:t>6. Transform Farm Service Agency (FSA) into a customer service organization that provides equitable treatment for all.</a:t>
            </a:r>
          </a:p>
          <a:p>
            <a:pPr marL="347663" marR="0" lvl="0" indent="-293688">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Examine FSA loan processes and use plain language and clearly describe eligibility criteria regarding loan programs and processes to improve equitable access to underserved populations of both new and experienced farmers and ranchers.</a:t>
            </a:r>
          </a:p>
          <a:p>
            <a:pPr marL="800100" lvl="1" indent="-342900">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additional flexibility regarding the timing and processing of loans, including the ability to offer an initial statement of eligibility or accept preliminary paperwork before an application is submitted.  Additional flexibility regarding loan terms and conditions should be available when structuring financial packages for underserved farmers and ranchers.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Identify gaps between FSA loans and USDA grant programs intended for underserved populations to assure that Inflation Reduction Act (IRA) and other USDA initiatives can be effectively combined to meet the needs of underserved individuals.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012ACAB9-52C7-3355-151A-45600DD5CB2A}"/>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83265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113</a:t>
            </a:fld>
            <a:endParaRPr lang="en-US"/>
          </a:p>
        </p:txBody>
      </p:sp>
      <p:sp>
        <p:nvSpPr>
          <p:cNvPr id="6" name="Title 4">
            <a:extLst>
              <a:ext uri="{FF2B5EF4-FFF2-40B4-BE49-F238E27FC236}">
                <a16:creationId xmlns:a16="http://schemas.microsoft.com/office/drawing/2014/main" id="{DEAA7673-1AE8-7251-E2B5-31998D99A7B8}"/>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#6  (2/2)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Farm Service Agency Loan Programs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marR="0" lvl="0" indent="-347663">
              <a:spcBef>
                <a:spcPts val="0"/>
              </a:spcBef>
              <a:spcAft>
                <a:spcPts val="0"/>
              </a:spcAft>
              <a:buNone/>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6. Transform FSA into a customer service organization that provides equitable    treatment for all.</a:t>
            </a: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Font typeface="+mj-lt"/>
              <a:buAutoNum type="alphaLcPeriod" startAt="4"/>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Define “distressed borrower” to include those that have not yet entered delinquency yet are under financial stress that may prevent them from continuing farm operations. </a:t>
            </a:r>
          </a:p>
          <a:p>
            <a:pPr marL="800100" lvl="1" indent="-342900">
              <a:spcBef>
                <a:spcPts val="0"/>
              </a:spcBef>
              <a:buFont typeface="+mj-lt"/>
              <a:buAutoNum type="alphaLcPeriod" startAt="4"/>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 cooperative agreements with community-based organizations who work as agents of and advocates for individual borrowers with their permission to allow examination of individual borrower applications and loan decisions.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14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FF1C4656-228A-33C7-F8DA-9673DF9FE786}"/>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3385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114</a:t>
            </a:fld>
            <a:endParaRPr lang="en-US"/>
          </a:p>
        </p:txBody>
      </p:sp>
      <p:sp>
        <p:nvSpPr>
          <p:cNvPr id="3" name="Title 4">
            <a:extLst>
              <a:ext uri="{FF2B5EF4-FFF2-40B4-BE49-F238E27FC236}">
                <a16:creationId xmlns:a16="http://schemas.microsoft.com/office/drawing/2014/main" id="{E8993D08-455D-377B-F3F4-6DF40D262AC5}"/>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#9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Institutionalize Equity</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384300"/>
            <a:ext cx="11342871" cy="532479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Font typeface="+mj-lt"/>
              <a:buAutoNum type="arabicPeriod" startAt="9"/>
            </a:pPr>
            <a:r>
              <a:rPr lang="en-US" sz="2400" b="1">
                <a:effectLst/>
                <a:latin typeface="Calibri" panose="020F0502020204030204" pitchFamily="34" charset="0"/>
                <a:ea typeface="Times New Roman" panose="02020603050405020304" pitchFamily="18" charset="0"/>
                <a:cs typeface="Calibri" panose="020F0502020204030204" pitchFamily="34" charset="0"/>
              </a:rPr>
              <a:t>Institutionalize equity within the Department to drive compliance, accountability, and culture change across all of USDA.</a:t>
            </a:r>
          </a:p>
          <a:p>
            <a:pPr marL="0" marR="0" lvl="0" indent="0" fontAlgn="base">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739775" lvl="1" indent="-282575" fontAlgn="base">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Utilize existing leadership structures with line authority to provide consistent leadership attention for institutional change and organizational accountability. </a:t>
            </a:r>
          </a:p>
          <a:p>
            <a:pPr marL="742950" marR="0" lvl="1" indent="-285750" fontAlgn="base">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Task the Deputy Secretary, through a Departmental regulation, to review Agency equity plans and ensure, through the annual budget process, that those plans are faithfully carried out and senior executives are accountable for making measurable improvements in equity in programs and services.  </a:t>
            </a:r>
          </a:p>
          <a:p>
            <a:pPr marL="742950" marR="0" lvl="1" indent="-285750" fontAlgn="base">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The Deputy Secretary should use any staff and resources under its control beyond the Mission Areas, including operational, budgetary, administrative, financial, and economic analysis functions to carry out these responsibilities. </a:t>
            </a:r>
          </a:p>
          <a:p>
            <a:pPr marL="742950" marR="0" lvl="1" indent="-285750" fontAlgn="base">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Support workforce diversity and cultural competency by enhancing and improving job descriptions and hiring requirements.  This should include utilizing specialized experience and selective placement in recruitment actions to prioritize demonstrated experience with target populations, where applicable. </a:t>
            </a:r>
          </a:p>
          <a:p>
            <a:pPr marL="742950" marR="0" lvl="1" indent="-285750" fontAlgn="base">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Conduct an annual convening on Equity to have data available to inform the ongoing work of the Equity Commission. </a:t>
            </a:r>
          </a:p>
          <a:p>
            <a:pPr marL="914400" lvl="1" indent="-457200" fontAlgn="base">
              <a:spcBef>
                <a:spcPts val="0"/>
              </a:spcBef>
              <a:buFont typeface="+mj-lt"/>
              <a:buAutoNum type="alphaLcPeriod"/>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4" name="TextBox 3">
            <a:extLst>
              <a:ext uri="{FF2B5EF4-FFF2-40B4-BE49-F238E27FC236}">
                <a16:creationId xmlns:a16="http://schemas.microsoft.com/office/drawing/2014/main" id="{E8267168-F2CA-E8E0-DB3E-F08E53898D45}"/>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37470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115</a:t>
            </a:fld>
            <a:endParaRPr lang="en-US"/>
          </a:p>
        </p:txBody>
      </p:sp>
      <p:sp>
        <p:nvSpPr>
          <p:cNvPr id="6" name="Title 4">
            <a:extLst>
              <a:ext uri="{FF2B5EF4-FFF2-40B4-BE49-F238E27FC236}">
                <a16:creationId xmlns:a16="http://schemas.microsoft.com/office/drawing/2014/main" id="{C80299B0-5DE6-8DC9-9AA4-60D5F7FDDACC}"/>
              </a:ext>
            </a:extLst>
          </p:cNvPr>
          <p:cNvSpPr txBox="1">
            <a:spLocks noGrp="1"/>
          </p:cNvSpPr>
          <p:nvPr>
            <p:ph type="title" idx="4294967295"/>
          </p:nvPr>
        </p:nvSpPr>
        <p:spPr>
          <a:xfrm>
            <a:off x="4322187" y="148903"/>
            <a:ext cx="7869813"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#10 (1/4)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Legislation to Ensure Accountability for Equity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9918"/>
            <a:ext cx="11342871" cy="53247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fontAlgn="base">
              <a:spcBef>
                <a:spcPts val="0"/>
              </a:spcBef>
              <a:spcAft>
                <a:spcPts val="0"/>
              </a:spcAft>
              <a:buFont typeface="+mj-lt"/>
              <a:buAutoNum type="arabicPeriod" startAt="10"/>
            </a:pPr>
            <a:r>
              <a:rPr lang="en-US" sz="2400" b="1">
                <a:effectLst/>
                <a:latin typeface="Calibri" panose="020F0502020204030204" pitchFamily="34" charset="0"/>
                <a:ea typeface="Times New Roman" panose="02020603050405020304" pitchFamily="18" charset="0"/>
                <a:cs typeface="Calibri" panose="020F0502020204030204" pitchFamily="34" charset="0"/>
              </a:rPr>
              <a:t>Support legislation to provide standing authority and accountability for the Secretary and senior leadership to carry out a continuous program to improve the equitable availability and distribution of services and program benefits to all eligible Americans. </a:t>
            </a:r>
            <a:endParaRPr lang="en-US" sz="1800" b="1">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None/>
            </a:pPr>
            <a:endParaRPr lang="en-US" sz="1800" b="1">
              <a:effectLst/>
              <a:latin typeface="Times New Roman" panose="02020603050405020304" pitchFamily="18" charset="0"/>
              <a:ea typeface="Times New Roman" panose="02020603050405020304" pitchFamily="18" charset="0"/>
              <a:cs typeface="Calibri" panose="020F0502020204030204" pitchFamily="34" charset="0"/>
            </a:endParaRPr>
          </a:p>
          <a:p>
            <a:pPr marL="0" marR="0" lvl="0" indent="0" fontAlgn="base">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Key elements of the legislation would include the following: </a:t>
            </a:r>
            <a:endParaRPr lang="en-US" sz="2200" b="1">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fontAlgn="base">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The Secretary shall be responsible for directing and carrying out a continuous program to ensure all applicants and participants have equitable access to services and program benefits at USDA.  </a:t>
            </a:r>
          </a:p>
          <a:p>
            <a:pPr marL="742950" marR="0" lvl="1" indent="-285750" fontAlgn="base">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The Secretary shall collect data, information, and conduct studies and analysis to understand and document the extent to which underserved communities are not participating equitably in the programs and benefits provided or administered by the Department, including those administered through state or local agencies, County Commissions, or nonprofit organizations.   This shall include research and information sharing on the best ways to collect demographic information that do not rely on third-party visual observations, including both best practices for encouraging voluntary provision of demographic information and statistical methods for imputing missing data.</a:t>
            </a:r>
          </a:p>
          <a:p>
            <a:pPr marL="457200" marR="0" lvl="1" indent="0" fontAlgn="base">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BCB4916-E378-FB3B-E753-D23027252B29}"/>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68058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116</a:t>
            </a:fld>
            <a:endParaRPr lang="en-US"/>
          </a:p>
        </p:txBody>
      </p:sp>
      <p:sp>
        <p:nvSpPr>
          <p:cNvPr id="7" name="Title 4">
            <a:extLst>
              <a:ext uri="{FF2B5EF4-FFF2-40B4-BE49-F238E27FC236}">
                <a16:creationId xmlns:a16="http://schemas.microsoft.com/office/drawing/2014/main" id="{8C31E30F-99EC-E5DE-5BDC-27F261EF3F01}"/>
              </a:ext>
            </a:extLst>
          </p:cNvPr>
          <p:cNvSpPr txBox="1">
            <a:spLocks noGrp="1"/>
          </p:cNvSpPr>
          <p:nvPr>
            <p:ph type="title" idx="4294967295"/>
          </p:nvPr>
        </p:nvSpPr>
        <p:spPr>
          <a:xfrm>
            <a:off x="4322187" y="148903"/>
            <a:ext cx="7869813"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#10 (2/4)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Legislation to Ensure Accountability for Equity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384300"/>
            <a:ext cx="11342871" cy="48096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Font typeface="+mj-lt"/>
              <a:buAutoNum type="arabicPeriod" startAt="10"/>
            </a:pPr>
            <a:r>
              <a:rPr lang="en-US" sz="2400" b="1">
                <a:solidFill>
                  <a:schemeClr val="accent4">
                    <a:lumMod val="75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Support legislation to provide standing authority and accountability for the Secretary and senior leadership to carry out a continuous program to improve the equitable availability and distribution of services and program benefits to all eligible Americans. </a:t>
            </a:r>
          </a:p>
          <a:p>
            <a:pPr marL="0" marR="0" lvl="0" indent="0" fontAlgn="base">
              <a:spcBef>
                <a:spcPts val="0"/>
              </a:spcBef>
              <a:spcAft>
                <a:spcPts val="0"/>
              </a:spcAft>
              <a:buNone/>
            </a:pPr>
            <a:endParaRPr lang="en-US" sz="1800">
              <a:solidFill>
                <a:schemeClr val="accent4">
                  <a:lumMod val="75000"/>
                </a:schemeClr>
              </a:solidFill>
              <a:effectLst/>
              <a:latin typeface="Times New Roman" panose="02020603050405020304" pitchFamily="18" charset="0"/>
              <a:ea typeface="Times New Roman" panose="02020603050405020304" pitchFamily="18" charset="0"/>
            </a:endParaRPr>
          </a:p>
          <a:p>
            <a:pPr marL="800100" marR="0" lvl="1" indent="-342900" fontAlgn="base">
              <a:lnSpc>
                <a:spcPct val="100000"/>
              </a:lnSpc>
              <a:spcBef>
                <a:spcPts val="0"/>
              </a:spcBef>
              <a:spcAft>
                <a:spcPts val="0"/>
              </a:spcAft>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Use data to evaluate programs and policies to identify and understand communities in need, where the funding is distributed, and who benefits. Participants benefitting from funding distributions should align with communities in need so that the investing efforts effectively reduce disparities.   </a:t>
            </a:r>
          </a:p>
          <a:p>
            <a:pPr marL="800100" marR="0" lvl="1" indent="-342900" fontAlgn="base">
              <a:lnSpc>
                <a:spcPct val="100000"/>
              </a:lnSpc>
              <a:spcBef>
                <a:spcPts val="0"/>
              </a:spcBef>
              <a:spcAft>
                <a:spcPts val="0"/>
              </a:spcAft>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The Secretary shall provide a publicly available annual report to Congress and the American public that provides details on the data collection and studies conducted, and the results thereof.  The report shall also include discussion of efforts to implement necessary improvements to equity so identified, including metrics and timelines. </a:t>
            </a:r>
          </a:p>
          <a:p>
            <a:pPr marL="457200" marR="0" lvl="1" indent="0" fontAlgn="base">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2C1A498A-07F9-43CC-2849-24372C06440B}"/>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4321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117</a:t>
            </a:fld>
            <a:endParaRPr lang="en-US"/>
          </a:p>
        </p:txBody>
      </p:sp>
      <p:sp>
        <p:nvSpPr>
          <p:cNvPr id="7" name="Title 4">
            <a:extLst>
              <a:ext uri="{FF2B5EF4-FFF2-40B4-BE49-F238E27FC236}">
                <a16:creationId xmlns:a16="http://schemas.microsoft.com/office/drawing/2014/main" id="{6F0ED116-E38D-2D18-A82C-588996F5B76F}"/>
              </a:ext>
            </a:extLst>
          </p:cNvPr>
          <p:cNvSpPr txBox="1">
            <a:spLocks noGrp="1"/>
          </p:cNvSpPr>
          <p:nvPr>
            <p:ph type="title" idx="4294967295"/>
          </p:nvPr>
        </p:nvSpPr>
        <p:spPr>
          <a:xfrm>
            <a:off x="4322187" y="148903"/>
            <a:ext cx="7869813"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#10 (3/4)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Legislation to Ensure Accountability for Equity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384300"/>
            <a:ext cx="11342871" cy="48967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Font typeface="+mj-lt"/>
              <a:buAutoNum type="arabicPeriod" startAt="10"/>
            </a:pPr>
            <a:r>
              <a:rPr lang="en-US" sz="2400" b="1">
                <a:solidFill>
                  <a:schemeClr val="accent4">
                    <a:lumMod val="75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Support legislation to provide standing authority and accountability for the Secretary and senior leadership to carry out a continuous program to improve the equitable availability and distribution of services and program benefits to all eligible Americans. </a:t>
            </a:r>
          </a:p>
          <a:p>
            <a:pPr marL="0" marR="0" lvl="0" indent="0" fontAlgn="base">
              <a:spcBef>
                <a:spcPts val="0"/>
              </a:spcBef>
              <a:spcAft>
                <a:spcPts val="0"/>
              </a:spcAft>
              <a:buNone/>
            </a:pPr>
            <a:endParaRPr lang="en-US" sz="1800">
              <a:solidFill>
                <a:schemeClr val="accent4">
                  <a:lumMod val="75000"/>
                </a:schemeClr>
              </a:solidFill>
              <a:effectLst/>
              <a:latin typeface="Times New Roman" panose="02020603050405020304" pitchFamily="18" charset="0"/>
              <a:ea typeface="Times New Roman" panose="02020603050405020304" pitchFamily="18" charset="0"/>
            </a:endParaRPr>
          </a:p>
          <a:p>
            <a:pPr marL="914400" lvl="1" indent="-457200" fontAlgn="base">
              <a:lnSpc>
                <a:spcPct val="100000"/>
              </a:lnSpc>
              <a:spcBef>
                <a:spcPts val="0"/>
              </a:spcBef>
              <a:buFont typeface="+mj-lt"/>
              <a:buAutoNum type="alphaLcPeriod" startAt="5"/>
            </a:pPr>
            <a:r>
              <a:rPr lang="en-US" sz="2200">
                <a:effectLst/>
                <a:latin typeface="Calibri" panose="020F0502020204030204" pitchFamily="34" charset="0"/>
                <a:ea typeface="Times New Roman" panose="02020603050405020304" pitchFamily="18" charset="0"/>
                <a:cs typeface="Calibri" panose="020F0502020204030204" pitchFamily="34" charset="0"/>
              </a:rPr>
              <a:t>Performance evaluations of Agency heads and senior executives shall reflect an individual's appropriate and direct efforts to improve equity in the programs and services within their span of control or authority.  </a:t>
            </a:r>
          </a:p>
          <a:p>
            <a:pPr marL="914400" lvl="1" indent="-457200" fontAlgn="base">
              <a:lnSpc>
                <a:spcPct val="100000"/>
              </a:lnSpc>
              <a:spcBef>
                <a:spcPts val="0"/>
              </a:spcBef>
              <a:buFont typeface="+mj-lt"/>
              <a:buAutoNum type="alphaLcPeriod" startAt="5"/>
            </a:pPr>
            <a:r>
              <a:rPr lang="en-US" sz="2200">
                <a:effectLst/>
                <a:latin typeface="Calibri" panose="020F0502020204030204" pitchFamily="34" charset="0"/>
                <a:ea typeface="Times New Roman" panose="02020603050405020304" pitchFamily="18" charset="0"/>
                <a:cs typeface="Calibri" panose="020F0502020204030204" pitchFamily="34" charset="0"/>
              </a:rPr>
              <a:t>If the Secretary identifies an opportunity to improve equity in a particular program or service but lacks authority to make the necessary changes, Congress shall be notified and provided a recommendation for a legislative change.  If the Secretary identifies the need for additional resources to improve equity, Congress shall be notified and provided an explanation of the needed resources. </a:t>
            </a: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649DA814-4236-FFE5-BD36-C1AF659CD272}"/>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14321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118</a:t>
            </a:fld>
            <a:endParaRPr lang="en-US"/>
          </a:p>
        </p:txBody>
      </p:sp>
      <p:sp>
        <p:nvSpPr>
          <p:cNvPr id="7" name="Title 4">
            <a:extLst>
              <a:ext uri="{FF2B5EF4-FFF2-40B4-BE49-F238E27FC236}">
                <a16:creationId xmlns:a16="http://schemas.microsoft.com/office/drawing/2014/main" id="{63ED43FB-B957-DAC9-65CC-D32C1B3EBCB0}"/>
              </a:ext>
            </a:extLst>
          </p:cNvPr>
          <p:cNvSpPr txBox="1">
            <a:spLocks noGrp="1"/>
          </p:cNvSpPr>
          <p:nvPr>
            <p:ph type="title" idx="4294967295"/>
          </p:nvPr>
        </p:nvSpPr>
        <p:spPr>
          <a:xfrm>
            <a:off x="4322187" y="148903"/>
            <a:ext cx="7869813"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#10 (4/4)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Legislation to Ensure Accountability for Equity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384300"/>
            <a:ext cx="11342871" cy="43742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Font typeface="+mj-lt"/>
              <a:buAutoNum type="arabicPeriod" startAt="10"/>
            </a:pPr>
            <a:r>
              <a:rPr lang="en-US" sz="2400" b="1">
                <a:solidFill>
                  <a:schemeClr val="accent4">
                    <a:lumMod val="75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Support legislation to provide standing authority and accountability for the Secretary and senior leadership to carry out a continuous program to improve the equitable availability and distribution of services and program benefits to all eligible Americans. </a:t>
            </a:r>
          </a:p>
          <a:p>
            <a:pPr marL="0" marR="0" lvl="0" indent="0" fontAlgn="base">
              <a:spcBef>
                <a:spcPts val="0"/>
              </a:spcBef>
              <a:spcAft>
                <a:spcPts val="0"/>
              </a:spcAft>
              <a:buNone/>
            </a:pPr>
            <a:endParaRPr lang="en-US" sz="1800">
              <a:solidFill>
                <a:schemeClr val="accent4">
                  <a:lumMod val="75000"/>
                </a:schemeClr>
              </a:solidFill>
              <a:effectLst/>
              <a:latin typeface="Times New Roman" panose="02020603050405020304" pitchFamily="18" charset="0"/>
              <a:ea typeface="Times New Roman" panose="02020603050405020304" pitchFamily="18" charset="0"/>
            </a:endParaRPr>
          </a:p>
          <a:p>
            <a:pPr marL="914400" lvl="1" indent="-457200" fontAlgn="base">
              <a:lnSpc>
                <a:spcPct val="100000"/>
              </a:lnSpc>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Revise definitions as needed: Such as “Equity”, “Equitable”, and “Underserved Communities” as defined from the Executive Order.</a:t>
            </a:r>
          </a:p>
          <a:p>
            <a:pPr marL="914400" lvl="1" indent="-457200" fontAlgn="base">
              <a:lnSpc>
                <a:spcPct val="100000"/>
              </a:lnSpc>
              <a:spcBef>
                <a:spcPts val="0"/>
              </a:spcBef>
              <a:buFont typeface="+mj-lt"/>
              <a:buAutoNum type="alphaLcPeriod" startAt="7"/>
            </a:pPr>
            <a:r>
              <a:rPr lang="en-US" sz="2200">
                <a:effectLst/>
                <a:latin typeface="Calibri" panose="020F0502020204030204" pitchFamily="34" charset="0"/>
                <a:ea typeface="Times New Roman" panose="02020603050405020304" pitchFamily="18" charset="0"/>
                <a:cs typeface="Calibri" panose="020F0502020204030204" pitchFamily="34" charset="0"/>
              </a:rPr>
              <a:t>Funds and staff required to implement these provisions shall be from within existing budgets and appropriations. </a:t>
            </a:r>
          </a:p>
          <a:p>
            <a:pPr marL="457200" marR="0" lvl="1" indent="0" fontAlgn="base">
              <a:lnSpc>
                <a:spcPct val="100000"/>
              </a:lnSpc>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72D120FF-1C80-9F68-8B12-5D5834C9F0AF}"/>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157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F237BA1-8C26-2E63-DAB5-28B02CDF5DC3}"/>
              </a:ext>
              <a:ext uri="{C183D7F6-B498-43B3-948B-1728B52AA6E4}">
                <adec:decorative xmlns:adec="http://schemas.microsoft.com/office/drawing/2017/decorative" val="0"/>
              </a:ext>
            </a:extLst>
          </p:cNvPr>
          <p:cNvSpPr>
            <a:spLocks noGrp="1"/>
          </p:cNvSpPr>
          <p:nvPr>
            <p:ph type="sldNum" sz="quarter" idx="4"/>
          </p:nvPr>
        </p:nvSpPr>
        <p:spPr>
          <a:xfrm>
            <a:off x="11674527" y="6401320"/>
            <a:ext cx="479679" cy="307777"/>
          </a:xfrm>
        </p:spPr>
        <p:txBody>
          <a:bodyPr/>
          <a:lstStyle/>
          <a:p>
            <a:fld id="{262BAFDC-492D-CB4D-B02A-4A44B4604C8A}" type="slidenum">
              <a:rPr lang="en-US" smtClean="0"/>
              <a:t>11</a:t>
            </a:fld>
            <a:endParaRPr lang="en-US"/>
          </a:p>
        </p:txBody>
      </p:sp>
      <p:sp>
        <p:nvSpPr>
          <p:cNvPr id="3" name="Title 2">
            <a:extLst>
              <a:ext uri="{FF2B5EF4-FFF2-40B4-BE49-F238E27FC236}">
                <a16:creationId xmlns:a16="http://schemas.microsoft.com/office/drawing/2014/main" id="{BB0F5157-5A6E-3A46-A340-C90BB07F1A37}"/>
              </a:ext>
            </a:extLst>
          </p:cNvPr>
          <p:cNvSpPr>
            <a:spLocks noGrp="1"/>
          </p:cNvSpPr>
          <p:nvPr>
            <p:ph type="title"/>
          </p:nvPr>
        </p:nvSpPr>
        <p:spPr/>
        <p:txBody>
          <a:bodyPr>
            <a:normAutofit fontScale="90000"/>
          </a:bodyPr>
          <a:lstStyle/>
          <a:p>
            <a:r>
              <a:rPr lang="en-US" sz="4400">
                <a:latin typeface="Arial MT Std" panose="020B0402020200020204" pitchFamily="34" charset="0"/>
              </a:rPr>
              <a:t>Trends</a:t>
            </a:r>
          </a:p>
        </p:txBody>
      </p:sp>
      <p:graphicFrame>
        <p:nvGraphicFramePr>
          <p:cNvPr id="4" name="Content Placeholder 3" descr="Graph of Rural Development's Portfolio in Billions of dollars and staff level from 2008-2021.">
            <a:extLst>
              <a:ext uri="{FF2B5EF4-FFF2-40B4-BE49-F238E27FC236}">
                <a16:creationId xmlns:a16="http://schemas.microsoft.com/office/drawing/2014/main" id="{A829E978-0A8F-4F3E-BE61-F248A33078F5}"/>
              </a:ext>
            </a:extLst>
          </p:cNvPr>
          <p:cNvGraphicFramePr>
            <a:graphicFrameLocks noGrp="1"/>
          </p:cNvGraphicFramePr>
          <p:nvPr>
            <p:ph sz="quarter" idx="10"/>
            <p:extLst>
              <p:ext uri="{D42A27DB-BD31-4B8C-83A1-F6EECF244321}">
                <p14:modId xmlns:p14="http://schemas.microsoft.com/office/powerpoint/2010/main" val="3852438979"/>
              </p:ext>
            </p:extLst>
          </p:nvPr>
        </p:nvGraphicFramePr>
        <p:xfrm>
          <a:off x="303844" y="1568030"/>
          <a:ext cx="9743670" cy="4748213"/>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descr="From 2009-2019, RD’s portfolio increased 85%, but its staffing levels decreased by 30% and nearly 50% of staff are eligible to retire.">
            <a:extLst>
              <a:ext uri="{FF2B5EF4-FFF2-40B4-BE49-F238E27FC236}">
                <a16:creationId xmlns:a16="http://schemas.microsoft.com/office/drawing/2014/main" id="{3B119717-D09D-4E0B-B97E-5A29D6A9F08E}"/>
              </a:ext>
            </a:extLst>
          </p:cNvPr>
          <p:cNvGrpSpPr/>
          <p:nvPr/>
        </p:nvGrpSpPr>
        <p:grpSpPr>
          <a:xfrm>
            <a:off x="9988735" y="2753248"/>
            <a:ext cx="2010325" cy="2799252"/>
            <a:chOff x="9909312" y="2763078"/>
            <a:chExt cx="2097156" cy="2789443"/>
          </a:xfrm>
        </p:grpSpPr>
        <p:sp>
          <p:nvSpPr>
            <p:cNvPr id="5" name="TextBox 4" descr="From 2009-2019, RD’s portfolio increased 85%, but its staffing levels decreased by 30% and nearly 50% of staff are eligible to retire. To stop this trend, we needed to modernize our administrative support structure and program flexibilities.&#10;">
              <a:extLst>
                <a:ext uri="{FF2B5EF4-FFF2-40B4-BE49-F238E27FC236}">
                  <a16:creationId xmlns:a16="http://schemas.microsoft.com/office/drawing/2014/main" id="{6B431AFA-BF1A-45C5-82A7-724F8994E174}"/>
                </a:ext>
              </a:extLst>
            </p:cNvPr>
            <p:cNvSpPr txBox="1"/>
            <p:nvPr/>
          </p:nvSpPr>
          <p:spPr>
            <a:xfrm>
              <a:off x="10088217" y="2763078"/>
              <a:ext cx="1739348" cy="707886"/>
            </a:xfrm>
            <a:prstGeom prst="rect">
              <a:avLst/>
            </a:prstGeom>
            <a:noFill/>
          </p:spPr>
          <p:txBody>
            <a:bodyPr wrap="square" rtlCol="0">
              <a:spAutoFit/>
            </a:bodyPr>
            <a:lstStyle/>
            <a:p>
              <a:pPr algn="r"/>
              <a:r>
                <a:rPr lang="en-US" sz="4000" b="1">
                  <a:solidFill>
                    <a:srgbClr val="00B050"/>
                  </a:solidFill>
                  <a:latin typeface="Arial MT Std" panose="020B0402020200020204" pitchFamily="34" charset="0"/>
                </a:rPr>
                <a:t>85%</a:t>
              </a:r>
            </a:p>
          </p:txBody>
        </p:sp>
        <p:sp>
          <p:nvSpPr>
            <p:cNvPr id="6" name="TextBox 5">
              <a:extLst>
                <a:ext uri="{FF2B5EF4-FFF2-40B4-BE49-F238E27FC236}">
                  <a16:creationId xmlns:a16="http://schemas.microsoft.com/office/drawing/2014/main" id="{3825EE43-41C7-451D-9AB9-AA3F20BAF065}"/>
                </a:ext>
              </a:extLst>
            </p:cNvPr>
            <p:cNvSpPr txBox="1"/>
            <p:nvPr/>
          </p:nvSpPr>
          <p:spPr>
            <a:xfrm>
              <a:off x="10088217" y="4374346"/>
              <a:ext cx="1739348" cy="707886"/>
            </a:xfrm>
            <a:prstGeom prst="rect">
              <a:avLst/>
            </a:prstGeom>
            <a:noFill/>
          </p:spPr>
          <p:txBody>
            <a:bodyPr wrap="square" rtlCol="0">
              <a:spAutoFit/>
            </a:bodyPr>
            <a:lstStyle/>
            <a:p>
              <a:pPr algn="r"/>
              <a:r>
                <a:rPr lang="en-US" sz="4000" b="1">
                  <a:solidFill>
                    <a:srgbClr val="C00000"/>
                  </a:solidFill>
                  <a:latin typeface="Arial MT Std" panose="020B0402020200020204" pitchFamily="34" charset="0"/>
                </a:rPr>
                <a:t>30%</a:t>
              </a:r>
            </a:p>
          </p:txBody>
        </p:sp>
        <p:sp>
          <p:nvSpPr>
            <p:cNvPr id="7" name="TextBox 6">
              <a:extLst>
                <a:ext uri="{FF2B5EF4-FFF2-40B4-BE49-F238E27FC236}">
                  <a16:creationId xmlns:a16="http://schemas.microsoft.com/office/drawing/2014/main" id="{B9A61B82-D23A-4156-9342-12B823053B5B}"/>
                </a:ext>
              </a:extLst>
            </p:cNvPr>
            <p:cNvSpPr txBox="1"/>
            <p:nvPr/>
          </p:nvSpPr>
          <p:spPr>
            <a:xfrm>
              <a:off x="10088217" y="3424581"/>
              <a:ext cx="1739348" cy="523220"/>
            </a:xfrm>
            <a:prstGeom prst="rect">
              <a:avLst/>
            </a:prstGeom>
            <a:noFill/>
          </p:spPr>
          <p:txBody>
            <a:bodyPr wrap="square" rtlCol="0">
              <a:spAutoFit/>
            </a:bodyPr>
            <a:lstStyle/>
            <a:p>
              <a:pPr algn="r"/>
              <a:r>
                <a:rPr lang="en-US" sz="2800" b="1">
                  <a:latin typeface="Arial MT Std" panose="020B0402020200020204" pitchFamily="34" charset="0"/>
                </a:rPr>
                <a:t>Portfolio</a:t>
              </a:r>
            </a:p>
          </p:txBody>
        </p:sp>
        <p:sp>
          <p:nvSpPr>
            <p:cNvPr id="8" name="TextBox 7">
              <a:extLst>
                <a:ext uri="{FF2B5EF4-FFF2-40B4-BE49-F238E27FC236}">
                  <a16:creationId xmlns:a16="http://schemas.microsoft.com/office/drawing/2014/main" id="{378F8662-BF17-4710-8BA7-2524121DAE3E}"/>
                </a:ext>
              </a:extLst>
            </p:cNvPr>
            <p:cNvSpPr txBox="1"/>
            <p:nvPr/>
          </p:nvSpPr>
          <p:spPr>
            <a:xfrm>
              <a:off x="9909312" y="5029301"/>
              <a:ext cx="2097156" cy="523220"/>
            </a:xfrm>
            <a:prstGeom prst="rect">
              <a:avLst/>
            </a:prstGeom>
            <a:noFill/>
          </p:spPr>
          <p:txBody>
            <a:bodyPr wrap="square" rtlCol="0">
              <a:spAutoFit/>
            </a:bodyPr>
            <a:lstStyle/>
            <a:p>
              <a:pPr algn="r"/>
              <a:r>
                <a:rPr lang="en-US" sz="2800" b="1">
                  <a:latin typeface="Arial MT Std" panose="020B0402020200020204" pitchFamily="34" charset="0"/>
                </a:rPr>
                <a:t>Staff Level</a:t>
              </a:r>
            </a:p>
          </p:txBody>
        </p:sp>
        <p:sp>
          <p:nvSpPr>
            <p:cNvPr id="9" name="Arrow: Down 8">
              <a:extLst>
                <a:ext uri="{FF2B5EF4-FFF2-40B4-BE49-F238E27FC236}">
                  <a16:creationId xmlns:a16="http://schemas.microsoft.com/office/drawing/2014/main" id="{A1C41F2B-FC72-40BD-969B-8E6527493F7A}"/>
                </a:ext>
              </a:extLst>
            </p:cNvPr>
            <p:cNvSpPr/>
            <p:nvPr/>
          </p:nvSpPr>
          <p:spPr>
            <a:xfrm>
              <a:off x="10197548" y="4510675"/>
              <a:ext cx="407504" cy="52322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CEAD0E1B-8A78-450D-B177-4F04E9380CB6}"/>
                </a:ext>
              </a:extLst>
            </p:cNvPr>
            <p:cNvSpPr/>
            <p:nvPr/>
          </p:nvSpPr>
          <p:spPr>
            <a:xfrm rot="10800000">
              <a:off x="10197548" y="2846146"/>
              <a:ext cx="407504" cy="52322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01268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119</a:t>
            </a:fld>
            <a:endParaRPr lang="en-US"/>
          </a:p>
        </p:txBody>
      </p:sp>
      <p:sp>
        <p:nvSpPr>
          <p:cNvPr id="7" name="Title 4">
            <a:extLst>
              <a:ext uri="{FF2B5EF4-FFF2-40B4-BE49-F238E27FC236}">
                <a16:creationId xmlns:a16="http://schemas.microsoft.com/office/drawing/2014/main" id="{991AC226-B827-BBDA-924F-ABA86B7A39D0}"/>
              </a:ext>
            </a:extLst>
          </p:cNvPr>
          <p:cNvSpPr txBox="1">
            <a:spLocks noGrp="1"/>
          </p:cNvSpPr>
          <p:nvPr>
            <p:ph type="title" idx="4294967295"/>
          </p:nvPr>
        </p:nvSpPr>
        <p:spPr>
          <a:xfrm>
            <a:off x="4322187" y="148903"/>
            <a:ext cx="7869813"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#11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Elevate Office of Tribal Relations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3843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fontAlgn="base">
              <a:spcBef>
                <a:spcPts val="0"/>
              </a:spcBef>
              <a:spcAft>
                <a:spcPts val="0"/>
              </a:spcAft>
              <a:buFont typeface="+mj-lt"/>
              <a:buAutoNum type="arabicPeriod" startAt="11"/>
            </a:pPr>
            <a:r>
              <a:rPr lang="en-US" sz="2400" b="1">
                <a:effectLst/>
                <a:latin typeface="Calibri" panose="020F0502020204030204" pitchFamily="34" charset="0"/>
                <a:ea typeface="Times New Roman" panose="02020603050405020304" pitchFamily="18" charset="0"/>
                <a:cs typeface="Calibri" panose="020F0502020204030204" pitchFamily="34" charset="0"/>
              </a:rPr>
              <a:t>Elevate the Office of Tribal Relations from its current office to become The Office of the Assistant Secretary of Tribal Affairs.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1800">
              <a:effectLst/>
              <a:latin typeface="Times New Roman" panose="02020603050405020304" pitchFamily="18" charset="0"/>
              <a:ea typeface="Times New Roman" panose="02020603050405020304" pitchFamily="18" charset="0"/>
            </a:endParaRPr>
          </a:p>
          <a:p>
            <a:pPr marL="800100" lvl="1" indent="-342900" fontAlgn="base">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Establish the Assistant and Deputy Assistant Secretary of Tribal Affairs positions.</a:t>
            </a:r>
          </a:p>
          <a:p>
            <a:pPr marL="800100" lvl="1" indent="-342900" fontAlgn="base">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Align or create Tribal Liaison positions within each Agency, Mission Area, and Offices that have access to the highest ranking official within those areas; some of these positions already exist, some may need to be created, some should be elevated within their area to serve as the highest ranking official or career leader (example: Senior Service Executive, Assistant Secretary, Administrator or Chief).  These positions should also have the authority to coordinate and work with the Office of Tribal Relations or newly elevated Office of the Assistant Secretary of Tribal Affairs. </a:t>
            </a:r>
          </a:p>
          <a:p>
            <a:pPr marL="800100" lvl="1" indent="-342900" fontAlgn="base">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Dedicate a Tribal Affairs attorney (GS-15 or SES) within the Office of General Counsel (OGC) to act as a support for the office and Agency-level Tribal Relations staff. </a:t>
            </a: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5A0A6700-146E-7953-CD1E-5934C2E43F5B}"/>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87285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120</a:t>
            </a:fld>
            <a:endParaRPr lang="en-US"/>
          </a:p>
        </p:txBody>
      </p:sp>
      <p:sp>
        <p:nvSpPr>
          <p:cNvPr id="7" name="Title 4">
            <a:extLst>
              <a:ext uri="{FF2B5EF4-FFF2-40B4-BE49-F238E27FC236}">
                <a16:creationId xmlns:a16="http://schemas.microsoft.com/office/drawing/2014/main" id="{819DAF29-CF9A-31B1-A2E9-5ABFFE2E9B67}"/>
              </a:ext>
            </a:extLst>
          </p:cNvPr>
          <p:cNvSpPr txBox="1">
            <a:spLocks noGrp="1"/>
          </p:cNvSpPr>
          <p:nvPr>
            <p:ph type="title" idx="4294967295"/>
          </p:nvPr>
        </p:nvSpPr>
        <p:spPr>
          <a:xfrm>
            <a:off x="4322187" y="148903"/>
            <a:ext cx="7869813"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Language Access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6" y="1384300"/>
            <a:ext cx="10999876"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12"/>
            </a:pPr>
            <a:r>
              <a:rPr lang="en-US" sz="2400" b="1">
                <a:effectLst/>
                <a:latin typeface="Calibri" panose="020F0502020204030204" pitchFamily="34" charset="0"/>
                <a:ea typeface="Times New Roman" panose="02020603050405020304" pitchFamily="18" charset="0"/>
                <a:cs typeface="Calibri" panose="020F0502020204030204" pitchFamily="34" charset="0"/>
              </a:rPr>
              <a:t>Ensure equitable language and culturally competent access to USDA services.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Designate an executive level career staff member to be responsible for Language Access guidance, compliance, and oversight. </a:t>
            </a:r>
          </a:p>
          <a:p>
            <a:pPr marL="800100" lvl="1" indent="-342900">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Cultivate a sustainable department-wide culture of equity and inclusion by investing in long term financial partnerships with women and BIPOC servicing educational institutions and Tribal, territorial, and community service organizations to build Language Access capacity for current and next generations of agricultural partners, stakeholders, and department workforce.  </a:t>
            </a:r>
          </a:p>
          <a:p>
            <a:pPr marL="800100" lvl="1" indent="-342900">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Increase funding for technical assistance to be linguistically and culturally appropriate and invest in local community serving organizations and communities through cooperative agreements with tribes, acequias, and organizations.</a:t>
            </a:r>
          </a:p>
          <a:p>
            <a:pPr marL="457200" lvl="1" indent="0">
              <a:spcBef>
                <a:spcPts val="0"/>
              </a:spcBef>
              <a:buClr>
                <a:srgbClr val="000000"/>
              </a:buClr>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E7FC9BE-9D02-A6C0-F4C5-AEEC9C256BFD}"/>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84427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121</a:t>
            </a:fld>
            <a:endParaRPr lang="en-US"/>
          </a:p>
        </p:txBody>
      </p:sp>
      <p:sp>
        <p:nvSpPr>
          <p:cNvPr id="7" name="Title 4">
            <a:extLst>
              <a:ext uri="{FF2B5EF4-FFF2-40B4-BE49-F238E27FC236}">
                <a16:creationId xmlns:a16="http://schemas.microsoft.com/office/drawing/2014/main" id="{2E6617AD-4CD1-44BA-349B-1F81CCAD32E5}"/>
              </a:ext>
            </a:extLst>
          </p:cNvPr>
          <p:cNvSpPr txBox="1">
            <a:spLocks noGrp="1"/>
          </p:cNvSpPr>
          <p:nvPr>
            <p:ph type="title" idx="4294967295"/>
          </p:nvPr>
        </p:nvSpPr>
        <p:spPr>
          <a:xfrm>
            <a:off x="4322187" y="148903"/>
            <a:ext cx="7869813"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Customer Experience</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6" y="1384300"/>
            <a:ext cx="11103032"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13"/>
            </a:pPr>
            <a:r>
              <a:rPr lang="en-US" sz="2400" b="1">
                <a:effectLst/>
                <a:latin typeface="Calibri" panose="020F0502020204030204" pitchFamily="34" charset="0"/>
                <a:ea typeface="Times New Roman" panose="02020603050405020304" pitchFamily="18" charset="0"/>
                <a:cs typeface="Calibri" panose="020F0502020204030204" pitchFamily="34" charset="0"/>
              </a:rPr>
              <a:t>Improve Customer Experience through institutionalizing customer feedback, service delivery, and program design</a:t>
            </a:r>
            <a:r>
              <a:rPr lang="en-US" sz="2400">
                <a:effectLst/>
                <a:latin typeface="Calibri" panose="020F0502020204030204" pitchFamily="34" charset="0"/>
                <a:ea typeface="Times New Roman" panose="02020603050405020304" pitchFamily="18" charset="0"/>
                <a:cs typeface="Calibri" panose="020F0502020204030204" pitchFamily="34" charset="0"/>
              </a:rPr>
              <a:t>.</a:t>
            </a: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Establish an enterprise-wide feedback loop for all USDA agencies and offices to hear from stakeholders through multiple mechanisms such as evaluations, surveys, dial-in calls, QR Codes, newspaper advertising, radio, etc. </a:t>
            </a: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Ensure feedback opportunities and responses are provided in multiple languages.</a:t>
            </a: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Provide specific feedback opportunities for individuals with lived experience and compensate them for their time and expertise.</a:t>
            </a: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Train USDA staff to be culturally sensitive, understand their constituents, and include community-based organizations in USDA language contracts to interpret and translate with more accuracy and cultural competence.</a:t>
            </a: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Increase staff knowledge of farmer and rancher customer profiles to adequately match relevant services and programs with USDA’s customers. </a:t>
            </a: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E82DA75-DDEE-EA67-2BC6-1A145E5BB756}"/>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38686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122</a:t>
            </a:fld>
            <a:endParaRPr lang="en-US"/>
          </a:p>
        </p:txBody>
      </p:sp>
      <p:sp>
        <p:nvSpPr>
          <p:cNvPr id="7" name="Title 4">
            <a:extLst>
              <a:ext uri="{FF2B5EF4-FFF2-40B4-BE49-F238E27FC236}">
                <a16:creationId xmlns:a16="http://schemas.microsoft.com/office/drawing/2014/main" id="{CDD27993-B8AE-79DE-5773-459176B3CA95}"/>
              </a:ext>
            </a:extLst>
          </p:cNvPr>
          <p:cNvSpPr txBox="1">
            <a:spLocks noGrp="1"/>
          </p:cNvSpPr>
          <p:nvPr>
            <p:ph type="title" idx="4294967295"/>
          </p:nvPr>
        </p:nvSpPr>
        <p:spPr>
          <a:xfrm>
            <a:off x="4322187" y="148903"/>
            <a:ext cx="7869813"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#14</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Annual Compliance Reviews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6" y="1384300"/>
            <a:ext cx="10999876"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14"/>
            </a:pPr>
            <a:r>
              <a:rPr lang="en-US" sz="2400" b="1">
                <a:effectLst/>
                <a:latin typeface="Calibri" panose="020F0502020204030204" pitchFamily="34" charset="0"/>
                <a:ea typeface="Times New Roman" panose="02020603050405020304" pitchFamily="18" charset="0"/>
                <a:cs typeface="Calibri" panose="020F0502020204030204" pitchFamily="34" charset="0"/>
              </a:rPr>
              <a:t>Establish and maintain accountability for the execution or conduct of annual civil rights compliance reviews across all USDA agencies</a:t>
            </a:r>
            <a:r>
              <a:rPr lang="en-US" sz="2400">
                <a:effectLst/>
                <a:latin typeface="Calibri" panose="020F0502020204030204" pitchFamily="34" charset="0"/>
                <a:ea typeface="Times New Roman" panose="02020603050405020304" pitchFamily="18" charset="0"/>
                <a:cs typeface="Calibri" panose="020F0502020204030204" pitchFamily="34" charset="0"/>
              </a:rPr>
              <a:t>.</a:t>
            </a: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0000"/>
              </a:lnSpc>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Complete and execute annual civil rights compliance reviews across all USDA agencies as mandated by the 2008 Farm Bill (section 14006), starting FY 2023.</a:t>
            </a:r>
          </a:p>
          <a:p>
            <a:pPr marL="800100" lvl="1" indent="-342900">
              <a:lnSpc>
                <a:spcPct val="100000"/>
              </a:lnSpc>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Ensure reports and related data are accessible to the public and shared with Congress. </a:t>
            </a:r>
          </a:p>
          <a:p>
            <a:pPr marL="800100" lvl="1" indent="-342900">
              <a:lnSpc>
                <a:spcPct val="100000"/>
              </a:lnSpc>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Designate a responsible party for administering reports by the end of each fiscal year.  </a:t>
            </a: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6F8C1421-480F-8729-3E8B-5D1CE1796DC9}"/>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0040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123</a:t>
            </a:fld>
            <a:endParaRPr lang="en-US"/>
          </a:p>
        </p:txBody>
      </p:sp>
      <p:sp>
        <p:nvSpPr>
          <p:cNvPr id="7" name="Title 4">
            <a:extLst>
              <a:ext uri="{FF2B5EF4-FFF2-40B4-BE49-F238E27FC236}">
                <a16:creationId xmlns:a16="http://schemas.microsoft.com/office/drawing/2014/main" id="{B14BDA6C-D6B8-29AF-FF57-95AB39ED1BC7}"/>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#15</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Equity Audits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6" y="1384300"/>
            <a:ext cx="11103032"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fontAlgn="base">
              <a:spcBef>
                <a:spcPts val="0"/>
              </a:spcBef>
              <a:spcAft>
                <a:spcPts val="0"/>
              </a:spcAft>
              <a:buFont typeface="+mj-lt"/>
              <a:buAutoNum type="arabicPeriod" startAt="15"/>
            </a:pPr>
            <a:r>
              <a:rPr lang="en-US" sz="2400" b="1">
                <a:effectLst/>
                <a:latin typeface="Calibri" panose="020F0502020204030204" pitchFamily="34" charset="0"/>
                <a:ea typeface="Times New Roman" panose="02020603050405020304" pitchFamily="18" charset="0"/>
                <a:cs typeface="Calibri" panose="020F0502020204030204" pitchFamily="34" charset="0"/>
              </a:rPr>
              <a:t>Under existing authorities, conduct periodic system-wide audits to look at equity across USDA’s services.  Publish results on the USDA website and release underlying data to independent researchers.  Analyze program complaints and make use of findings.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lvl="1" fontAlgn="base">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Hire a third party to conduct an analysis of all program complaints received over the past five years and identify patterns for complaints, looking for programs, specific offices, and types of discrimination that have been alleged.  These patterns should be used as a basis for identifying immediate fixes that can be made (e.g. making buildings and websites accessible, translating materials into additional required languages), prioritizing audits and statistical analysis of disparities in services received. </a:t>
            </a:r>
          </a:p>
          <a:p>
            <a:pPr lvl="1" fontAlgn="base">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Conduct periodic audits across USDA system-wide to look at service of underserved customers.  Publish results on USDA website.  Release underlying data (with personally identifiable information removed) for independent researchers to replicate and build on official audits. </a:t>
            </a: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07FE5BE7-0FC8-639F-2765-27CF296F0489}"/>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31194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124</a:t>
            </a:fld>
            <a:endParaRPr lang="en-US"/>
          </a:p>
        </p:txBody>
      </p:sp>
      <p:sp>
        <p:nvSpPr>
          <p:cNvPr id="8" name="Title 4">
            <a:extLst>
              <a:ext uri="{FF2B5EF4-FFF2-40B4-BE49-F238E27FC236}">
                <a16:creationId xmlns:a16="http://schemas.microsoft.com/office/drawing/2014/main" id="{D535D8A9-79D0-F46B-EC9F-9FB4F3048F6E}"/>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#18 (1/3)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Private-Public Partnerships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18"/>
            </a:pPr>
            <a:r>
              <a:rPr lang="en-US" sz="2400" b="1">
                <a:effectLst/>
                <a:latin typeface="Calibri" panose="020F0502020204030204" pitchFamily="34" charset="0"/>
                <a:ea typeface="Calibri" panose="020F0502020204030204" pitchFamily="34" charset="0"/>
                <a:cs typeface="Arial" panose="020B0604020202020204" pitchFamily="34" charset="0"/>
              </a:rPr>
              <a:t>Enhance private-public partnership authorities that empower program leaders across thousands of offices and in HQ to pursue innovation independently and rapidly, but with a central mechanism to manage funding, monitor results, and disseminate/scale best practices to create a shared responsibility.  Such an authority can be established as a new program through Congress and Secretarial authority, and/or by leveraging existing authorities.</a:t>
            </a:r>
          </a:p>
          <a:p>
            <a:pPr marL="457200" marR="0" lvl="0" indent="-457200">
              <a:spcBef>
                <a:spcPts val="0"/>
              </a:spcBef>
              <a:spcAft>
                <a:spcPts val="0"/>
              </a:spcAft>
              <a:buFont typeface="+mj-lt"/>
              <a:buAutoNum type="arabicPeriod" startAt="18"/>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indent="228600">
              <a:spcBef>
                <a:spcPts val="0"/>
              </a:spcBef>
              <a:spcAft>
                <a:spcPts val="0"/>
              </a:spcAft>
            </a:pPr>
            <a:r>
              <a:rPr lang="en-US" sz="2200">
                <a:effectLst/>
                <a:latin typeface="Calibri" panose="020F0502020204030204" pitchFamily="34" charset="0"/>
                <a:ea typeface="Times New Roman" panose="02020603050405020304" pitchFamily="18" charset="0"/>
                <a:cs typeface="Calibri" panose="020F0502020204030204" pitchFamily="34" charset="0"/>
              </a:rPr>
              <a:t>The Secretary shall explore opportunities to:</a:t>
            </a:r>
          </a:p>
          <a:p>
            <a:pPr marL="1600200" marR="0" lvl="3" indent="-228600">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Pilot a "private-public" partnership whereby the private sector partner (with more than one-thousand full-time employees) matches at a minimum of $20,000 per award from USDA to a nonprofit or community-based organization that is serving members of a distressed community and has a diversity, equity, and inclusion plan on file with the USDA’s office of equity. </a:t>
            </a:r>
            <a:r>
              <a:rPr lang="en-US" sz="2200">
                <a:solidFill>
                  <a:srgbClr val="881798"/>
                </a:solidFill>
                <a:effectLst/>
                <a:latin typeface="Calibri" panose="020F0502020204030204" pitchFamily="34" charset="0"/>
                <a:ea typeface="Times New Roman" panose="02020603050405020304" pitchFamily="18" charset="0"/>
                <a:cs typeface="Calibri" panose="020F0502020204030204" pitchFamily="34" charset="0"/>
              </a:rPr>
              <a:t> </a:t>
            </a:r>
            <a:r>
              <a:rPr lang="en-US" sz="2200">
                <a:effectLst/>
                <a:latin typeface="Calibri" panose="020F0502020204030204" pitchFamily="34" charset="0"/>
                <a:ea typeface="Times New Roman" panose="02020603050405020304" pitchFamily="18" charset="0"/>
                <a:cs typeface="Calibri" panose="020F0502020204030204" pitchFamily="34" charset="0"/>
              </a:rPr>
              <a:t>Prior to the partnership, private sector partners will be evaluated for credibility by way of interviews and any other necessary avenues.  Nonprofit or community-based organizations may also be evaluated on credibility and commitment to serving distressed communities.</a:t>
            </a: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A405C9FE-B554-A751-299F-601D39981793}"/>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72118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125</a:t>
            </a:fld>
            <a:endParaRPr lang="en-US"/>
          </a:p>
        </p:txBody>
      </p:sp>
      <p:sp>
        <p:nvSpPr>
          <p:cNvPr id="7" name="Title 4">
            <a:extLst>
              <a:ext uri="{FF2B5EF4-FFF2-40B4-BE49-F238E27FC236}">
                <a16:creationId xmlns:a16="http://schemas.microsoft.com/office/drawing/2014/main" id="{35117D8B-929B-B7B7-852A-E679288EFE82}"/>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#18 (2/3)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Private-Public Partnerships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18"/>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Enhance private-public partnership…</a:t>
            </a:r>
          </a:p>
          <a:p>
            <a:pPr marL="457200" marR="0" lvl="0" indent="-457200">
              <a:spcBef>
                <a:spcPts val="0"/>
              </a:spcBef>
              <a:spcAft>
                <a:spcPts val="0"/>
              </a:spcAft>
              <a:buFont typeface="+mj-lt"/>
              <a:buAutoNum type="arabicPeriod" startAt="18"/>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2"/>
            </a:pPr>
            <a:r>
              <a:rPr lang="en-US" sz="2200">
                <a:effectLst/>
                <a:latin typeface="Calibri" panose="020F0502020204030204" pitchFamily="34" charset="0"/>
                <a:ea typeface="Times New Roman" panose="02020603050405020304" pitchFamily="18" charset="0"/>
                <a:cs typeface="Calibri" panose="020F0502020204030204" pitchFamily="34" charset="0"/>
              </a:rPr>
              <a:t>Pilot a "private-public" partnership whereby the private sector partner (with more than one-thousand full-time employees) matches each $20,000 award from USDA to a non-profit, community-based organization or college/university that is helping farmers and ranchers create farm management plans that generate more output while conserving water resources and rebuilding soil health.  </a:t>
            </a:r>
          </a:p>
          <a:p>
            <a:pPr marL="914400" lvl="1" indent="-457200">
              <a:spcBef>
                <a:spcPts val="0"/>
              </a:spcBef>
              <a:buFont typeface="+mj-lt"/>
              <a:buAutoNum type="alphaLcPeriod" startAt="2"/>
            </a:pPr>
            <a:r>
              <a:rPr lang="en-US" sz="2200">
                <a:effectLst/>
                <a:latin typeface="Calibri" panose="020F0502020204030204" pitchFamily="34" charset="0"/>
                <a:ea typeface="Times New Roman" panose="02020603050405020304" pitchFamily="18" charset="0"/>
                <a:cs typeface="Calibri" panose="020F0502020204030204" pitchFamily="34" charset="0"/>
              </a:rPr>
              <a:t>Pilot a “private-public” partnership whereby the private sector partner provides financial assistance (e.g., renewable tuition-scholarship) to a scholarship fund to assist an admitted student attending a land grant university; federally designated Minority Serving Institution (MSI); or a Hispanic Serving Agriculture College and University (HSACU) (the USDA and said private sector partner will select the student recipients). </a:t>
            </a:r>
          </a:p>
          <a:p>
            <a:pPr marL="914400" lvl="2"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7E226816-7F2E-3336-16DA-AF6A3A71C7B7}"/>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2578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126</a:t>
            </a:fld>
            <a:endParaRPr lang="en-US"/>
          </a:p>
        </p:txBody>
      </p:sp>
      <p:sp>
        <p:nvSpPr>
          <p:cNvPr id="7" name="Title 4">
            <a:extLst>
              <a:ext uri="{FF2B5EF4-FFF2-40B4-BE49-F238E27FC236}">
                <a16:creationId xmlns:a16="http://schemas.microsoft.com/office/drawing/2014/main" id="{35117D8B-929B-B7B7-852A-E679288EFE82}"/>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#18 (3/3)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Private-Public Partnerships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18"/>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Enhance private-public partnership…</a:t>
            </a:r>
          </a:p>
          <a:p>
            <a:pPr marL="457200" marR="0" lvl="0" indent="-457200">
              <a:spcBef>
                <a:spcPts val="0"/>
              </a:spcBef>
              <a:spcAft>
                <a:spcPts val="0"/>
              </a:spcAft>
              <a:buFont typeface="+mj-lt"/>
              <a:buAutoNum type="arabicPeriod" startAt="18"/>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4"/>
            </a:pPr>
            <a:r>
              <a:rPr lang="en-US" sz="2200">
                <a:solidFill>
                  <a:srgbClr val="242424"/>
                </a:solidFill>
                <a:effectLst/>
                <a:latin typeface="Calibri" panose="020F0502020204030204" pitchFamily="34" charset="0"/>
                <a:ea typeface="Calibri" panose="020F0502020204030204" pitchFamily="34" charset="0"/>
                <a:cs typeface="Calibri" panose="020F0502020204030204" pitchFamily="34" charset="0"/>
              </a:rPr>
              <a:t>Pilot a “private-public” partnership whereby the private sector partner is strongly encouraged to leverage its social media platforms to highlight their support of USDA programs and opportunities that advance equity; create brand activations/cause-related campaigns (e.g., “Giving Tuesday”) that increase public support/engagement for USDA programs and opportunities that advance equity; and promote existing and recognized efforts in the public sector, like Challenge.gov in order to stimulate innovative ideas and solutions</a:t>
            </a:r>
            <a:r>
              <a:rPr lang="en-US" sz="1800">
                <a:solidFill>
                  <a:srgbClr val="242424"/>
                </a:solidFill>
                <a:effectLst/>
                <a:latin typeface="Calibri" panose="020F0502020204030204" pitchFamily="34" charset="0"/>
                <a:ea typeface="Calibri" panose="020F0502020204030204" pitchFamily="34" charset="0"/>
                <a:cs typeface="Arial" panose="020B0604020202020204" pitchFamily="34" charset="0"/>
              </a:rPr>
              <a:t>.</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r>
              <a:rPr lang="en-US" sz="2200">
                <a:effectLst/>
                <a:latin typeface="Calibri" panose="020F0502020204030204" pitchFamily="34" charset="0"/>
                <a:ea typeface="Times New Roman" panose="02020603050405020304" pitchFamily="18" charset="0"/>
                <a:cs typeface="Calibri" panose="020F0502020204030204" pitchFamily="34" charset="0"/>
              </a:rPr>
              <a:t>Additional opportunities USDA should consider: </a:t>
            </a: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800100" lvl="1" indent="-342900" fontAlgn="base">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SBIR (Small Business Innovation Research) – USDA, as a large Research &amp; Development sponsor, posts hundreds of opportunities annually for small business participation.  Thousands of companies across the U.S. have been created through SBIR, often in partnership with higher education.  We suggest a portion of SBIR funding be directed towards projects that impact the equity recommendations.</a:t>
            </a: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1DCC0F60-5A51-5B70-2C8C-E803FB2BB95B}"/>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08755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127</a:t>
            </a:fld>
            <a:endParaRPr lang="en-US"/>
          </a:p>
        </p:txBody>
      </p:sp>
      <p:sp>
        <p:nvSpPr>
          <p:cNvPr id="8" name="Title 4">
            <a:extLst>
              <a:ext uri="{FF2B5EF4-FFF2-40B4-BE49-F238E27FC236}">
                <a16:creationId xmlns:a16="http://schemas.microsoft.com/office/drawing/2014/main" id="{8F473AAB-0D26-1162-3A70-C3499FE50F87}"/>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#19  (1/2)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Procurement</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19"/>
            </a:pPr>
            <a:r>
              <a:rPr lang="en-US" sz="2400" b="1">
                <a:effectLst/>
                <a:latin typeface="Calibri" panose="020F0502020204030204" pitchFamily="34" charset="0"/>
                <a:ea typeface="Times New Roman" panose="02020603050405020304" pitchFamily="18" charset="0"/>
                <a:cs typeface="Calibri" panose="020F0502020204030204" pitchFamily="34" charset="0"/>
              </a:rPr>
              <a:t>Establish a team focused on procurement and supplier diversity specifically to work with the unserved and underrepresented agriculture communities to build the capacity and experience necessary to gain equitable access to USDA’s supplier, contracting, and procurement programs.</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Create set aside programs for minority, tribal, women owned small businesses.</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Create a special 8(a) category for minority, tribal and women farm/agricultural businesses by lowering the threshold for entry into the program.</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Establish limited competition programs within each of these categories.</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Include incentives for major contractors to form partnerships with underserved and small agriculture businesses as subcontractors. </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Create a pilot project within the Food and Nutrition Service Program to set aside a majority of its school meals and pantry programs to be supplied by local small agriculture businesses from the unserved and underserved communities.   </a:t>
            </a:r>
          </a:p>
          <a:p>
            <a:pPr marL="457200" marR="0" lvl="1" indent="0">
              <a:lnSpc>
                <a:spcPct val="100000"/>
              </a:lnSpc>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C0020099-744F-A578-B3C7-F9FF7B921EC7}"/>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05584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128</a:t>
            </a:fld>
            <a:endParaRPr lang="en-US"/>
          </a:p>
        </p:txBody>
      </p:sp>
      <p:sp>
        <p:nvSpPr>
          <p:cNvPr id="8" name="Title 4">
            <a:extLst>
              <a:ext uri="{FF2B5EF4-FFF2-40B4-BE49-F238E27FC236}">
                <a16:creationId xmlns:a16="http://schemas.microsoft.com/office/drawing/2014/main" id="{8F473AAB-0D26-1162-3A70-C3499FE50F87}"/>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#19  (2/2)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Procurement</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19"/>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Establish a team focused on procurement and supplier diversity specifically to work with the unserved and underrepresented agriculture communities to build the capacity and experience necessary to gain equitable access to USDA’s supplier, contracting, and procurement programs.</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lnSpc>
                <a:spcPct val="100000"/>
              </a:lnSpc>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p>
          <a:p>
            <a:pPr marL="914400" lvl="1" indent="-457200">
              <a:lnSpc>
                <a:spcPct val="100000"/>
              </a:lnSpc>
              <a:spcBef>
                <a:spcPts val="0"/>
              </a:spcBef>
              <a:buFont typeface="+mj-lt"/>
              <a:buAutoNum type="alphaLcPeriod" startAt="6"/>
            </a:pPr>
            <a:r>
              <a:rPr lang="en-US" sz="2200">
                <a:effectLst/>
                <a:latin typeface="Calibri" panose="020F0502020204030204" pitchFamily="34" charset="0"/>
                <a:ea typeface="Times New Roman" panose="02020603050405020304" pitchFamily="18" charset="0"/>
                <a:cs typeface="Calibri" panose="020F0502020204030204" pitchFamily="34" charset="0"/>
              </a:rPr>
              <a:t>Distribute an annual report or host a live database that is available to the public that shows which organizations or farms receive USDA dollars.  This information should be accessible, easy to navigate, and should include data on not just contract awards but various financial types (subsidies, grants, etc.). Furthermore, the data should contain information on the subcontractors in addition to the prime contractors.  </a:t>
            </a:r>
          </a:p>
          <a:p>
            <a:pPr marL="742950" marR="0" lvl="1" indent="-285750">
              <a:lnSpc>
                <a:spcPct val="100000"/>
              </a:lnSpc>
              <a:spcBef>
                <a:spcPts val="0"/>
              </a:spcBef>
              <a:spcAft>
                <a:spcPts val="0"/>
              </a:spcAft>
              <a:buFont typeface="+mj-lt"/>
              <a:buAutoNum type="alphaLcPeriod" startAt="6"/>
            </a:pPr>
            <a:endParaRPr lang="en-US" sz="18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38413B63-80D6-6122-2C7D-872116E5A104}"/>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554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EF0876-34B1-6E10-6D2C-1970851F68F3}"/>
              </a:ext>
              <a:ext uri="{C183D7F6-B498-43B3-948B-1728B52AA6E4}">
                <adec:decorative xmlns:adec="http://schemas.microsoft.com/office/drawing/2017/decorative" val="0"/>
              </a:ext>
            </a:extLst>
          </p:cNvPr>
          <p:cNvSpPr>
            <a:spLocks noGrp="1"/>
          </p:cNvSpPr>
          <p:nvPr>
            <p:ph type="sldNum" sz="quarter" idx="4"/>
          </p:nvPr>
        </p:nvSpPr>
        <p:spPr>
          <a:xfrm>
            <a:off x="11674527" y="6401320"/>
            <a:ext cx="479679" cy="307777"/>
          </a:xfrm>
        </p:spPr>
        <p:txBody>
          <a:bodyPr/>
          <a:lstStyle/>
          <a:p>
            <a:fld id="{262BAFDC-492D-CB4D-B02A-4A44B4604C8A}" type="slidenum">
              <a:rPr lang="en-US" smtClean="0"/>
              <a:t>12</a:t>
            </a:fld>
            <a:endParaRPr lang="en-US"/>
          </a:p>
        </p:txBody>
      </p:sp>
      <p:sp>
        <p:nvSpPr>
          <p:cNvPr id="2" name="Title 1">
            <a:extLst>
              <a:ext uri="{FF2B5EF4-FFF2-40B4-BE49-F238E27FC236}">
                <a16:creationId xmlns:a16="http://schemas.microsoft.com/office/drawing/2014/main" id="{DCEF4B5F-D30A-46A2-B0CC-238BC64FD830}"/>
              </a:ext>
            </a:extLst>
          </p:cNvPr>
          <p:cNvSpPr>
            <a:spLocks noGrp="1"/>
          </p:cNvSpPr>
          <p:nvPr>
            <p:ph type="title"/>
          </p:nvPr>
        </p:nvSpPr>
        <p:spPr/>
        <p:txBody>
          <a:bodyPr>
            <a:normAutofit fontScale="90000"/>
          </a:bodyPr>
          <a:lstStyle/>
          <a:p>
            <a:r>
              <a:rPr lang="en-US" sz="3600"/>
              <a:t>The Balance</a:t>
            </a:r>
          </a:p>
        </p:txBody>
      </p:sp>
      <p:sp>
        <p:nvSpPr>
          <p:cNvPr id="3" name="Content Placeholder 2">
            <a:extLst>
              <a:ext uri="{FF2B5EF4-FFF2-40B4-BE49-F238E27FC236}">
                <a16:creationId xmlns:a16="http://schemas.microsoft.com/office/drawing/2014/main" id="{D3A070A0-09FF-4FEE-B99D-FA04E04D9328}"/>
              </a:ext>
            </a:extLst>
          </p:cNvPr>
          <p:cNvSpPr>
            <a:spLocks noGrp="1"/>
          </p:cNvSpPr>
          <p:nvPr>
            <p:ph sz="quarter" idx="10"/>
          </p:nvPr>
        </p:nvSpPr>
        <p:spPr/>
        <p:txBody>
          <a:bodyPr>
            <a:normAutofit/>
          </a:bodyPr>
          <a:lstStyle/>
          <a:p>
            <a:r>
              <a:rPr lang="en-US"/>
              <a:t>Continue to strengthen our workforce</a:t>
            </a:r>
          </a:p>
          <a:p>
            <a:pPr marL="0" indent="0">
              <a:buNone/>
            </a:pPr>
            <a:endParaRPr lang="en-US"/>
          </a:p>
          <a:p>
            <a:r>
              <a:rPr lang="en-US"/>
              <a:t>Upgrade our information technology infrastructure</a:t>
            </a:r>
          </a:p>
          <a:p>
            <a:pPr marL="0" indent="0">
              <a:buNone/>
            </a:pPr>
            <a:endParaRPr lang="en-US"/>
          </a:p>
          <a:p>
            <a:r>
              <a:rPr lang="en-US"/>
              <a:t>How do we balance this tradeoff given new context?</a:t>
            </a:r>
          </a:p>
        </p:txBody>
      </p:sp>
    </p:spTree>
    <p:extLst>
      <p:ext uri="{BB962C8B-B14F-4D97-AF65-F5344CB8AC3E}">
        <p14:creationId xmlns:p14="http://schemas.microsoft.com/office/powerpoint/2010/main" val="23501687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129</a:t>
            </a:fld>
            <a:endParaRPr lang="en-US"/>
          </a:p>
        </p:txBody>
      </p:sp>
      <p:sp>
        <p:nvSpPr>
          <p:cNvPr id="7" name="Title 4">
            <a:extLst>
              <a:ext uri="{FF2B5EF4-FFF2-40B4-BE49-F238E27FC236}">
                <a16:creationId xmlns:a16="http://schemas.microsoft.com/office/drawing/2014/main" id="{45524982-066F-9825-6DED-841B7B090C6A}"/>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#20</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Staffing Farmworkers’ Work</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67996"/>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20"/>
            </a:pPr>
            <a:r>
              <a:rPr lang="en-US" sz="2400" b="1">
                <a:effectLst/>
                <a:latin typeface="Calibri" panose="020F0502020204030204" pitchFamily="34" charset="0"/>
                <a:ea typeface="Times New Roman" panose="02020603050405020304" pitchFamily="18" charset="0"/>
                <a:cs typeface="Calibri" panose="020F0502020204030204" pitchFamily="34" charset="0"/>
              </a:rPr>
              <a:t>Institutionalize equity compliance and culture change across all of USDA, by appointing a senior official with dedicated staff (career or political) with decision-making authority and access to senior level officials and the resources needed to serve farmworkers, their families, and the organizations that serve them.  The senior official would serve as the USDA representative to interagency workgroups regarding farmworkers and associated issues.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9A8469F0-F4D5-FA2F-2C86-60F096020AD8}"/>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89128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130</a:t>
            </a:fld>
            <a:endParaRPr lang="en-US"/>
          </a:p>
        </p:txBody>
      </p:sp>
      <p:sp>
        <p:nvSpPr>
          <p:cNvPr id="8" name="Title 4">
            <a:extLst>
              <a:ext uri="{FF2B5EF4-FFF2-40B4-BE49-F238E27FC236}">
                <a16:creationId xmlns:a16="http://schemas.microsoft.com/office/drawing/2014/main" id="{9EBD98FF-CE9D-A9F9-0C2F-AF771D5F7A62}"/>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#21</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Interagency Farmworker Service Council</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1"/>
            </a:pPr>
            <a:r>
              <a:rPr lang="en-US" sz="2400" b="1">
                <a:effectLst/>
                <a:latin typeface="Calibri" panose="020F0502020204030204" pitchFamily="34" charset="0"/>
                <a:ea typeface="Times New Roman" panose="02020603050405020304" pitchFamily="18" charset="0"/>
                <a:cs typeface="Calibri" panose="020F0502020204030204" pitchFamily="34" charset="0"/>
              </a:rPr>
              <a:t>Issue a recommendation from the Secretary that the White House pursue the establishment of an Interagency Farmworker Service Council for infrastructure coordination on intergovernmental work processes.  The Council should be convened by USDA and include the Department of Health and Human Services, the Department of Labor, the Department of Education, the Environmental Protection Agency, the Department of Homeland Security, the Department of Justice, the Department of Treasury, and private sector partners.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AEAFDE71-4C66-E4A4-9CDA-0384F4046BD4}"/>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4055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131</a:t>
            </a:fld>
            <a:endParaRPr lang="en-US"/>
          </a:p>
        </p:txBody>
      </p:sp>
      <p:sp>
        <p:nvSpPr>
          <p:cNvPr id="7" name="Title 4">
            <a:extLst>
              <a:ext uri="{FF2B5EF4-FFF2-40B4-BE49-F238E27FC236}">
                <a16:creationId xmlns:a16="http://schemas.microsoft.com/office/drawing/2014/main" id="{1F315B03-663F-7CFF-2B9E-78A89D510368}"/>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Farmworker Nutrition</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2"/>
            </a:pPr>
            <a:r>
              <a:rPr lang="en-US" sz="2400" b="1">
                <a:effectLst/>
                <a:latin typeface="Calibri" panose="020F0502020204030204" pitchFamily="34" charset="0"/>
                <a:ea typeface="Times New Roman" panose="02020603050405020304" pitchFamily="18" charset="0"/>
                <a:cs typeface="Calibri" panose="020F0502020204030204" pitchFamily="34" charset="0"/>
              </a:rPr>
              <a:t>Ensure farmworkers and their families have access to all USDA food and nutrition programs.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Improve language access.  </a:t>
            </a: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Mandate creation and distribution of targeted outreach materials with a required annual cadence for updating and distributing. </a:t>
            </a: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Develop inclusive and accessible distribution programs and application sites. </a:t>
            </a:r>
          </a:p>
          <a:p>
            <a:pPr lvl="1">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Ensure farmworkers and their families are encouraged to apply for and receive nutritional supports by not requiring a social security number. </a:t>
            </a: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70BA6D7F-F8DC-1F4D-725B-5FF874B9A5FF}"/>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443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132</a:t>
            </a:fld>
            <a:endParaRPr lang="en-US"/>
          </a:p>
        </p:txBody>
      </p:sp>
      <p:sp>
        <p:nvSpPr>
          <p:cNvPr id="7" name="Title 4">
            <a:extLst>
              <a:ext uri="{FF2B5EF4-FFF2-40B4-BE49-F238E27FC236}">
                <a16:creationId xmlns:a16="http://schemas.microsoft.com/office/drawing/2014/main" id="{92D86794-84C1-9C6C-56A4-65B070470592}"/>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Farmworkers’ Access to USDA Programs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6" y="1231900"/>
            <a:ext cx="11103032"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3"/>
            </a:pPr>
            <a:r>
              <a:rPr lang="en-US" sz="2400" b="1">
                <a:effectLst/>
                <a:latin typeface="Calibri" panose="020F0502020204030204" pitchFamily="34" charset="0"/>
                <a:ea typeface="Times New Roman" panose="02020603050405020304" pitchFamily="18" charset="0"/>
                <a:cs typeface="Calibri" panose="020F0502020204030204" pitchFamily="34" charset="0"/>
              </a:rPr>
              <a:t>Direct the USDA Office of the Inspector General (OIG) to conduct a report or a joint report from USDA and Department of Labor (DOL) on farmworker living and working conditions that are essential to understanding the needs of farmworker populations.  The report shall also look at farmworker access to USDA programs.  OIG should consult with farmworker organizations and farm workers themselves and they must use innovative research methods to ensure anonymity, accurate data, and protection against retaliation.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The report should be funded, conducted, and published bi-annually to ensure compliance and systems level changes for farmworkers, their families, and organizations. </a:t>
            </a: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6A2F8819-083B-AC9C-73DF-53A5E7C407EC}"/>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8699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133</a:t>
            </a:fld>
            <a:endParaRPr lang="en-US"/>
          </a:p>
        </p:txBody>
      </p:sp>
      <p:sp>
        <p:nvSpPr>
          <p:cNvPr id="5" name="Title 4">
            <a:extLst>
              <a:ext uri="{FF2B5EF4-FFF2-40B4-BE49-F238E27FC236}">
                <a16:creationId xmlns:a16="http://schemas.microsoft.com/office/drawing/2014/main" id="{EC8B17D3-4BB6-F253-F94B-755963AF8C3A}"/>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#24 (1/2)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Funding for Farmworkers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4"/>
            </a:pPr>
            <a:r>
              <a:rPr lang="en-US" sz="2400" b="1">
                <a:effectLst/>
                <a:latin typeface="Calibri" panose="020F0502020204030204" pitchFamily="34" charset="0"/>
                <a:ea typeface="Times New Roman" panose="02020603050405020304" pitchFamily="18" charset="0"/>
                <a:cs typeface="Calibri" panose="020F0502020204030204" pitchFamily="34" charset="0"/>
              </a:rPr>
              <a:t>Pursue legislation and utilize existing authority to ensure funding that benefits farmworkers and their families.  This recommendation is intended to support farmworkers and their organizations and not farm labor contractors (FLCs).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Support an initial minimum funding of $5 billion for farmworker organizations to improve farm labor working conditions, labor protections, healthcare, wages, access to justice, supply and stability, services, and safety and training.    </a:t>
            </a:r>
          </a:p>
          <a:p>
            <a:pPr marL="800100" lvl="1" indent="-342900">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Leverage existing and ongoing funding and resources to promote improved farmworker living and working conditions, workplace safety compliance and farmworker economic opportunities through funding opportunities, funding requirements, penalties, and incentives.  </a:t>
            </a:r>
          </a:p>
          <a:p>
            <a:pPr marL="800100" lvl="1" indent="-342900">
              <a:spcBef>
                <a:spcPts val="0"/>
              </a:spcBef>
              <a:buClr>
                <a:srgbClr val="000000"/>
              </a:buClr>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Ensure that spending for employer grants and procurement promotes improved farmworker living and working conditions by requiring that employers throughout the supply chain demonstrate labor law compliance and meet “high road” workplace standards, such as collective bargaining and other metrics for improved workplace protections, to qualify for such funding or procurement. </a:t>
            </a:r>
          </a:p>
          <a:p>
            <a:pPr marL="457200" lvl="1" indent="0">
              <a:spcBef>
                <a:spcPts val="0"/>
              </a:spcBef>
              <a:buClr>
                <a:srgbClr val="000000"/>
              </a:buClr>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CDC5975C-ED57-22D6-0E0D-6C5EC55DCA29}"/>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37643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134</a:t>
            </a:fld>
            <a:endParaRPr lang="en-US"/>
          </a:p>
        </p:txBody>
      </p:sp>
      <p:sp>
        <p:nvSpPr>
          <p:cNvPr id="5" name="Title 4">
            <a:extLst>
              <a:ext uri="{FF2B5EF4-FFF2-40B4-BE49-F238E27FC236}">
                <a16:creationId xmlns:a16="http://schemas.microsoft.com/office/drawing/2014/main" id="{EC8B17D3-4BB6-F253-F94B-755963AF8C3A}"/>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#24 (2/2)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Funding for Farmworkers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4"/>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Pursue legislation and utilize existing authority to ensure funding that benefits farmworkers and their families.  This recommendation is intended to support farmworkers and their organizations and not farm labor contractors (FLCs).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Clr>
                <a:srgbClr val="000000"/>
              </a:buClr>
              <a:buFont typeface="+mj-lt"/>
              <a:buAutoNum type="alphaLcPeriod" startAt="4"/>
            </a:pPr>
            <a:r>
              <a:rPr lang="en-US" sz="2200">
                <a:effectLst/>
                <a:latin typeface="Calibri" panose="020F0502020204030204" pitchFamily="34" charset="0"/>
                <a:ea typeface="Times New Roman" panose="02020603050405020304" pitchFamily="18" charset="0"/>
                <a:cs typeface="Calibri" panose="020F0502020204030204" pitchFamily="34" charset="0"/>
              </a:rPr>
              <a:t>Take action to ensure that additional funding opportunities such as existing and ongoing grants or other programs include requirements and incentives regarding farmworker living and working conditions. </a:t>
            </a:r>
          </a:p>
          <a:p>
            <a:pPr marL="800100" lvl="1" indent="-342900">
              <a:spcBef>
                <a:spcPts val="0"/>
              </a:spcBef>
              <a:buClr>
                <a:srgbClr val="000000"/>
              </a:buClr>
              <a:buFont typeface="+mj-lt"/>
              <a:buAutoNum type="alphaLcPeriod" startAt="4"/>
            </a:pPr>
            <a:r>
              <a:rPr lang="en-US" sz="2200">
                <a:effectLst/>
                <a:latin typeface="Calibri" panose="020F0502020204030204" pitchFamily="34" charset="0"/>
                <a:ea typeface="Times New Roman" panose="02020603050405020304" pitchFamily="18" charset="0"/>
                <a:cs typeface="Calibri" panose="020F0502020204030204" pitchFamily="34" charset="0"/>
              </a:rPr>
              <a:t>Take executive action to ensure funding for farmworker organizations to help ensure improved farmworker working and living conditions and to ensure farmworker access to economic opportunities.  </a:t>
            </a:r>
          </a:p>
          <a:p>
            <a:pPr marL="800100" lvl="1" indent="-342900">
              <a:spcBef>
                <a:spcPts val="0"/>
              </a:spcBef>
              <a:buClr>
                <a:srgbClr val="000000"/>
              </a:buClr>
              <a:buFont typeface="+mj-lt"/>
              <a:buAutoNum type="alphaLcPeriod" startAt="4"/>
            </a:pPr>
            <a:r>
              <a:rPr lang="en-US" sz="2200">
                <a:effectLst/>
                <a:latin typeface="Calibri" panose="020F0502020204030204" pitchFamily="34" charset="0"/>
                <a:ea typeface="Times New Roman" panose="02020603050405020304" pitchFamily="18" charset="0"/>
                <a:cs typeface="Calibri" panose="020F0502020204030204" pitchFamily="34" charset="0"/>
              </a:rPr>
              <a:t>Ensure that farmworkers, their families and their organizations are equally included in any funding intended to address the impact of natural disasters and climate change, including extreme weather, wildfires, droughts, pandemics, etc.</a:t>
            </a: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61DAB188-6557-263B-3A98-2CA32BB13EF0}"/>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86606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135</a:t>
            </a:fld>
            <a:endParaRPr lang="en-US"/>
          </a:p>
        </p:txBody>
      </p:sp>
      <p:sp>
        <p:nvSpPr>
          <p:cNvPr id="7" name="Title 4">
            <a:extLst>
              <a:ext uri="{FF2B5EF4-FFF2-40B4-BE49-F238E27FC236}">
                <a16:creationId xmlns:a16="http://schemas.microsoft.com/office/drawing/2014/main" id="{4746E609-694D-E797-6ECB-4A1EE2B97BB4}"/>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#25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FRTEP</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5253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25"/>
            </a:pPr>
            <a:r>
              <a:rPr lang="en-US" sz="2400" b="1">
                <a:effectLst/>
                <a:latin typeface="Calibri" panose="020F0502020204030204" pitchFamily="34" charset="0"/>
                <a:ea typeface="Times New Roman" panose="02020603050405020304" pitchFamily="18" charset="0"/>
                <a:cs typeface="Calibri" panose="020F0502020204030204" pitchFamily="34" charset="0"/>
              </a:rPr>
              <a:t>Seek increased funding for the Federally Recognized Tribal Extension Program (FRTEP) and remove the competitive nature of the current application process to allow for more collaboration across Tribal extensions.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Increase funding for the FRTEP program to $50 million.  The current funding requires FRTEP agents to serve as many as 2,000 producers per person, while their counterparts in the land extension program only need to serve 200. The competitive funding is static for FRTEP and the 1994s.  As new programs compete and are added, all existing programs in Tribal Nations suffer from further reduced funding.  This type of competitive funding is not found in County Extension programs.  County Extension is based on a formula, and we recommend Tribal extension be based on this formula</a:t>
            </a: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mj-lt"/>
              <a:buAutoNum type="alphaLcPeriod"/>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9D1CFE5-3188-B461-2CE2-851F43A6C931}"/>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36761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136</a:t>
            </a:fld>
            <a:endParaRPr lang="en-US"/>
          </a:p>
        </p:txBody>
      </p:sp>
      <p:sp>
        <p:nvSpPr>
          <p:cNvPr id="7" name="Title 4">
            <a:extLst>
              <a:ext uri="{FF2B5EF4-FFF2-40B4-BE49-F238E27FC236}">
                <a16:creationId xmlns:a16="http://schemas.microsoft.com/office/drawing/2014/main" id="{C34E63E5-2ADC-9F52-CF3D-F3EF7F2E9A38}"/>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#26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1890s Institutions Matching Requirements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6" y="1346200"/>
            <a:ext cx="11342872"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spcBef>
                <a:spcPts val="0"/>
              </a:spcBef>
              <a:spcAft>
                <a:spcPts val="0"/>
              </a:spcAft>
              <a:buFont typeface="+mj-lt"/>
              <a:buAutoNum type="arabicPeriod" startAt="26"/>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Address disparities and difficulties with 1:1 matching requirement for 1890s land grant universities.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Governor of the State for the eligible institution must submit any request for a waiver for matching requirements.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Allow for a variety of non-federal funding matches (i.e., private donations, endowments, etc.).</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D09A2D3B-67AA-8279-C21C-B028B11EBF1E}"/>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07964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137</a:t>
            </a:fld>
            <a:endParaRPr lang="en-US"/>
          </a:p>
        </p:txBody>
      </p:sp>
      <p:sp>
        <p:nvSpPr>
          <p:cNvPr id="5" name="Title 4">
            <a:extLst>
              <a:ext uri="{FF2B5EF4-FFF2-40B4-BE49-F238E27FC236}">
                <a16:creationId xmlns:a16="http://schemas.microsoft.com/office/drawing/2014/main" id="{93234F22-1689-411C-1B28-8218078763CE}"/>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#27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Cooperative Extension Service Programming</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7"/>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Enhance funding and support to expand Cooperative Extension Service programming to marginalized communities through cooperative agreements and more descriptive language within Requests for Applications (RFAs) for competitive funding to facilitate collaboration with minority serving agricultural colleges and universities.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E29EAD32-F561-D836-A4D9-71E9D11C408A}"/>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24368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138</a:t>
            </a:fld>
            <a:endParaRPr lang="en-US"/>
          </a:p>
        </p:txBody>
      </p:sp>
      <p:sp>
        <p:nvSpPr>
          <p:cNvPr id="7" name="Title 4">
            <a:extLst>
              <a:ext uri="{FF2B5EF4-FFF2-40B4-BE49-F238E27FC236}">
                <a16:creationId xmlns:a16="http://schemas.microsoft.com/office/drawing/2014/main" id="{1FA0C00E-0C79-A1A9-05E4-093D28D3CFD9}"/>
              </a:ext>
            </a:extLst>
          </p:cNvPr>
          <p:cNvSpPr txBox="1">
            <a:spLocks noGrp="1"/>
          </p:cNvSpPr>
          <p:nvPr>
            <p:ph type="title" idx="4294967295"/>
          </p:nvPr>
        </p:nvSpPr>
        <p:spPr>
          <a:xfrm>
            <a:off x="4322188" y="148903"/>
            <a:ext cx="7646036"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#28 </a:t>
            </a:r>
            <a:br>
              <a:rPr kumimoji="0" lang="en-US" sz="25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5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Cooperative Agreements and Competitive Grants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nSpc>
                <a:spcPct val="100000"/>
              </a:lnSpc>
              <a:spcBef>
                <a:spcPts val="0"/>
              </a:spcBef>
              <a:spcAft>
                <a:spcPts val="0"/>
              </a:spcAft>
              <a:buFont typeface="+mj-lt"/>
              <a:buAutoNum type="arabicPeriod" startAt="28"/>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Increase financial support (in the form of cooperative agreements and competitive grants) and allocate equitable funding to federally designated minority serving institutions (including 1890 Land Grant colleges, 1994 TCUs, and HSACUs and community-based organizations.)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914400" lvl="2" indent="0">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0000"/>
              </a:lnSpc>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Mandate program managers to be specific, intentional, and equitable in how funding is dispersed to research and extension by adding detailed language that targets diverse clientele and encourages collaborations across types of institutions and community-based organizations.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0000"/>
              </a:lnSpc>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Encourage collaboration and cooperation with minority serving institutions/organizations through evaluation criteria.  The RFA language should be transparently linked to proposal evaluation rubrics to promote service to marginalized communities.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665ECF24-3C9C-8D0D-E288-3F2DFF293A37}"/>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9312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425568-BFEB-4C59-90E7-6F461211BA36}"/>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13</a:t>
            </a:fld>
            <a:endParaRPr lang="en-US"/>
          </a:p>
        </p:txBody>
      </p:sp>
      <p:sp>
        <p:nvSpPr>
          <p:cNvPr id="2" name="Title 1">
            <a:extLst>
              <a:ext uri="{FF2B5EF4-FFF2-40B4-BE49-F238E27FC236}">
                <a16:creationId xmlns:a16="http://schemas.microsoft.com/office/drawing/2014/main" id="{518E6C14-8310-4541-A663-F91C7120AB37}"/>
              </a:ext>
            </a:extLst>
          </p:cNvPr>
          <p:cNvSpPr>
            <a:spLocks noGrp="1"/>
          </p:cNvSpPr>
          <p:nvPr>
            <p:ph type="title"/>
          </p:nvPr>
        </p:nvSpPr>
        <p:spPr>
          <a:xfrm>
            <a:off x="4514896" y="337675"/>
            <a:ext cx="7295189" cy="480131"/>
          </a:xfrm>
        </p:spPr>
        <p:txBody>
          <a:bodyPr wrap="square" lIns="91440" tIns="45720" rIns="91440" bIns="45720" anchor="t">
            <a:spAutoFit/>
          </a:bodyPr>
          <a:lstStyle/>
          <a:p>
            <a:r>
              <a:rPr lang="en-US">
                <a:latin typeface="Arial"/>
                <a:cs typeface="Arial"/>
              </a:rPr>
              <a:t> Break</a:t>
            </a:r>
          </a:p>
        </p:txBody>
      </p:sp>
      <p:sp>
        <p:nvSpPr>
          <p:cNvPr id="5" name="Rectangle 4">
            <a:extLst>
              <a:ext uri="{FF2B5EF4-FFF2-40B4-BE49-F238E27FC236}">
                <a16:creationId xmlns:a16="http://schemas.microsoft.com/office/drawing/2014/main" id="{D7279B62-8279-4917-AEEF-AB7140545867}"/>
              </a:ext>
              <a:ext uri="{C183D7F6-B498-43B3-948B-1728B52AA6E4}">
                <adec:decorative xmlns:adec="http://schemas.microsoft.com/office/drawing/2017/decorative" val="1"/>
              </a:ext>
            </a:extLst>
          </p:cNvPr>
          <p:cNvSpPr/>
          <p:nvPr/>
        </p:nvSpPr>
        <p:spPr>
          <a:xfrm>
            <a:off x="2519916" y="3051544"/>
            <a:ext cx="7187610" cy="1190847"/>
          </a:xfrm>
          <a:prstGeom prst="rect">
            <a:avLst/>
          </a:prstGeom>
          <a:solidFill>
            <a:srgbClr val="012750"/>
          </a:solid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32F2C4-C507-4C76-8898-F33F6707AD40}"/>
              </a:ext>
              <a:ext uri="{C183D7F6-B498-43B3-948B-1728B52AA6E4}">
                <adec:decorative xmlns:adec="http://schemas.microsoft.com/office/drawing/2017/decorative" val="1"/>
              </a:ext>
            </a:extLst>
          </p:cNvPr>
          <p:cNvSpPr txBox="1">
            <a:spLocks/>
          </p:cNvSpPr>
          <p:nvPr/>
        </p:nvSpPr>
        <p:spPr>
          <a:xfrm>
            <a:off x="2519916" y="3406901"/>
            <a:ext cx="7187611" cy="480131"/>
          </a:xfrm>
          <a:prstGeom prst="rect">
            <a:avLst/>
          </a:prstGeom>
          <a:noFill/>
        </p:spPr>
        <p:txBody>
          <a:bodyPr wrap="square" lIns="91440" tIns="45720" rIns="91440" bIns="45720" anchor="t">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algn="ctr"/>
            <a:r>
              <a:rPr lang="en-US">
                <a:latin typeface="Arial"/>
                <a:cs typeface="Arial"/>
              </a:rPr>
              <a:t>BREAK</a:t>
            </a:r>
            <a:endParaRPr lang="en-US"/>
          </a:p>
        </p:txBody>
      </p:sp>
    </p:spTree>
    <p:extLst>
      <p:ext uri="{BB962C8B-B14F-4D97-AF65-F5344CB8AC3E}">
        <p14:creationId xmlns:p14="http://schemas.microsoft.com/office/powerpoint/2010/main" val="26087746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139</a:t>
            </a:fld>
            <a:endParaRPr lang="en-US"/>
          </a:p>
        </p:txBody>
      </p:sp>
      <p:sp>
        <p:nvSpPr>
          <p:cNvPr id="7" name="Title 4">
            <a:extLst>
              <a:ext uri="{FF2B5EF4-FFF2-40B4-BE49-F238E27FC236}">
                <a16:creationId xmlns:a16="http://schemas.microsoft.com/office/drawing/2014/main" id="{A3A87A3F-5D52-F13D-68D1-8DAC70CEDB3F}"/>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#29 (1/3)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Access to Endowments and Appropriations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9"/>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Recognize minority serving agricultural institutions who are making important contributions towards equitable access to information, education, and capacity to underserved (minority) students, farmers, ranchers, etc.  The distinction should allow access to endowments and annual appropriations (Smith-Lever and Hatch funds, etc.) available to other land grant universities--resources intended to support and enhance regionally relevant research, access to education and other capacity building, and community engagement (extension).</a:t>
            </a:r>
            <a:r>
              <a:rPr lang="en-US" sz="2400" b="1"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8B4BBB65-F57D-6835-E87D-38970E669288}"/>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48649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140</a:t>
            </a:fld>
            <a:endParaRPr lang="en-US"/>
          </a:p>
        </p:txBody>
      </p:sp>
      <p:sp>
        <p:nvSpPr>
          <p:cNvPr id="7" name="Title 4">
            <a:extLst>
              <a:ext uri="{FF2B5EF4-FFF2-40B4-BE49-F238E27FC236}">
                <a16:creationId xmlns:a16="http://schemas.microsoft.com/office/drawing/2014/main" id="{DEE32710-5C8D-5B30-36F6-6D129865CDB6}"/>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#29 (2/3)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Access to Endowments and Appropriations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22136"/>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29"/>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Recognize minority serving agricultural institutions who are making important contributions towards equitable access to information, education, and capacity…</a:t>
            </a:r>
          </a:p>
          <a:p>
            <a:pPr marL="0" marR="0" lvl="0"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lvl="2">
              <a:lnSpc>
                <a:spcPct val="100000"/>
              </a:lnSpc>
              <a:spcBef>
                <a:spcPts val="0"/>
              </a:spcBef>
              <a:buFont typeface="+mj-lt"/>
              <a:buAutoNum type="alphaLcPeriod"/>
            </a:pPr>
            <a:r>
              <a:rPr lang="en-US" sz="2200" b="1">
                <a:solidFill>
                  <a:srgbClr val="000000"/>
                </a:solidFill>
                <a:effectLst/>
                <a:latin typeface="Calibri" panose="020F0502020204030204" pitchFamily="34" charset="0"/>
                <a:ea typeface="Yu Mincho" panose="02020400000000000000" pitchFamily="18" charset="-128"/>
                <a:cs typeface="Calibri" panose="020F0502020204030204" pitchFamily="34" charset="0"/>
              </a:rPr>
              <a:t>Enhance the legislative authority given in The Food, Conservation, and Energy Act of 2008 (PL 110-246)</a:t>
            </a:r>
            <a:r>
              <a:rPr lang="en-US" sz="2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that included a federal designation for Hispanic Serving Institutions (HSIs) offering associate, bachelors, or other accredited degree programs in agriculture and related fields that became the Hispanic-Serving Agricultural Colleges and Universities (HSACUs).  An enhanced distinction should name a select few HSACUs that are strategically and most effectively meeting the mission of USDA and that have a demonstrated record of contributing to research, education, and extension/community engagement related to food, agriculture, and natural resources related sciences.  This distinction should allow for </a:t>
            </a:r>
            <a:r>
              <a:rPr lang="en-US" sz="2200" b="1">
                <a:solidFill>
                  <a:srgbClr val="000000"/>
                </a:solidFill>
                <a:effectLst/>
                <a:latin typeface="Calibri" panose="020F0502020204030204" pitchFamily="34" charset="0"/>
                <a:ea typeface="Yu Mincho" panose="02020400000000000000" pitchFamily="18" charset="-128"/>
                <a:cs typeface="Calibri" panose="020F0502020204030204" pitchFamily="34" charset="0"/>
              </a:rPr>
              <a:t>appropriated funding</a:t>
            </a:r>
            <a:r>
              <a:rPr lang="en-US" sz="2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that allows investment in these institutions through access to appropriated funding (i.e. through collaborations with 1862s, 1890s, and 1994 colleges), or through collaborations with USDA Agencies (NRCS, ARS, APHIS, etc.) that allows for cooperative agreements or partnerships akin to those at land grant colleges.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4AB63C5A-8226-D46E-3080-7FC1A236F402}"/>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6643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141</a:t>
            </a:fld>
            <a:endParaRPr lang="en-US"/>
          </a:p>
        </p:txBody>
      </p:sp>
      <p:sp>
        <p:nvSpPr>
          <p:cNvPr id="7" name="Title 4">
            <a:extLst>
              <a:ext uri="{FF2B5EF4-FFF2-40B4-BE49-F238E27FC236}">
                <a16:creationId xmlns:a16="http://schemas.microsoft.com/office/drawing/2014/main" id="{DEE32710-5C8D-5B30-36F6-6D129865CDB6}"/>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#29 (3/3)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Access to Endowments and Appropriations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22136"/>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29"/>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Recognize minority serving agricultural institutions who are making important contributions towards equitable access to information, education, and capacity…</a:t>
            </a:r>
          </a:p>
          <a:p>
            <a:pPr marL="0" marR="0" lvl="0"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1371600" lvl="2" indent="-457200">
              <a:spcBef>
                <a:spcPts val="0"/>
              </a:spcBef>
              <a:buFont typeface="+mj-lt"/>
              <a:buAutoNum type="alphaLcPeriod" startAt="2"/>
            </a:pPr>
            <a:r>
              <a:rPr lang="en-US" sz="2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Create a new distinction for Minority-serving Agricultural College or Universities that meet specific, clear benchmarks for (a) access to education:  offering underserved (minority) students associate, bachelors, or other accredited degree programs in agriculture and related fields (higher than existing 25 percent benchmark), (b) access to research: are conducting regionally relevant research supported by the USDA or other competitive funding mechanisms; (c) capacity building:  have a clear and demonstrated track record of outreach, extension, or community engagement.   These Minority Serving Agricultural Colleges and Universities (MSACUs) will benefit investments in research, education, extensions through USDA competitive grants eligibilities, a MSACU Fund in U.S Treasury with appropriated funding.</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29875E5D-9179-C842-C4BA-AC40BD45CC65}"/>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96864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142</a:t>
            </a:fld>
            <a:endParaRPr lang="en-US"/>
          </a:p>
        </p:txBody>
      </p:sp>
      <p:sp>
        <p:nvSpPr>
          <p:cNvPr id="7" name="Title 4">
            <a:extLst>
              <a:ext uri="{FF2B5EF4-FFF2-40B4-BE49-F238E27FC236}">
                <a16:creationId xmlns:a16="http://schemas.microsoft.com/office/drawing/2014/main" id="{5C9F2BA3-F76B-D32F-0EEF-F06B5B0AD6A8}"/>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#30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Supplemental Nutrition Assistance Program </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30"/>
            </a:pPr>
            <a:r>
              <a:rPr lang="en-US" sz="2400" b="1">
                <a:effectLst/>
                <a:latin typeface="Calibri" panose="020F0502020204030204" pitchFamily="34" charset="0"/>
                <a:ea typeface="Times New Roman" panose="02020603050405020304" pitchFamily="18" charset="0"/>
                <a:cs typeface="Calibri" panose="020F0502020204030204" pitchFamily="34" charset="0"/>
              </a:rPr>
              <a:t>Support legislative action to remove eligibility restrictions on the Supplemental Nutrition Assistance Program (SNAP) that disproportionately limit access to nutrition supports by BIPOC, including:</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lnSpc>
                <a:spcPct val="100000"/>
              </a:lnSpc>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800100" lvl="1" indent="-342900">
              <a:lnSpc>
                <a:spcPct val="100000"/>
              </a:lnSpc>
              <a:spcBef>
                <a:spcPts val="0"/>
              </a:spcBef>
              <a:buFont typeface="+mj-lt"/>
              <a:buAutoNum type="alphaLcPeriod"/>
            </a:pPr>
            <a:r>
              <a:rPr lang="en-US">
                <a:effectLst/>
                <a:latin typeface="Calibri" panose="020F0502020204030204" pitchFamily="34" charset="0"/>
                <a:ea typeface="Times New Roman" panose="02020603050405020304" pitchFamily="18" charset="0"/>
                <a:cs typeface="Calibri" panose="020F0502020204030204" pitchFamily="34" charset="0"/>
              </a:rPr>
              <a:t>The restrictions on receipt based on immigration status.</a:t>
            </a:r>
          </a:p>
          <a:p>
            <a:pPr marL="800100" lvl="1" indent="-342900">
              <a:lnSpc>
                <a:spcPct val="100000"/>
              </a:lnSpc>
              <a:spcBef>
                <a:spcPts val="0"/>
              </a:spcBef>
              <a:buFont typeface="+mj-lt"/>
              <a:buAutoNum type="alphaLcPeriod"/>
            </a:pPr>
            <a:r>
              <a:rPr lang="en-US">
                <a:effectLst/>
                <a:latin typeface="Calibri" panose="020F0502020204030204" pitchFamily="34" charset="0"/>
                <a:ea typeface="Times New Roman" panose="02020603050405020304" pitchFamily="18" charset="0"/>
                <a:cs typeface="Calibri" panose="020F0502020204030204" pitchFamily="34" charset="0"/>
              </a:rPr>
              <a:t>The denial of standard SNAP benefits to residents of Puerto Rico and other insular territories (they receive limited nutritional support from the Nutrition Assistance Program).  </a:t>
            </a:r>
          </a:p>
          <a:p>
            <a:pPr marL="800100" lvl="1" indent="-342900">
              <a:lnSpc>
                <a:spcPct val="100000"/>
              </a:lnSpc>
              <a:spcBef>
                <a:spcPts val="0"/>
              </a:spcBef>
              <a:buFont typeface="+mj-lt"/>
              <a:buAutoNum type="alphaLcPeriod"/>
            </a:pPr>
            <a:r>
              <a:rPr lang="en-US">
                <a:effectLst/>
                <a:latin typeface="Calibri" panose="020F0502020204030204" pitchFamily="34" charset="0"/>
                <a:ea typeface="Times New Roman" panose="02020603050405020304" pitchFamily="18" charset="0"/>
                <a:cs typeface="Calibri" panose="020F0502020204030204" pitchFamily="34" charset="0"/>
              </a:rPr>
              <a:t>The prohibition on receiving SNAP benefits and food from the Food Distribution Program on Indian Reservations (FDPIR) in the same month.</a:t>
            </a:r>
          </a:p>
          <a:p>
            <a:pPr marL="800100" lvl="1" indent="-342900">
              <a:lnSpc>
                <a:spcPct val="100000"/>
              </a:lnSpc>
              <a:spcBef>
                <a:spcPts val="0"/>
              </a:spcBef>
              <a:buFont typeface="+mj-lt"/>
              <a:buAutoNum type="alphaLcPeriod"/>
            </a:pPr>
            <a:r>
              <a:rPr lang="en-US">
                <a:effectLst/>
                <a:latin typeface="Calibri" panose="020F0502020204030204" pitchFamily="34" charset="0"/>
                <a:ea typeface="Times New Roman" panose="02020603050405020304" pitchFamily="18" charset="0"/>
                <a:cs typeface="Calibri" panose="020F0502020204030204" pitchFamily="34" charset="0"/>
              </a:rPr>
              <a:t>The time limit on benefit receipt for unemployed people who are not living with dependent children. </a:t>
            </a:r>
          </a:p>
          <a:p>
            <a:pPr marL="800100" lvl="1" indent="-342900">
              <a:lnSpc>
                <a:spcPct val="100000"/>
              </a:lnSpc>
              <a:spcBef>
                <a:spcPts val="0"/>
              </a:spcBef>
              <a:buFont typeface="+mj-lt"/>
              <a:buAutoNum type="alphaLcPeriod"/>
            </a:pPr>
            <a:r>
              <a:rPr lang="en-US">
                <a:effectLst/>
                <a:latin typeface="Calibri" panose="020F0502020204030204" pitchFamily="34" charset="0"/>
                <a:ea typeface="Times New Roman" panose="02020603050405020304" pitchFamily="18" charset="0"/>
                <a:cs typeface="Calibri" panose="020F0502020204030204" pitchFamily="34" charset="0"/>
              </a:rPr>
              <a:t>The ban on SNAP assistance for people with previous drug felony convictions.</a:t>
            </a:r>
            <a:r>
              <a:rPr lang="en-US" b="1">
                <a:effectLst/>
                <a:latin typeface="Calibri" panose="020F0502020204030204" pitchFamily="34" charset="0"/>
                <a:ea typeface="Times New Roman" panose="02020603050405020304" pitchFamily="18" charset="0"/>
                <a:cs typeface="Calibri" panose="020F0502020204030204" pitchFamily="34" charset="0"/>
              </a:rPr>
              <a:t> </a:t>
            </a: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1800">
              <a:effectLst/>
              <a:latin typeface="Times New Roman" panose="02020603050405020304" pitchFamily="18" charset="0"/>
              <a:ea typeface="Times New Roman" panose="02020603050405020304" pitchFamily="18" charset="0"/>
            </a:endParaRPr>
          </a:p>
          <a:p>
            <a:pPr marL="800100" lvl="1" indent="-342900">
              <a:spcBef>
                <a:spcPts val="0"/>
              </a:spcBef>
              <a:buFont typeface="+mj-lt"/>
              <a:buAutoNum type="alphaLcPeriod"/>
            </a:pPr>
            <a:endParaRPr lang="en-US" sz="18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2F746007-C1CA-2A1A-9A93-3BDBBE640345}"/>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44632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143</a:t>
            </a:fld>
            <a:endParaRPr lang="en-US"/>
          </a:p>
        </p:txBody>
      </p:sp>
      <p:sp>
        <p:nvSpPr>
          <p:cNvPr id="5" name="Title 4">
            <a:extLst>
              <a:ext uri="{FF2B5EF4-FFF2-40B4-BE49-F238E27FC236}">
                <a16:creationId xmlns:a16="http://schemas.microsoft.com/office/drawing/2014/main" id="{A9D722BC-FDB6-E24F-687F-0655DC37958B}"/>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#31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Thrifty Food Plan (TFP)</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31"/>
            </a:pPr>
            <a:r>
              <a:rPr lang="en-US" sz="2400" b="1">
                <a:effectLst/>
                <a:latin typeface="Calibri" panose="020F0502020204030204" pitchFamily="34" charset="0"/>
                <a:ea typeface="Times New Roman" panose="02020603050405020304" pitchFamily="18" charset="0"/>
                <a:cs typeface="Calibri" panose="020F0502020204030204" pitchFamily="34" charset="0"/>
              </a:rPr>
              <a:t>Continue to revise the Thrifty Food Plan (TFP) to reflect the needs of today’s consumers, explore options for boosting the minimum benefit and increasing benefits more than annually during periods of high inflation, and consider basing SNAP benefit levels on the Low-Cost Food Plan.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1800">
              <a:effectLst/>
              <a:latin typeface="Times New Roman" panose="02020603050405020304" pitchFamily="18" charset="0"/>
              <a:ea typeface="Times New Roman" panose="02020603050405020304" pitchFamily="18" charset="0"/>
            </a:endParaRPr>
          </a:p>
          <a:p>
            <a:pPr marL="800100" lvl="1" indent="-342900">
              <a:spcBef>
                <a:spcPts val="0"/>
              </a:spcBef>
              <a:buFont typeface="+mj-lt"/>
              <a:buAutoNum type="alphaLcPeriod"/>
            </a:pPr>
            <a:endParaRPr lang="en-US" sz="18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BDD77B83-82E7-E117-3940-ED261A909076}"/>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1649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144</a:t>
            </a:fld>
            <a:endParaRPr lang="en-US"/>
          </a:p>
        </p:txBody>
      </p:sp>
      <p:sp>
        <p:nvSpPr>
          <p:cNvPr id="7" name="Title 4">
            <a:extLst>
              <a:ext uri="{FF2B5EF4-FFF2-40B4-BE49-F238E27FC236}">
                <a16:creationId xmlns:a16="http://schemas.microsoft.com/office/drawing/2014/main" id="{5DBC0B1A-2D3A-B708-779E-92B54B8448BD}"/>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Customer-Centered Service of SNAP</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32"/>
            </a:pPr>
            <a:r>
              <a:rPr lang="en-US" sz="2400" b="1">
                <a:effectLst/>
                <a:latin typeface="Calibri" panose="020F0502020204030204" pitchFamily="34" charset="0"/>
                <a:ea typeface="Times New Roman" panose="02020603050405020304" pitchFamily="18" charset="0"/>
                <a:cs typeface="Calibri" panose="020F0502020204030204" pitchFamily="34" charset="0"/>
              </a:rPr>
              <a:t>Monitor state SNAP agencies to ensure that SNAP is administered in a way that treats applicants and participants with dignity and respect.  USDA should seek legislative authority to hold states accountable for barriers to access and require states to develop processes for beneficiaries to be involved in program and systems design and evaluation.  USDA should report SNAP participation data among eligible individuals disaggregated by race and ethnicity.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1800">
              <a:effectLst/>
              <a:latin typeface="Times New Roman" panose="02020603050405020304" pitchFamily="18" charset="0"/>
              <a:ea typeface="Times New Roman" panose="02020603050405020304" pitchFamily="18" charset="0"/>
            </a:endParaRPr>
          </a:p>
          <a:p>
            <a:pPr marL="800100" lvl="1" indent="-342900">
              <a:spcBef>
                <a:spcPts val="0"/>
              </a:spcBef>
              <a:buFont typeface="+mj-lt"/>
              <a:buAutoNum type="alphaLcPeriod"/>
            </a:pPr>
            <a:endParaRPr lang="en-US" sz="18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C09A39C0-DF14-EBE4-4163-F91476E8FD20}"/>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75022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145</a:t>
            </a:fld>
            <a:endParaRPr lang="en-US"/>
          </a:p>
        </p:txBody>
      </p:sp>
      <p:sp>
        <p:nvSpPr>
          <p:cNvPr id="5" name="Title 4">
            <a:extLst>
              <a:ext uri="{FF2B5EF4-FFF2-40B4-BE49-F238E27FC236}">
                <a16:creationId xmlns:a16="http://schemas.microsoft.com/office/drawing/2014/main" id="{8141C314-9F70-AB7B-21C5-4AE626A39F09}"/>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#33  (1/2)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Review of Nutrition Programs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nSpc>
                <a:spcPct val="100000"/>
              </a:lnSpc>
              <a:spcBef>
                <a:spcPts val="0"/>
              </a:spcBef>
              <a:spcAft>
                <a:spcPts val="0"/>
              </a:spcAft>
              <a:buFont typeface="+mj-lt"/>
              <a:buAutoNum type="arabicPeriod" startAt="33"/>
            </a:pPr>
            <a:r>
              <a:rPr lang="en-US" sz="2400" b="1">
                <a:effectLst/>
                <a:latin typeface="Calibri" panose="020F0502020204030204" pitchFamily="34" charset="0"/>
                <a:ea typeface="Times New Roman" panose="02020603050405020304" pitchFamily="18" charset="0"/>
                <a:cs typeface="Calibri" panose="020F0502020204030204" pitchFamily="34" charset="0"/>
              </a:rPr>
              <a:t>Review the nutrition programs at the federal, state, and local levels to identify barriers to vendor and procurement opportunities for disadvantaged and underrepresented communities; remove barriers within federal control and provide technical assistance to states and localities on best practices.</a:t>
            </a: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lvl="2">
              <a:lnSpc>
                <a:spcPct val="100000"/>
              </a:lnSpc>
              <a:spcBef>
                <a:spcPts val="0"/>
              </a:spcBef>
              <a:buFont typeface="+mj-lt"/>
              <a:buAutoNum type="alphaLcPeriod"/>
            </a:pPr>
            <a:r>
              <a:rPr lang="en-US" sz="2200">
                <a:latin typeface="Calibri" panose="020F0502020204030204" pitchFamily="34" charset="0"/>
                <a:ea typeface="Times New Roman" panose="02020603050405020304" pitchFamily="18" charset="0"/>
                <a:cs typeface="Calibri" panose="020F0502020204030204" pitchFamily="34" charset="0"/>
              </a:rPr>
              <a:t>Conduct </a:t>
            </a:r>
            <a:r>
              <a:rPr lang="en-US" sz="2200">
                <a:effectLst/>
                <a:latin typeface="Calibri" panose="020F0502020204030204" pitchFamily="34" charset="0"/>
                <a:ea typeface="Times New Roman" panose="02020603050405020304" pitchFamily="18" charset="0"/>
                <a:cs typeface="Calibri" panose="020F0502020204030204" pitchFamily="34" charset="0"/>
              </a:rPr>
              <a:t>outreach and support small businesses, especially those owned by underrepresented communities in becoming approved SNAP vendors and maintaining eligibility.  Support innovative approaches to improving access in food/SNAP access deserts and promoting local food systems. </a:t>
            </a:r>
          </a:p>
          <a:p>
            <a:pPr lvl="2">
              <a:lnSpc>
                <a:spcPct val="100000"/>
              </a:lnSpc>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Review data-mining algorithms used to identify SNAP retailers as possible sites for fraud for bias and disproportionate impact.  Provide remediation options to avoid creating SNAP access deserts. </a:t>
            </a:r>
          </a:p>
          <a:p>
            <a:pPr marL="914400" lvl="1" indent="-457200">
              <a:spcBef>
                <a:spcPts val="0"/>
              </a:spcBef>
              <a:buFont typeface="+mj-lt"/>
              <a:buAutoNum type="alphaLcPeriod"/>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1800">
              <a:effectLst/>
              <a:latin typeface="Times New Roman" panose="02020603050405020304" pitchFamily="18" charset="0"/>
              <a:ea typeface="Times New Roman" panose="02020603050405020304" pitchFamily="18" charset="0"/>
            </a:endParaRPr>
          </a:p>
          <a:p>
            <a:pPr marL="800100" lvl="1" indent="-342900">
              <a:spcBef>
                <a:spcPts val="0"/>
              </a:spcBef>
              <a:buFont typeface="+mj-lt"/>
              <a:buAutoNum type="alphaLcPeriod"/>
            </a:pPr>
            <a:endParaRPr lang="en-US" sz="18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8D2B9E67-09CF-95B6-EE16-43CA6147C2D1}"/>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85702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146</a:t>
            </a:fld>
            <a:endParaRPr lang="en-US"/>
          </a:p>
        </p:txBody>
      </p:sp>
      <p:sp>
        <p:nvSpPr>
          <p:cNvPr id="5" name="Title 4">
            <a:extLst>
              <a:ext uri="{FF2B5EF4-FFF2-40B4-BE49-F238E27FC236}">
                <a16:creationId xmlns:a16="http://schemas.microsoft.com/office/drawing/2014/main" id="{8141C314-9F70-AB7B-21C5-4AE626A39F09}"/>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#33  (2/2)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Review of Nutrition Programs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5044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nSpc>
                <a:spcPct val="100000"/>
              </a:lnSpc>
              <a:spcBef>
                <a:spcPts val="0"/>
              </a:spcBef>
              <a:spcAft>
                <a:spcPts val="0"/>
              </a:spcAft>
              <a:buFont typeface="+mj-lt"/>
              <a:buAutoNum type="arabicPeriod" startAt="33"/>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Review the nutrition programs at the federal, state, and local levels to identify barriers to vendor and procurement opportunities for disadvantaged and underrepresented communities; remove barriers within federal control and provide technical assistance to states and localities on best practices.</a:t>
            </a:r>
          </a:p>
          <a:p>
            <a:pPr marL="0" marR="0" lvl="0" indent="0">
              <a:spcBef>
                <a:spcPts val="0"/>
              </a:spcBef>
              <a:spcAft>
                <a:spcPts val="0"/>
              </a:spcAft>
              <a:buNone/>
            </a:pPr>
            <a:endPar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1371600" lvl="2" indent="-457200">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Assess meal pattern requirements under Child Care and Adult Feeding Program (CACFP) and school meals for inclusion of culturally appropriate foods, ability of underrepresented community providers to participate as vendors, and access by small home childcare providers (many of whom come from disadvantaged communities). </a:t>
            </a:r>
          </a:p>
          <a:p>
            <a:pPr marL="1371600" lvl="2" indent="-457200">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Assess Special Supplemental Nutrition Program for Women, Infants and Children (WIC) food packages for inclusion of culturally appropriate foods, ability of underrepresented community providers to participate as vendors. </a:t>
            </a:r>
          </a:p>
          <a:p>
            <a:pPr marL="914400" lvl="1" indent="-457200">
              <a:spcBef>
                <a:spcPts val="0"/>
              </a:spcBef>
              <a:buFont typeface="+mj-lt"/>
              <a:buAutoNum type="alphaLcPeriod"/>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1800">
              <a:effectLst/>
              <a:latin typeface="Times New Roman" panose="02020603050405020304" pitchFamily="18" charset="0"/>
              <a:ea typeface="Times New Roman" panose="02020603050405020304" pitchFamily="18" charset="0"/>
            </a:endParaRPr>
          </a:p>
          <a:p>
            <a:pPr marL="800100" lvl="1" indent="-342900">
              <a:spcBef>
                <a:spcPts val="0"/>
              </a:spcBef>
              <a:buFont typeface="+mj-lt"/>
              <a:buAutoNum type="alphaLcPeriod"/>
            </a:pPr>
            <a:endParaRPr lang="en-US" sz="18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1AD05A69-3764-8F62-EB57-567F00FA0502}"/>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25353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425568-BFEB-4C59-90E7-6F461211BA36}"/>
              </a:ext>
            </a:extLst>
          </p:cNvPr>
          <p:cNvSpPr>
            <a:spLocks noGrp="1"/>
          </p:cNvSpPr>
          <p:nvPr>
            <p:ph type="sldNum" sz="quarter" idx="4"/>
          </p:nvPr>
        </p:nvSpPr>
        <p:spPr/>
        <p:txBody>
          <a:bodyPr/>
          <a:lstStyle/>
          <a:p>
            <a:fld id="{975987E7-AF38-8743-B568-153406EB9D19}" type="slidenum">
              <a:rPr lang="en-US" smtClean="0"/>
              <a:pPr/>
              <a:t>147</a:t>
            </a:fld>
            <a:endParaRPr lang="en-US"/>
          </a:p>
        </p:txBody>
      </p:sp>
      <p:sp>
        <p:nvSpPr>
          <p:cNvPr id="2" name="Title 1">
            <a:extLst>
              <a:ext uri="{FF2B5EF4-FFF2-40B4-BE49-F238E27FC236}">
                <a16:creationId xmlns:a16="http://schemas.microsoft.com/office/drawing/2014/main" id="{518E6C14-8310-4541-A663-F91C7120AB37}"/>
              </a:ext>
            </a:extLst>
          </p:cNvPr>
          <p:cNvSpPr>
            <a:spLocks noGrp="1"/>
          </p:cNvSpPr>
          <p:nvPr>
            <p:ph type="title"/>
          </p:nvPr>
        </p:nvSpPr>
        <p:spPr>
          <a:xfrm>
            <a:off x="4514896" y="337675"/>
            <a:ext cx="7295189" cy="480131"/>
          </a:xfrm>
        </p:spPr>
        <p:txBody>
          <a:bodyPr wrap="square" lIns="91440" tIns="45720" rIns="91440" bIns="45720" anchor="t">
            <a:spAutoFit/>
          </a:bodyPr>
          <a:lstStyle/>
          <a:p>
            <a:r>
              <a:rPr lang="en-US">
                <a:latin typeface="Arial"/>
                <a:cs typeface="Arial"/>
              </a:rPr>
              <a:t> Break</a:t>
            </a:r>
          </a:p>
        </p:txBody>
      </p:sp>
      <p:sp>
        <p:nvSpPr>
          <p:cNvPr id="5" name="Rectangle 4">
            <a:extLst>
              <a:ext uri="{FF2B5EF4-FFF2-40B4-BE49-F238E27FC236}">
                <a16:creationId xmlns:a16="http://schemas.microsoft.com/office/drawing/2014/main" id="{D7279B62-8279-4917-AEEF-AB7140545867}"/>
              </a:ext>
              <a:ext uri="{C183D7F6-B498-43B3-948B-1728B52AA6E4}">
                <adec:decorative xmlns:adec="http://schemas.microsoft.com/office/drawing/2017/decorative" val="1"/>
              </a:ext>
            </a:extLst>
          </p:cNvPr>
          <p:cNvSpPr/>
          <p:nvPr/>
        </p:nvSpPr>
        <p:spPr>
          <a:xfrm>
            <a:off x="2519916" y="3051544"/>
            <a:ext cx="7187610" cy="1190847"/>
          </a:xfrm>
          <a:prstGeom prst="rect">
            <a:avLst/>
          </a:prstGeom>
          <a:solidFill>
            <a:srgbClr val="012750"/>
          </a:solid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32F2C4-C507-4C76-8898-F33F6707AD40}"/>
              </a:ext>
              <a:ext uri="{C183D7F6-B498-43B3-948B-1728B52AA6E4}">
                <adec:decorative xmlns:adec="http://schemas.microsoft.com/office/drawing/2017/decorative" val="1"/>
              </a:ext>
            </a:extLst>
          </p:cNvPr>
          <p:cNvSpPr txBox="1">
            <a:spLocks/>
          </p:cNvSpPr>
          <p:nvPr/>
        </p:nvSpPr>
        <p:spPr>
          <a:xfrm>
            <a:off x="2519916" y="3406901"/>
            <a:ext cx="7187611" cy="480131"/>
          </a:xfrm>
          <a:prstGeom prst="rect">
            <a:avLst/>
          </a:prstGeom>
          <a:noFill/>
        </p:spPr>
        <p:txBody>
          <a:bodyPr wrap="square" lIns="91440" tIns="45720" rIns="91440" bIns="45720" anchor="t">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algn="ctr"/>
            <a:r>
              <a:rPr lang="en-US">
                <a:latin typeface="Arial"/>
                <a:cs typeface="Arial"/>
              </a:rPr>
              <a:t>BREAK</a:t>
            </a:r>
            <a:endParaRPr lang="en-US"/>
          </a:p>
        </p:txBody>
      </p:sp>
    </p:spTree>
    <p:extLst>
      <p:ext uri="{BB962C8B-B14F-4D97-AF65-F5344CB8AC3E}">
        <p14:creationId xmlns:p14="http://schemas.microsoft.com/office/powerpoint/2010/main" val="2840674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75987E7-AF38-8743-B568-153406EB9D19}" type="slidenum">
              <a:rPr kumimoji="0" lang="en-US" sz="1400" b="0" i="0" u="none" strike="noStrike" kern="1200" cap="none" spc="0" normalizeH="0" baseline="0" noProof="0" smtClean="0">
                <a:ln>
                  <a:noFill/>
                </a:ln>
                <a:solidFill>
                  <a:srgbClr val="01275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148</a:t>
            </a:fld>
            <a:endParaRPr kumimoji="0" lang="en-US" sz="1400" b="0" i="0" u="none" strike="noStrike" kern="1200" cap="none" spc="0" normalizeH="0" baseline="0" noProof="0">
              <a:ln>
                <a:noFill/>
              </a:ln>
              <a:solidFill>
                <a:srgbClr val="012750"/>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Deliberation and Voting Ground Rules </a:t>
            </a:r>
          </a:p>
        </p:txBody>
      </p:sp>
      <p:sp>
        <p:nvSpPr>
          <p:cNvPr id="6" name="Content Placeholder 5">
            <a:extLst>
              <a:ext uri="{FF2B5EF4-FFF2-40B4-BE49-F238E27FC236}">
                <a16:creationId xmlns:a16="http://schemas.microsoft.com/office/drawing/2014/main" id="{2A1DD096-C11B-74B9-26BC-EB1FCD383125}"/>
              </a:ext>
            </a:extLst>
          </p:cNvPr>
          <p:cNvSpPr>
            <a:spLocks noGrp="1"/>
          </p:cNvSpPr>
          <p:nvPr>
            <p:ph sz="quarter" idx="10"/>
          </p:nvPr>
        </p:nvSpPr>
        <p:spPr/>
        <p:txBody>
          <a:bodyPr/>
          <a:lstStyle/>
          <a:p>
            <a:r>
              <a:rPr lang="en-US"/>
              <a:t>Deliberation and voting portions of the meeting will be done by Equity Commission members only. The Deputy Secretary and Subcommittee members are not voting members. </a:t>
            </a:r>
          </a:p>
          <a:p>
            <a:r>
              <a:rPr lang="en-US"/>
              <a:t>The goal is to deliberate each recommendation and then vote. </a:t>
            </a:r>
          </a:p>
          <a:p>
            <a:r>
              <a:rPr lang="en-US"/>
              <a:t>During deliberation, members can request to: </a:t>
            </a:r>
          </a:p>
          <a:p>
            <a:pPr lvl="1"/>
            <a:r>
              <a:rPr lang="en-US"/>
              <a:t>Make any final edits or amendments</a:t>
            </a:r>
          </a:p>
          <a:p>
            <a:pPr lvl="1"/>
            <a:r>
              <a:rPr lang="en-US"/>
              <a:t>Hold for further consideration.</a:t>
            </a:r>
          </a:p>
          <a:p>
            <a:r>
              <a:rPr lang="en-US"/>
              <a:t>Votes are simple majority which is half plus one.</a:t>
            </a:r>
          </a:p>
          <a:p>
            <a:endParaRPr lang="en-US"/>
          </a:p>
        </p:txBody>
      </p:sp>
    </p:spTree>
    <p:extLst>
      <p:ext uri="{BB962C8B-B14F-4D97-AF65-F5344CB8AC3E}">
        <p14:creationId xmlns:p14="http://schemas.microsoft.com/office/powerpoint/2010/main" val="188424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05F0-7ED3-43D3-B995-8196DB66D003}"/>
              </a:ext>
            </a:extLst>
          </p:cNvPr>
          <p:cNvSpPr>
            <a:spLocks noGrp="1"/>
          </p:cNvSpPr>
          <p:nvPr>
            <p:ph type="ctrTitle"/>
          </p:nvPr>
        </p:nvSpPr>
        <p:spPr>
          <a:xfrm>
            <a:off x="4144618" y="4760844"/>
            <a:ext cx="7577482" cy="937704"/>
          </a:xfrm>
        </p:spPr>
        <p:txBody>
          <a:bodyPr/>
          <a:lstStyle/>
          <a:p>
            <a:r>
              <a:rPr lang="en-US" sz="4000" b="1"/>
              <a:t>Place-Based Initiatives</a:t>
            </a:r>
          </a:p>
        </p:txBody>
      </p:sp>
    </p:spTree>
    <p:extLst>
      <p:ext uri="{BB962C8B-B14F-4D97-AF65-F5344CB8AC3E}">
        <p14:creationId xmlns:p14="http://schemas.microsoft.com/office/powerpoint/2010/main" val="13941671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75987E7-AF38-8743-B568-153406EB9D19}" type="slidenum">
              <a:rPr kumimoji="0" lang="en-US" sz="1400" b="0" i="0" u="none" strike="noStrike" kern="1200" cap="none" spc="0" normalizeH="0" baseline="0" noProof="0" smtClean="0">
                <a:ln>
                  <a:noFill/>
                </a:ln>
                <a:solidFill>
                  <a:srgbClr val="01275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149</a:t>
            </a:fld>
            <a:endParaRPr kumimoji="0" lang="en-US" sz="1400" b="0" i="0" u="none" strike="noStrike" kern="1200" cap="none" spc="0" normalizeH="0" baseline="0" noProof="0">
              <a:ln>
                <a:noFill/>
              </a:ln>
              <a:solidFill>
                <a:srgbClr val="012750"/>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Deliberation and Voting Ground Rules </a:t>
            </a:r>
          </a:p>
        </p:txBody>
      </p:sp>
      <p:sp>
        <p:nvSpPr>
          <p:cNvPr id="6" name="Content Placeholder 5">
            <a:extLst>
              <a:ext uri="{FF2B5EF4-FFF2-40B4-BE49-F238E27FC236}">
                <a16:creationId xmlns:a16="http://schemas.microsoft.com/office/drawing/2014/main" id="{2A1DD096-C11B-74B9-26BC-EB1FCD383125}"/>
              </a:ext>
            </a:extLst>
          </p:cNvPr>
          <p:cNvSpPr>
            <a:spLocks noGrp="1"/>
          </p:cNvSpPr>
          <p:nvPr>
            <p:ph sz="quarter" idx="10"/>
          </p:nvPr>
        </p:nvSpPr>
        <p:spPr/>
        <p:txBody>
          <a:bodyPr lIns="91440" tIns="45720" rIns="91440" bIns="45720" anchor="t">
            <a:normAutofit lnSpcReduction="10000"/>
          </a:bodyPr>
          <a:lstStyle/>
          <a:p>
            <a:pPr algn="l" rtl="0" fontAlgn="base"/>
            <a:r>
              <a:rPr lang="en-US">
                <a:latin typeface="+mj-lt"/>
                <a:ea typeface="Open Sans"/>
                <a:cs typeface="Arial"/>
              </a:rPr>
              <a:t>For </a:t>
            </a:r>
            <a:r>
              <a:rPr lang="en-US" b="0" i="0">
                <a:solidFill>
                  <a:srgbClr val="000000"/>
                </a:solidFill>
                <a:effectLst/>
                <a:latin typeface="+mj-lt"/>
                <a:ea typeface="Open Sans"/>
                <a:cs typeface="Arial"/>
              </a:rPr>
              <a:t>recommendations that have multiple sub bullets, members will be voting on the recommendation in its entirety (not each sub bullet</a:t>
            </a:r>
            <a:r>
              <a:rPr lang="en-US">
                <a:solidFill>
                  <a:srgbClr val="000000"/>
                </a:solidFill>
                <a:latin typeface="+mj-lt"/>
                <a:ea typeface="Open Sans"/>
                <a:cs typeface="Arial"/>
              </a:rPr>
              <a:t>).</a:t>
            </a:r>
            <a:r>
              <a:rPr lang="en-US" b="0" i="0">
                <a:solidFill>
                  <a:srgbClr val="000000"/>
                </a:solidFill>
                <a:effectLst/>
                <a:latin typeface="+mj-lt"/>
                <a:ea typeface="Open Sans"/>
                <a:cs typeface="Arial"/>
              </a:rPr>
              <a:t> </a:t>
            </a:r>
            <a:endParaRPr lang="en-US">
              <a:ea typeface="Open Sans"/>
              <a:cs typeface="Arial"/>
            </a:endParaRPr>
          </a:p>
          <a:p>
            <a:pPr algn="l" rtl="0" fontAlgn="base"/>
            <a:r>
              <a:rPr lang="en-US" b="0" i="0">
                <a:solidFill>
                  <a:srgbClr val="000000"/>
                </a:solidFill>
                <a:effectLst/>
                <a:latin typeface="+mj-lt"/>
                <a:ea typeface="Open Sans"/>
                <a:cs typeface="Arial"/>
              </a:rPr>
              <a:t>If there is ongoing disagreement on a given recommendations and for purposes of time, the recommendation may be tabled. </a:t>
            </a:r>
          </a:p>
          <a:p>
            <a:pPr algn="l" rtl="0" fontAlgn="base"/>
            <a:r>
              <a:rPr lang="en-US" b="0" i="0">
                <a:solidFill>
                  <a:srgbClr val="000000"/>
                </a:solidFill>
                <a:effectLst/>
                <a:latin typeface="+mj-lt"/>
                <a:ea typeface="Open Sans"/>
                <a:cs typeface="Arial"/>
              </a:rPr>
              <a:t>Tabled recommendations will be brought up again at the end, if time allows; if not, further deliberation will be conducted at a future public meeting. </a:t>
            </a:r>
          </a:p>
          <a:p>
            <a:pPr algn="l" rtl="0" fontAlgn="base"/>
            <a:r>
              <a:rPr lang="en-US" b="0" i="0">
                <a:solidFill>
                  <a:srgbClr val="000000"/>
                </a:solidFill>
                <a:effectLst/>
                <a:latin typeface="+mj-lt"/>
                <a:ea typeface="Open Sans"/>
                <a:cs typeface="Arial"/>
              </a:rPr>
              <a:t>Members have the option to request more information and if not satisfied then members have the option to abstain. </a:t>
            </a:r>
          </a:p>
          <a:p>
            <a:pPr algn="l" rtl="0" fontAlgn="base"/>
            <a:r>
              <a:rPr lang="en-US" b="0" i="0">
                <a:solidFill>
                  <a:srgbClr val="000000"/>
                </a:solidFill>
                <a:effectLst/>
                <a:latin typeface="+mj-lt"/>
                <a:ea typeface="Open Sans"/>
                <a:cs typeface="Arial"/>
              </a:rPr>
              <a:t>Members have the option to request recommendation be postponed for further consideration at future public meeting; if a member requests this, DFO will ask for a vote to postpone. A simple majority will have to agree with the request to postponement.  </a:t>
            </a:r>
          </a:p>
          <a:p>
            <a:endParaRPr lang="en-US"/>
          </a:p>
        </p:txBody>
      </p:sp>
    </p:spTree>
    <p:extLst>
      <p:ext uri="{BB962C8B-B14F-4D97-AF65-F5344CB8AC3E}">
        <p14:creationId xmlns:p14="http://schemas.microsoft.com/office/powerpoint/2010/main" val="32728049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150</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41323" y="148903"/>
            <a:ext cx="7295189" cy="867930"/>
          </a:xfrm>
        </p:spPr>
        <p:txBody>
          <a:bodyPr/>
          <a:lstStyle/>
          <a:p>
            <a:r>
              <a:rPr lang="en-US"/>
              <a:t>Deliberation/Voting on Interim Recommendations</a:t>
            </a:r>
          </a:p>
        </p:txBody>
      </p:sp>
    </p:spTree>
    <p:extLst>
      <p:ext uri="{BB962C8B-B14F-4D97-AF65-F5344CB8AC3E}">
        <p14:creationId xmlns:p14="http://schemas.microsoft.com/office/powerpoint/2010/main" val="549172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6FFA3-7F4C-4B4A-9208-178BC97857FE}"/>
              </a:ext>
            </a:extLst>
          </p:cNvPr>
          <p:cNvSpPr>
            <a:spLocks noGrp="1"/>
          </p:cNvSpPr>
          <p:nvPr>
            <p:ph type="sldNum" sz="quarter" idx="4"/>
          </p:nvPr>
        </p:nvSpPr>
        <p:spPr/>
        <p:txBody>
          <a:bodyPr/>
          <a:lstStyle/>
          <a:p>
            <a:fld id="{975987E7-AF38-8743-B568-153406EB9D19}" type="slidenum">
              <a:rPr lang="en-US" smtClean="0"/>
              <a:pPr/>
              <a:t>151</a:t>
            </a:fld>
            <a:endParaRPr lang="en-US"/>
          </a:p>
        </p:txBody>
      </p:sp>
      <p:sp>
        <p:nvSpPr>
          <p:cNvPr id="4" name="Title 3">
            <a:extLst>
              <a:ext uri="{FF2B5EF4-FFF2-40B4-BE49-F238E27FC236}">
                <a16:creationId xmlns:a16="http://schemas.microsoft.com/office/drawing/2014/main" id="{FFB9075A-166E-4BBD-94AA-500E86B7580A}"/>
              </a:ext>
            </a:extLst>
          </p:cNvPr>
          <p:cNvSpPr>
            <a:spLocks noGrp="1"/>
          </p:cNvSpPr>
          <p:nvPr>
            <p:ph type="title"/>
          </p:nvPr>
        </p:nvSpPr>
        <p:spPr>
          <a:xfrm>
            <a:off x="381917" y="3970214"/>
            <a:ext cx="3723655" cy="867930"/>
          </a:xfrm>
        </p:spPr>
        <p:txBody>
          <a:bodyPr/>
          <a:lstStyle/>
          <a:p>
            <a:pPr algn="ctr"/>
            <a:r>
              <a:rPr lang="en-US" b="1"/>
              <a:t>Thank you for Joining!</a:t>
            </a:r>
          </a:p>
        </p:txBody>
      </p:sp>
      <p:sp>
        <p:nvSpPr>
          <p:cNvPr id="5" name="Content Placeholder 4">
            <a:extLst>
              <a:ext uri="{FF2B5EF4-FFF2-40B4-BE49-F238E27FC236}">
                <a16:creationId xmlns:a16="http://schemas.microsoft.com/office/drawing/2014/main" id="{6EAEC396-A895-4B15-8E9C-11EC63C59823}"/>
              </a:ext>
            </a:extLst>
          </p:cNvPr>
          <p:cNvSpPr>
            <a:spLocks noGrp="1"/>
          </p:cNvSpPr>
          <p:nvPr>
            <p:ph sz="quarter" idx="10"/>
          </p:nvPr>
        </p:nvSpPr>
        <p:spPr/>
        <p:txBody>
          <a:bodyPr/>
          <a:lstStyle/>
          <a:p>
            <a:pPr marL="0" indent="0">
              <a:buNone/>
            </a:pPr>
            <a:r>
              <a:rPr lang="en-US">
                <a:latin typeface="Arial"/>
                <a:ea typeface="Open Sans"/>
                <a:cs typeface="Arial"/>
              </a:rPr>
              <a:t>To provide public written comments, please email the Equity Commission inbox at </a:t>
            </a:r>
            <a:r>
              <a:rPr lang="en-US">
                <a:latin typeface="Arial"/>
                <a:ea typeface="Open Sans"/>
                <a:cs typeface="Arial"/>
                <a:hlinkClick r:id="rId2"/>
              </a:rPr>
              <a:t>equitycommission@usda.gov</a:t>
            </a:r>
            <a:r>
              <a:rPr lang="en-US">
                <a:latin typeface="Arial"/>
                <a:ea typeface="Open Sans"/>
                <a:cs typeface="Arial"/>
              </a:rPr>
              <a:t>. Comment Period closes 2/17.</a:t>
            </a:r>
          </a:p>
          <a:p>
            <a:pPr marL="0" indent="0">
              <a:buNone/>
            </a:pPr>
            <a:endParaRPr lang="en-US"/>
          </a:p>
          <a:p>
            <a:pPr marL="0" indent="0">
              <a:buNone/>
            </a:pPr>
            <a:r>
              <a:rPr lang="en-US">
                <a:latin typeface="Arial"/>
                <a:ea typeface="Open Sans"/>
                <a:cs typeface="Arial"/>
              </a:rPr>
              <a:t>To learn more about equity initiatives at USDA, visit </a:t>
            </a:r>
            <a:r>
              <a:rPr lang="en-US">
                <a:latin typeface="Arial"/>
                <a:ea typeface="Open Sans"/>
                <a:cs typeface="Arial"/>
                <a:hlinkClick r:id="rId3"/>
              </a:rPr>
              <a:t>www.usda.gov/equity</a:t>
            </a:r>
            <a:r>
              <a:rPr lang="en-US">
                <a:latin typeface="Arial"/>
                <a:ea typeface="Open Sans"/>
                <a:cs typeface="Arial"/>
              </a:rPr>
              <a:t>. </a:t>
            </a:r>
            <a:endParaRPr lang="en-US"/>
          </a:p>
          <a:p>
            <a:pPr marL="0" indent="0">
              <a:buNone/>
            </a:pPr>
            <a:endParaRPr lang="en-US"/>
          </a:p>
        </p:txBody>
      </p:sp>
    </p:spTree>
    <p:extLst>
      <p:ext uri="{BB962C8B-B14F-4D97-AF65-F5344CB8AC3E}">
        <p14:creationId xmlns:p14="http://schemas.microsoft.com/office/powerpoint/2010/main" val="418773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8FB8A6-11EE-40B8-BB61-8E4AF2B4006E}"/>
              </a:ext>
              <a:ext uri="{C183D7F6-B498-43B3-948B-1728B52AA6E4}">
                <adec:decorative xmlns:adec="http://schemas.microsoft.com/office/drawing/2017/decorative" val="0"/>
              </a:ext>
            </a:extLst>
          </p:cNvPr>
          <p:cNvSpPr>
            <a:spLocks noGrp="1"/>
          </p:cNvSpPr>
          <p:nvPr>
            <p:ph type="sldNum" sz="quarter" idx="12"/>
          </p:nvPr>
        </p:nvSpPr>
        <p:spPr>
          <a:xfrm>
            <a:off x="10154092" y="6356350"/>
            <a:ext cx="1199707" cy="365125"/>
          </a:xfrm>
          <a:prstGeom prst="ellipse">
            <a:avLst/>
          </a:prstGeom>
          <a:noFill/>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62BAFDC-492D-CB4D-B02A-4A44B4604C8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9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Title 8">
            <a:extLst>
              <a:ext uri="{FF2B5EF4-FFF2-40B4-BE49-F238E27FC236}">
                <a16:creationId xmlns:a16="http://schemas.microsoft.com/office/drawing/2014/main" id="{71F973DB-4BDF-4348-BD95-8356BFB37678}"/>
              </a:ext>
            </a:extLst>
          </p:cNvPr>
          <p:cNvSpPr txBox="1">
            <a:spLocks noGrp="1"/>
          </p:cNvSpPr>
          <p:nvPr>
            <p:ph type="title" idx="4294967295"/>
          </p:nvPr>
        </p:nvSpPr>
        <p:spPr>
          <a:xfrm>
            <a:off x="5415043" y="1297024"/>
            <a:ext cx="7030995" cy="24314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Lee Jones</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Executive Director of Rural Partners Network</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Photo of Lee Jones, Executive Director of Rural Partners Network">
            <a:extLst>
              <a:ext uri="{FF2B5EF4-FFF2-40B4-BE49-F238E27FC236}">
                <a16:creationId xmlns:a16="http://schemas.microsoft.com/office/drawing/2014/main" id="{2B4E3575-1D93-4BFA-A47F-EDF80CAF8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16" y="765340"/>
            <a:ext cx="5197533" cy="5197533"/>
          </a:xfrm>
          <a:prstGeom prst="rect">
            <a:avLst/>
          </a:prstGeom>
        </p:spPr>
      </p:pic>
    </p:spTree>
    <p:extLst>
      <p:ext uri="{BB962C8B-B14F-4D97-AF65-F5344CB8AC3E}">
        <p14:creationId xmlns:p14="http://schemas.microsoft.com/office/powerpoint/2010/main" val="3526854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D4AA14-615F-4F24-886A-2934AD3EF751}"/>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FEEA3D94-8FA9-489B-9B09-982FD817EE10}"/>
              </a:ext>
            </a:extLst>
          </p:cNvPr>
          <p:cNvSpPr>
            <a:spLocks noGrp="1"/>
          </p:cNvSpPr>
          <p:nvPr>
            <p:ph type="title" idx="4294967295"/>
          </p:nvPr>
        </p:nvSpPr>
        <p:spPr>
          <a:xfrm>
            <a:off x="1081088" y="5048250"/>
            <a:ext cx="10515600" cy="15001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300" b="1" i="0" u="none" strike="noStrike" kern="1200" cap="none" spc="0" normalizeH="0" baseline="0" noProof="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Rural Partners Network</a:t>
            </a:r>
            <a:br>
              <a:rPr kumimoji="0" lang="en-US" sz="6000" b="0" i="0" u="none" strike="noStrike" kern="1200" cap="none" spc="0" normalizeH="0" baseline="0" noProof="0">
                <a:ln>
                  <a:noFill/>
                </a:ln>
                <a:solidFill>
                  <a:schemeClr val="tx1">
                    <a:tint val="75000"/>
                  </a:schemeClr>
                </a:solidFill>
                <a:effectLst/>
                <a:uLnTx/>
                <a:uFillTx/>
                <a:latin typeface="Arial" panose="020B0604020202020204" pitchFamily="34" charset="0"/>
                <a:ea typeface="Open Sans" panose="020B0606030504020204" pitchFamily="34" charset="0"/>
                <a:cs typeface="Arial" panose="020B0604020202020204" pitchFamily="34" charset="0"/>
              </a:rPr>
            </a:br>
            <a:endParaRPr kumimoji="0" lang="en-US" sz="2400" b="0" i="0" u="none" strike="noStrike" kern="1200" cap="none" spc="0" normalizeH="0" baseline="0" noProof="0">
              <a:ln>
                <a:noFill/>
              </a:ln>
              <a:solidFill>
                <a:schemeClr val="tx1">
                  <a:tint val="7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2">
            <a:extLst>
              <a:ext uri="{FF2B5EF4-FFF2-40B4-BE49-F238E27FC236}">
                <a16:creationId xmlns:a16="http://schemas.microsoft.com/office/drawing/2014/main" id="{55273E6E-A68B-4ACA-8BCF-ED33F7CBFED5}"/>
              </a:ext>
            </a:extLst>
          </p:cNvPr>
          <p:cNvSpPr txBox="1">
            <a:spLocks/>
          </p:cNvSpPr>
          <p:nvPr/>
        </p:nvSpPr>
        <p:spPr>
          <a:xfrm>
            <a:off x="2623205" y="5854352"/>
            <a:ext cx="8842549" cy="867123"/>
          </a:xfrm>
          <a:prstGeom prst="rect">
            <a:avLst/>
          </a:prstGeom>
        </p:spPr>
        <p:txBody>
          <a:bodyPr vert="horz" lIns="91440" tIns="45720" rIns="91440" bIns="45720" rtlCol="0" anchor="t">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a:ln>
                  <a:noFill/>
                </a:ln>
                <a:solidFill>
                  <a:schemeClr val="bg1"/>
                </a:solidFill>
                <a:effectLst/>
                <a:uLnTx/>
                <a:uFillTx/>
                <a:latin typeface="Arial"/>
                <a:ea typeface="+mn-ea"/>
                <a:cs typeface="Arial"/>
              </a:rPr>
              <a:t>Advancing equitable rural prosperity through local job creation, infrastructure development, and community improvement.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Photo of a rural town and Rural Development stakeholders">
            <a:extLst>
              <a:ext uri="{FF2B5EF4-FFF2-40B4-BE49-F238E27FC236}">
                <a16:creationId xmlns:a16="http://schemas.microsoft.com/office/drawing/2014/main" id="{57751E34-F5A6-4EEC-8FB6-FB04246FAF14}"/>
              </a:ext>
            </a:extLst>
          </p:cNvPr>
          <p:cNvPicPr>
            <a:picLocks noChangeAspect="1"/>
          </p:cNvPicPr>
          <p:nvPr/>
        </p:nvPicPr>
        <p:blipFill rotWithShape="1">
          <a:blip r:embed="rId3">
            <a:extLst>
              <a:ext uri="{28A0092B-C50C-407E-A947-70E740481C1C}">
                <a14:useLocalDpi xmlns:a14="http://schemas.microsoft.com/office/drawing/2010/main" val="0"/>
              </a:ext>
            </a:extLst>
          </a:blip>
          <a:srcRect t="9816" b="10613"/>
          <a:stretch/>
        </p:blipFill>
        <p:spPr>
          <a:xfrm>
            <a:off x="0" y="0"/>
            <a:ext cx="12192000" cy="4749554"/>
          </a:xfrm>
          <a:prstGeom prst="rect">
            <a:avLst/>
          </a:prstGeom>
        </p:spPr>
      </p:pic>
      <p:pic>
        <p:nvPicPr>
          <p:cNvPr id="11" name="Picture 10">
            <a:extLst>
              <a:ext uri="{FF2B5EF4-FFF2-40B4-BE49-F238E27FC236}">
                <a16:creationId xmlns:a16="http://schemas.microsoft.com/office/drawing/2014/main" id="{ECE7B3EC-7912-4CD7-8D26-BC5A97D9F9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5312" y="5306536"/>
            <a:ext cx="1409700" cy="962025"/>
          </a:xfrm>
          <a:prstGeom prst="rect">
            <a:avLst/>
          </a:prstGeom>
        </p:spPr>
      </p:pic>
    </p:spTree>
    <p:extLst>
      <p:ext uri="{BB962C8B-B14F-4D97-AF65-F5344CB8AC3E}">
        <p14:creationId xmlns:p14="http://schemas.microsoft.com/office/powerpoint/2010/main" val="302291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75B8F1C-C50B-955C-8E72-46795E9AD948}"/>
              </a:ext>
              <a:ext uri="{C183D7F6-B498-43B3-948B-1728B52AA6E4}">
                <adec:decorative xmlns:adec="http://schemas.microsoft.com/office/drawing/2017/decorative" val="0"/>
              </a:ext>
            </a:extLst>
          </p:cNvPr>
          <p:cNvSpPr>
            <a:spLocks noGrp="1"/>
          </p:cNvSpPr>
          <p:nvPr>
            <p:ph type="sldNum" sz="quarter" idx="4"/>
          </p:nvPr>
        </p:nvSpPr>
        <p:spPr>
          <a:xfrm>
            <a:off x="11674527" y="6401320"/>
            <a:ext cx="479679" cy="307777"/>
          </a:xfrm>
        </p:spPr>
        <p:txBody>
          <a:bodyPr/>
          <a:lstStyle/>
          <a:p>
            <a:fld id="{262BAFDC-492D-CB4D-B02A-4A44B4604C8A}" type="slidenum">
              <a:rPr lang="en-US" smtClean="0"/>
              <a:t>17</a:t>
            </a:fld>
            <a:endParaRPr lang="en-US"/>
          </a:p>
        </p:txBody>
      </p:sp>
      <p:sp>
        <p:nvSpPr>
          <p:cNvPr id="2" name="Title 1">
            <a:extLst>
              <a:ext uri="{FF2B5EF4-FFF2-40B4-BE49-F238E27FC236}">
                <a16:creationId xmlns:a16="http://schemas.microsoft.com/office/drawing/2014/main" id="{46E66BB5-5E1C-490E-974E-DC55E5E1536E}"/>
              </a:ext>
            </a:extLst>
          </p:cNvPr>
          <p:cNvSpPr>
            <a:spLocks noGrp="1"/>
          </p:cNvSpPr>
          <p:nvPr>
            <p:ph type="title"/>
          </p:nvPr>
        </p:nvSpPr>
        <p:spPr>
          <a:xfrm>
            <a:off x="4400595" y="353492"/>
            <a:ext cx="7295189" cy="480131"/>
          </a:xfrm>
        </p:spPr>
        <p:txBody>
          <a:bodyPr/>
          <a:lstStyle/>
          <a:p>
            <a:r>
              <a:rPr lang="en-US" sz="3200" b="1"/>
              <a:t>Rural Partners Network Pilot States</a:t>
            </a:r>
          </a:p>
        </p:txBody>
      </p:sp>
      <p:pic>
        <p:nvPicPr>
          <p:cNvPr id="3" name="Picture 2" descr="Map of the US identifying the RPN Pilot States">
            <a:extLst>
              <a:ext uri="{FF2B5EF4-FFF2-40B4-BE49-F238E27FC236}">
                <a16:creationId xmlns:a16="http://schemas.microsoft.com/office/drawing/2014/main" id="{2E0DDFBB-A663-4BFC-98AF-4E922AA93DA0}"/>
              </a:ext>
            </a:extLst>
          </p:cNvPr>
          <p:cNvPicPr/>
          <p:nvPr/>
        </p:nvPicPr>
        <p:blipFill rotWithShape="1">
          <a:blip r:embed="rId3"/>
          <a:srcRect l="7728" t="13940" r="27679" b="8883"/>
          <a:stretch/>
        </p:blipFill>
        <p:spPr>
          <a:xfrm>
            <a:off x="168442" y="1492754"/>
            <a:ext cx="7240663" cy="4847888"/>
          </a:xfrm>
          <a:prstGeom prst="rect">
            <a:avLst/>
          </a:prstGeom>
        </p:spPr>
      </p:pic>
      <p:sp>
        <p:nvSpPr>
          <p:cNvPr id="4" name="Content Placeholder 3">
            <a:extLst>
              <a:ext uri="{FF2B5EF4-FFF2-40B4-BE49-F238E27FC236}">
                <a16:creationId xmlns:a16="http://schemas.microsoft.com/office/drawing/2014/main" id="{CF04A481-E0AB-4A6F-963E-9EDF06861F27}"/>
              </a:ext>
            </a:extLst>
          </p:cNvPr>
          <p:cNvSpPr>
            <a:spLocks noGrp="1"/>
          </p:cNvSpPr>
          <p:nvPr>
            <p:ph sz="quarter" idx="10"/>
          </p:nvPr>
        </p:nvSpPr>
        <p:spPr>
          <a:xfrm>
            <a:off x="7620752" y="1841670"/>
            <a:ext cx="4402806" cy="2802520"/>
          </a:xfrm>
        </p:spPr>
        <p:txBody>
          <a:bodyPr>
            <a:noAutofit/>
          </a:bodyPr>
          <a:lstStyle/>
          <a:p>
            <a:pPr marL="0" indent="0">
              <a:buNone/>
            </a:pPr>
            <a:r>
              <a:rPr lang="en-US" sz="2400" b="1">
                <a:latin typeface="Arial" panose="020B0604020202020204" pitchFamily="34" charset="0"/>
                <a:cs typeface="Arial" panose="020B0604020202020204" pitchFamily="34" charset="0"/>
              </a:rPr>
              <a:t>Cohort One States: </a:t>
            </a:r>
            <a:r>
              <a:rPr lang="en-US" sz="2400">
                <a:latin typeface="Arial" panose="020B0604020202020204" pitchFamily="34" charset="0"/>
                <a:cs typeface="Arial" panose="020B0604020202020204" pitchFamily="34" charset="0"/>
              </a:rPr>
              <a:t>Georgia, Kentucky New Mexico, Mississippi and Three Tribes in Arizona</a:t>
            </a:r>
          </a:p>
          <a:p>
            <a:pPr marL="0" indent="0">
              <a:buNone/>
            </a:pPr>
            <a:endParaRPr lang="en-US" sz="2400">
              <a:latin typeface="Arial" panose="020B0604020202020204" pitchFamily="34" charset="0"/>
              <a:cs typeface="Arial" panose="020B0604020202020204" pitchFamily="34" charset="0"/>
            </a:endParaRPr>
          </a:p>
          <a:p>
            <a:pPr marL="0" indent="0">
              <a:buNone/>
            </a:pPr>
            <a:r>
              <a:rPr lang="en-US" sz="2400" b="1">
                <a:latin typeface="Arial" panose="020B0604020202020204" pitchFamily="34" charset="0"/>
                <a:cs typeface="Arial" panose="020B0604020202020204" pitchFamily="34" charset="0"/>
              </a:rPr>
              <a:t>Cohort Two States and Territory</a:t>
            </a:r>
            <a:r>
              <a:rPr lang="en-US" sz="2400">
                <a:latin typeface="Arial" panose="020B0604020202020204" pitchFamily="34" charset="0"/>
                <a:cs typeface="Arial" panose="020B0604020202020204" pitchFamily="34" charset="0"/>
              </a:rPr>
              <a:t>: Alaska, Nevada, North Carolina, Puerto Rico, Wisconsin, and West Virginia </a:t>
            </a:r>
          </a:p>
        </p:txBody>
      </p:sp>
    </p:spTree>
    <p:extLst>
      <p:ext uri="{BB962C8B-B14F-4D97-AF65-F5344CB8AC3E}">
        <p14:creationId xmlns:p14="http://schemas.microsoft.com/office/powerpoint/2010/main" val="1159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FE97C3-6AC1-50C9-477A-9D3F6FFB5D2F}"/>
              </a:ext>
              <a:ext uri="{C183D7F6-B498-43B3-948B-1728B52AA6E4}">
                <adec:decorative xmlns:adec="http://schemas.microsoft.com/office/drawing/2017/decorative" val="0"/>
              </a:ext>
            </a:extLst>
          </p:cNvPr>
          <p:cNvSpPr>
            <a:spLocks noGrp="1"/>
          </p:cNvSpPr>
          <p:nvPr>
            <p:ph type="sldNum" sz="quarter" idx="4"/>
          </p:nvPr>
        </p:nvSpPr>
        <p:spPr>
          <a:xfrm>
            <a:off x="11570244" y="6334534"/>
            <a:ext cx="479679" cy="307777"/>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62BAFDC-492D-CB4D-B02A-4A44B4604C8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F0A6AA-D58A-9FDF-2456-2356B5C2ADD4}"/>
              </a:ext>
            </a:extLst>
          </p:cNvPr>
          <p:cNvSpPr>
            <a:spLocks noGrp="1"/>
          </p:cNvSpPr>
          <p:nvPr>
            <p:ph type="title"/>
          </p:nvPr>
        </p:nvSpPr>
        <p:spPr>
          <a:noFill/>
        </p:spPr>
        <p:txBody>
          <a:bodyPr vert="horz" lIns="91440" tIns="45720" rIns="91440" bIns="45720" rtlCol="0" anchor="ctr">
            <a:noAutofit/>
          </a:bodyPr>
          <a:lstStyle/>
          <a:p>
            <a:r>
              <a:rPr lang="en-US" sz="2400">
                <a:latin typeface="Arial" panose="020B0604020202020204" pitchFamily="34" charset="0"/>
                <a:cs typeface="Arial" panose="020B0604020202020204" pitchFamily="34" charset="0"/>
              </a:rPr>
              <a:t>Community Liaisons and national Community Liaisons and national and regional TA providers and regional TA providers</a:t>
            </a:r>
            <a:endParaRPr lang="en-US" sz="2400" kern="12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BF2C24CC-A064-4084-BDA5-81CEA8ABC5AB}"/>
              </a:ext>
            </a:extLst>
          </p:cNvPr>
          <p:cNvSpPr txBox="1"/>
          <p:nvPr/>
        </p:nvSpPr>
        <p:spPr>
          <a:xfrm>
            <a:off x="370666" y="2156977"/>
            <a:ext cx="442796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Advocate for rural community needs; addressing barriers and equitable access </a:t>
            </a:r>
          </a:p>
        </p:txBody>
      </p:sp>
      <p:sp>
        <p:nvSpPr>
          <p:cNvPr id="30" name="TextBox 29">
            <a:extLst>
              <a:ext uri="{FF2B5EF4-FFF2-40B4-BE49-F238E27FC236}">
                <a16:creationId xmlns:a16="http://schemas.microsoft.com/office/drawing/2014/main" id="{172E850E-3CA9-4F5E-A998-20789EDE00C4}"/>
              </a:ext>
            </a:extLst>
          </p:cNvPr>
          <p:cNvSpPr txBox="1"/>
          <p:nvPr/>
        </p:nvSpPr>
        <p:spPr>
          <a:xfrm>
            <a:off x="1566785" y="4005319"/>
            <a:ext cx="455653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Convene Partners: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Federal, Tribal, state, and local governments, non-profits, and other private stakeholders</a:t>
            </a:r>
          </a:p>
        </p:txBody>
      </p:sp>
      <p:sp>
        <p:nvSpPr>
          <p:cNvPr id="22" name="TextBox 21">
            <a:extLst>
              <a:ext uri="{FF2B5EF4-FFF2-40B4-BE49-F238E27FC236}">
                <a16:creationId xmlns:a16="http://schemas.microsoft.com/office/drawing/2014/main" id="{0024057B-3709-4FA3-98A2-E51C890ED16B}"/>
              </a:ext>
            </a:extLst>
          </p:cNvPr>
          <p:cNvSpPr txBox="1"/>
          <p:nvPr/>
        </p:nvSpPr>
        <p:spPr>
          <a:xfrm>
            <a:off x="6592188" y="4036634"/>
            <a:ext cx="36078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 technical assistance and capacity building support</a:t>
            </a:r>
          </a:p>
        </p:txBody>
      </p:sp>
      <p:sp>
        <p:nvSpPr>
          <p:cNvPr id="6" name="TextBox 5">
            <a:extLst>
              <a:ext uri="{FF2B5EF4-FFF2-40B4-BE49-F238E27FC236}">
                <a16:creationId xmlns:a16="http://schemas.microsoft.com/office/drawing/2014/main" id="{E7CEF102-9428-4588-B825-D95A2FCDF821}"/>
              </a:ext>
            </a:extLst>
          </p:cNvPr>
          <p:cNvSpPr txBox="1"/>
          <p:nvPr/>
        </p:nvSpPr>
        <p:spPr>
          <a:xfrm>
            <a:off x="7472552" y="2089992"/>
            <a:ext cx="36078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Matchmake between community needs and agency resources and staff</a:t>
            </a:r>
          </a:p>
        </p:txBody>
      </p:sp>
      <p:pic>
        <p:nvPicPr>
          <p:cNvPr id="10" name="Picture 9">
            <a:extLst>
              <a:ext uri="{FF2B5EF4-FFF2-40B4-BE49-F238E27FC236}">
                <a16:creationId xmlns:a16="http://schemas.microsoft.com/office/drawing/2014/main" id="{B8119125-F583-45CC-8619-48DE61FADD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98361" y="2402664"/>
            <a:ext cx="1409700" cy="962025"/>
          </a:xfrm>
          <a:prstGeom prst="rect">
            <a:avLst/>
          </a:prstGeom>
        </p:spPr>
      </p:pic>
      <p:sp>
        <p:nvSpPr>
          <p:cNvPr id="5" name="Slide Number Placeholder 3">
            <a:extLst>
              <a:ext uri="{FF2B5EF4-FFF2-40B4-BE49-F238E27FC236}">
                <a16:creationId xmlns:a16="http://schemas.microsoft.com/office/drawing/2014/main" id="{F5C2ABD0-B56F-E53C-6228-579B955ADDBE}"/>
              </a:ext>
              <a:ext uri="{C183D7F6-B498-43B3-948B-1728B52AA6E4}">
                <adec:decorative xmlns:adec="http://schemas.microsoft.com/office/drawing/2017/decorative" val="1"/>
              </a:ext>
            </a:extLst>
          </p:cNvPr>
          <p:cNvSpPr txBox="1">
            <a:spLocks/>
          </p:cNvSpPr>
          <p:nvPr/>
        </p:nvSpPr>
        <p:spPr>
          <a:xfrm>
            <a:off x="11674527" y="6401320"/>
            <a:ext cx="479679" cy="307777"/>
          </a:xfrm>
          <a:prstGeom prst="rect">
            <a:avLst/>
          </a:prstGeom>
          <a:noFill/>
        </p:spPr>
        <p:txBody>
          <a:bodyPr wrap="square">
            <a:spAutoFit/>
          </a:bodyPr>
          <a:lstStyle>
            <a:defPPr>
              <a:defRPr lang="en-US"/>
            </a:defPPr>
            <a:lvl1pPr marL="0" algn="ctr" defTabSz="914400" rtl="0" eaLnBrk="1" latinLnBrk="0" hangingPunct="1">
              <a:defRPr lang="en-US" sz="1400" kern="1200" smtClean="0">
                <a:solidFill>
                  <a:srgbClr val="0127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2BAFDC-492D-CB4D-B02A-4A44B4604C8A}" type="slidenum">
              <a:rPr lang="en-US" smtClean="0"/>
              <a:pPr/>
              <a:t>18</a:t>
            </a:fld>
            <a:endParaRPr lang="en-US"/>
          </a:p>
        </p:txBody>
      </p:sp>
    </p:spTree>
    <p:extLst>
      <p:ext uri="{BB962C8B-B14F-4D97-AF65-F5344CB8AC3E}">
        <p14:creationId xmlns:p14="http://schemas.microsoft.com/office/powerpoint/2010/main" val="369964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1</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Call to Order</a:t>
            </a:r>
          </a:p>
        </p:txBody>
      </p:sp>
      <p:pic>
        <p:nvPicPr>
          <p:cNvPr id="7" name="Picture 2" descr="Photo of Cecilia Hernandez, Designated Federal Officer">
            <a:extLst>
              <a:ext uri="{FF2B5EF4-FFF2-40B4-BE49-F238E27FC236}">
                <a16:creationId xmlns:a16="http://schemas.microsoft.com/office/drawing/2014/main" id="{0E7575F7-1650-4274-9474-9FE596144634}"/>
              </a:ext>
              <a:ext uri="{C183D7F6-B498-43B3-948B-1728B52AA6E4}">
                <adec:decorative xmlns:adec="http://schemas.microsoft.com/office/drawing/2017/decorative" val="0"/>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p:blipFill>
        <p:spPr bwMode="auto">
          <a:xfrm>
            <a:off x="1196157" y="2160369"/>
            <a:ext cx="2755768" cy="3444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686300" y="3690610"/>
            <a:ext cx="6197600" cy="830997"/>
          </a:xfrm>
          <a:prstGeom prst="rect">
            <a:avLst/>
          </a:prstGeom>
          <a:noFill/>
        </p:spPr>
        <p:txBody>
          <a:bodyPr wrap="square" rtlCol="0">
            <a:spAutoFit/>
          </a:bodyPr>
          <a:lstStyle/>
          <a:p>
            <a:r>
              <a:rPr lang="en-US" sz="2400" b="1"/>
              <a:t>Cecilia Hernandez</a:t>
            </a:r>
            <a:r>
              <a:rPr lang="en-US" sz="2400"/>
              <a:t> </a:t>
            </a:r>
          </a:p>
          <a:p>
            <a:r>
              <a:rPr lang="en-US" sz="2400"/>
              <a:t>Designated Federal Officer </a:t>
            </a:r>
          </a:p>
        </p:txBody>
      </p:sp>
    </p:spTree>
    <p:extLst>
      <p:ext uri="{BB962C8B-B14F-4D97-AF65-F5344CB8AC3E}">
        <p14:creationId xmlns:p14="http://schemas.microsoft.com/office/powerpoint/2010/main" val="2194137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B978457-930D-C25E-C8B1-F214A0D3C5CF}"/>
              </a:ext>
              <a:ext uri="{C183D7F6-B498-43B3-948B-1728B52AA6E4}">
                <adec:decorative xmlns:adec="http://schemas.microsoft.com/office/drawing/2017/decorative" val="0"/>
              </a:ext>
            </a:extLst>
          </p:cNvPr>
          <p:cNvSpPr txBox="1">
            <a:spLocks/>
          </p:cNvSpPr>
          <p:nvPr/>
        </p:nvSpPr>
        <p:spPr>
          <a:xfrm>
            <a:off x="11674527" y="6401320"/>
            <a:ext cx="479679" cy="307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2BAFDC-492D-CB4D-B02A-4A44B4604C8A}" type="slidenum">
              <a:rPr lang="en-US" sz="1400" smtClean="0"/>
              <a:pPr/>
              <a:t>19</a:t>
            </a:fld>
            <a:endParaRPr lang="en-US" sz="1400"/>
          </a:p>
        </p:txBody>
      </p:sp>
      <p:sp>
        <p:nvSpPr>
          <p:cNvPr id="5" name="Title 4">
            <a:extLst>
              <a:ext uri="{FF2B5EF4-FFF2-40B4-BE49-F238E27FC236}">
                <a16:creationId xmlns:a16="http://schemas.microsoft.com/office/drawing/2014/main" id="{CA178EA5-8764-B3FB-EC7C-66F7CE6799E2}"/>
              </a:ext>
            </a:extLst>
          </p:cNvPr>
          <p:cNvSpPr>
            <a:spLocks noGrp="1"/>
          </p:cNvSpPr>
          <p:nvPr>
            <p:ph type="title" idx="4294967295"/>
          </p:nvPr>
        </p:nvSpPr>
        <p:spPr>
          <a:xfrm>
            <a:off x="838200" y="365125"/>
            <a:ext cx="10515600" cy="1325563"/>
          </a:xfrm>
          <a:prstGeom prst="rect">
            <a:avLst/>
          </a:prstGeom>
        </p:spPr>
        <p:txBody>
          <a:bodyPr/>
          <a:lstStyle/>
          <a:p>
            <a:pPr algn="ctr"/>
            <a:r>
              <a:rPr lang="en-US" sz="2800" b="1"/>
              <a:t>Delivering Improved Outcomes for Rural America </a:t>
            </a:r>
          </a:p>
        </p:txBody>
      </p:sp>
      <p:pic>
        <p:nvPicPr>
          <p:cNvPr id="4" name="Picture 3" descr="Delivering Improved Outcomes for Rural America- Driving technical assistance, engagement, policies and programs to Community Driven Projects that have immediate needs. $1,600,000 Placemaking funding supporting Cohort 1 Community Networks, 20 Federal Agencies prioritizing Rural programming, 110 Communities, Tribes, and Municipios engaged, 13 Signature Projects Identified by Community Networks to partner on">
            <a:extLst>
              <a:ext uri="{FF2B5EF4-FFF2-40B4-BE49-F238E27FC236}">
                <a16:creationId xmlns:a16="http://schemas.microsoft.com/office/drawing/2014/main" id="{31CD59D5-37CA-44B3-AA0F-8C6EEF1DA1EE}"/>
              </a:ext>
            </a:extLst>
          </p:cNvPr>
          <p:cNvPicPr>
            <a:picLocks noChangeAspect="1"/>
          </p:cNvPicPr>
          <p:nvPr/>
        </p:nvPicPr>
        <p:blipFill rotWithShape="1">
          <a:blip r:embed="rId3">
            <a:extLst>
              <a:ext uri="{28A0092B-C50C-407E-A947-70E740481C1C}">
                <a14:useLocalDpi xmlns:a14="http://schemas.microsoft.com/office/drawing/2010/main" val="0"/>
              </a:ext>
            </a:extLst>
          </a:blip>
          <a:srcRect t="10720"/>
          <a:stretch/>
        </p:blipFill>
        <p:spPr>
          <a:xfrm>
            <a:off x="1188220" y="859566"/>
            <a:ext cx="9815559" cy="5849531"/>
          </a:xfrm>
          <a:prstGeom prst="rect">
            <a:avLst/>
          </a:prstGeom>
        </p:spPr>
      </p:pic>
    </p:spTree>
    <p:extLst>
      <p:ext uri="{BB962C8B-B14F-4D97-AF65-F5344CB8AC3E}">
        <p14:creationId xmlns:p14="http://schemas.microsoft.com/office/powerpoint/2010/main" val="210652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61CF55-B674-4F9A-BB4D-41E58290296C}"/>
              </a:ext>
              <a:ext uri="{C183D7F6-B498-43B3-948B-1728B52AA6E4}">
                <adec:decorative xmlns:adec="http://schemas.microsoft.com/office/drawing/2017/decorative" val="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b="0" i="0" u="none" strike="noStrike" kern="1200" cap="none" spc="0" normalizeH="0" baseline="0" noProof="0" smtClean="0">
                <a:ln>
                  <a:noFill/>
                </a:ln>
                <a:solidFill>
                  <a:prstClr val="black">
                    <a:tint val="75000"/>
                  </a:prstClr>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b="0" i="0" u="none" strike="noStrike" kern="1200" cap="none" spc="0" normalizeH="0" baseline="0" noProof="0">
              <a:ln>
                <a:noFill/>
              </a:ln>
              <a:solidFill>
                <a:prstClr val="black">
                  <a:tint val="75000"/>
                </a:prstClr>
              </a:solidFill>
              <a:effectLst/>
              <a:uLnTx/>
              <a:uFillTx/>
              <a:latin typeface="+mj-lt"/>
              <a:ea typeface="+mn-ea"/>
              <a:cs typeface="+mn-cs"/>
            </a:endParaRPr>
          </a:p>
        </p:txBody>
      </p:sp>
      <p:sp>
        <p:nvSpPr>
          <p:cNvPr id="4" name="Title 3">
            <a:extLst>
              <a:ext uri="{FF2B5EF4-FFF2-40B4-BE49-F238E27FC236}">
                <a16:creationId xmlns:a16="http://schemas.microsoft.com/office/drawing/2014/main" id="{4C191668-AB8D-48A3-A3DF-2346E8C2FBB9}"/>
              </a:ext>
            </a:extLst>
          </p:cNvPr>
          <p:cNvSpPr>
            <a:spLocks noGrp="1"/>
          </p:cNvSpPr>
          <p:nvPr>
            <p:ph type="title"/>
          </p:nvPr>
        </p:nvSpPr>
        <p:spPr/>
        <p:txBody>
          <a:bodyPr>
            <a:noAutofit/>
          </a:bodyPr>
          <a:lstStyle/>
          <a:p>
            <a:r>
              <a:rPr lang="en-US" sz="3600">
                <a:latin typeface="Arial" panose="020B0604020202020204" pitchFamily="34" charset="0"/>
                <a:cs typeface="Arial" panose="020B0604020202020204" pitchFamily="34" charset="0"/>
              </a:rPr>
              <a:t>Resources: Click and Connect</a:t>
            </a:r>
          </a:p>
        </p:txBody>
      </p:sp>
      <p:sp>
        <p:nvSpPr>
          <p:cNvPr id="5" name="Rectangle: Rounded Corners 4">
            <a:extLst>
              <a:ext uri="{FF2B5EF4-FFF2-40B4-BE49-F238E27FC236}">
                <a16:creationId xmlns:a16="http://schemas.microsoft.com/office/drawing/2014/main" id="{24B0E982-ECA4-42EA-A66E-AE283A100497}"/>
              </a:ext>
              <a:ext uri="{C183D7F6-B498-43B3-948B-1728B52AA6E4}">
                <adec:decorative xmlns:adec="http://schemas.microsoft.com/office/drawing/2017/decorative" val="1"/>
              </a:ext>
            </a:extLst>
          </p:cNvPr>
          <p:cNvSpPr/>
          <p:nvPr/>
        </p:nvSpPr>
        <p:spPr>
          <a:xfrm>
            <a:off x="362220" y="1442821"/>
            <a:ext cx="11261888" cy="4741931"/>
          </a:xfrm>
          <a:prstGeom prst="roundRect">
            <a:avLst/>
          </a:prstGeom>
          <a:solidFill>
            <a:srgbClr val="CECAC8"/>
          </a:solidFill>
          <a:ln w="57150" cap="flat" cmpd="sng" algn="ctr">
            <a:solidFill>
              <a:srgbClr val="16254C"/>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185098D6-4AF5-4783-8248-B7E6046EE95F}"/>
              </a:ext>
            </a:extLst>
          </p:cNvPr>
          <p:cNvSpPr>
            <a:spLocks noGrp="1"/>
          </p:cNvSpPr>
          <p:nvPr>
            <p:ph sz="quarter" idx="10"/>
          </p:nvPr>
        </p:nvSpPr>
        <p:spPr>
          <a:xfrm>
            <a:off x="687635" y="1055125"/>
            <a:ext cx="11372684" cy="4747749"/>
          </a:xfrm>
        </p:spPr>
        <p:txBody>
          <a:bodyPr>
            <a:normAutofit lnSpcReduction="10000"/>
          </a:bodyPr>
          <a:lstStyle/>
          <a:p>
            <a:endParaRPr lang="en-US" sz="3200">
              <a:latin typeface="Arial" panose="020B0604020202020204" pitchFamily="34" charset="0"/>
              <a:cs typeface="Arial" panose="020B0604020202020204" pitchFamily="34" charset="0"/>
            </a:endParaRPr>
          </a:p>
          <a:p>
            <a:endParaRPr lang="en-US" sz="3200"/>
          </a:p>
          <a:p>
            <a:r>
              <a:rPr lang="en-US" sz="3200">
                <a:latin typeface="Arial" panose="020B0604020202020204" pitchFamily="34" charset="0"/>
                <a:cs typeface="Arial" panose="020B0604020202020204" pitchFamily="34" charset="0"/>
              </a:rPr>
              <a:t>Questions? Email:  </a:t>
            </a:r>
            <a:r>
              <a:rPr lang="en-US" sz="3200">
                <a:latin typeface="Arial" panose="020B0604020202020204" pitchFamily="34" charset="0"/>
                <a:cs typeface="Arial" panose="020B0604020202020204" pitchFamily="34" charset="0"/>
                <a:hlinkClick r:id="rId3"/>
              </a:rPr>
              <a:t>RuralPartnersNetwork@USDA.gov</a:t>
            </a:r>
            <a:endParaRPr lang="en-US" sz="3200">
              <a:latin typeface="Arial" panose="020B0604020202020204" pitchFamily="34" charset="0"/>
              <a:cs typeface="Arial" panose="020B0604020202020204" pitchFamily="34" charset="0"/>
            </a:endParaRPr>
          </a:p>
          <a:p>
            <a:r>
              <a:rPr lang="en-US" sz="3200">
                <a:latin typeface="Arial" panose="020B0604020202020204" pitchFamily="34" charset="0"/>
                <a:cs typeface="Arial" panose="020B0604020202020204" pitchFamily="34" charset="0"/>
              </a:rPr>
              <a:t>Website:  </a:t>
            </a:r>
            <a:r>
              <a:rPr lang="en-US" sz="3200">
                <a:latin typeface="Arial" panose="020B0604020202020204" pitchFamily="34" charset="0"/>
                <a:cs typeface="Arial" panose="020B0604020202020204" pitchFamily="34" charset="0"/>
                <a:hlinkClick r:id="rId4"/>
              </a:rPr>
              <a:t>Rural.gov</a:t>
            </a:r>
            <a:endParaRPr lang="en-US" sz="3200">
              <a:latin typeface="Arial" panose="020B0604020202020204" pitchFamily="34" charset="0"/>
              <a:cs typeface="Arial" panose="020B0604020202020204" pitchFamily="34" charset="0"/>
            </a:endParaRPr>
          </a:p>
          <a:p>
            <a:pPr lvl="1"/>
            <a:r>
              <a:rPr lang="en-US" sz="2800">
                <a:latin typeface="Arial" panose="020B0604020202020204" pitchFamily="34" charset="0"/>
                <a:cs typeface="Arial" panose="020B0604020202020204" pitchFamily="34" charset="0"/>
              </a:rPr>
              <a:t>Opportunity to subscribe to receive the latest RPN Updates on the website.</a:t>
            </a:r>
          </a:p>
          <a:p>
            <a:r>
              <a:rPr lang="en-US" sz="3200">
                <a:latin typeface="Arial" panose="020B0604020202020204" pitchFamily="34" charset="0"/>
                <a:cs typeface="Arial" panose="020B0604020202020204" pitchFamily="34" charset="0"/>
              </a:rPr>
              <a:t>Twitter:  @ruralgov</a:t>
            </a:r>
          </a:p>
          <a:p>
            <a:r>
              <a:rPr lang="en-US" sz="3200">
                <a:latin typeface="Arial" panose="020B0604020202020204" pitchFamily="34" charset="0"/>
                <a:cs typeface="Arial" panose="020B0604020202020204" pitchFamily="34" charset="0"/>
              </a:rPr>
              <a:t>Newsletter:  </a:t>
            </a:r>
            <a:r>
              <a:rPr lang="en-US" sz="3200">
                <a:latin typeface="Arial" panose="020B0604020202020204" pitchFamily="34" charset="0"/>
                <a:cs typeface="Arial" panose="020B0604020202020204" pitchFamily="34" charset="0"/>
                <a:hlinkClick r:id="rId5"/>
              </a:rPr>
              <a:t>Rural Connections-click to subscribe</a:t>
            </a:r>
            <a:endParaRPr lang="en-US" sz="3200">
              <a:latin typeface="Arial" panose="020B0604020202020204" pitchFamily="34" charset="0"/>
              <a:cs typeface="Arial" panose="020B0604020202020204" pitchFamily="34" charset="0"/>
            </a:endParaRPr>
          </a:p>
          <a:p>
            <a:endParaRPr lang="en-US" sz="40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83211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F5E8A-46AE-4443-83CD-949BD9188D95}"/>
              </a:ext>
            </a:extLst>
          </p:cNvPr>
          <p:cNvSpPr txBox="1"/>
          <p:nvPr/>
        </p:nvSpPr>
        <p:spPr>
          <a:xfrm>
            <a:off x="2786496" y="4881816"/>
            <a:ext cx="8967354" cy="1200329"/>
          </a:xfrm>
          <a:prstGeom prst="rect">
            <a:avLst/>
          </a:prstGeom>
          <a:noFill/>
        </p:spPr>
        <p:txBody>
          <a:bodyPr wrap="square" rtlCol="0">
            <a:spAutoFit/>
          </a:bodyPr>
          <a:lstStyle/>
          <a:p>
            <a:pPr algn="ctr"/>
            <a:r>
              <a:rPr lang="en-US" sz="3600">
                <a:solidFill>
                  <a:schemeClr val="bg1"/>
                </a:solidFill>
              </a:rPr>
              <a:t>Closing America’s Wastewater Access Gap Community Initiative</a:t>
            </a:r>
          </a:p>
        </p:txBody>
      </p:sp>
      <p:pic>
        <p:nvPicPr>
          <p:cNvPr id="17411" name="Picture 3" descr="Main street of a rural town">
            <a:extLs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 y="-14287"/>
            <a:ext cx="12182475"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5838825"/>
            <a:ext cx="171450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A2EC46C8-AC8F-C811-A0DA-C76BC96AB2A1}"/>
              </a:ext>
              <a:ext uri="{C183D7F6-B498-43B3-948B-1728B52AA6E4}">
                <adec:decorative xmlns:adec="http://schemas.microsoft.com/office/drawing/2017/decorative" val="1"/>
              </a:ext>
            </a:extLst>
          </p:cNvPr>
          <p:cNvSpPr>
            <a:spLocks noGrp="1"/>
          </p:cNvSpPr>
          <p:nvPr>
            <p:ph type="title"/>
          </p:nvPr>
        </p:nvSpPr>
        <p:spPr/>
        <p:txBody>
          <a:bodyPr/>
          <a:lstStyle/>
          <a:p>
            <a:r>
              <a:rPr lang="en-US" sz="900">
                <a:solidFill>
                  <a:schemeClr val="bg1"/>
                </a:solidFill>
              </a:rPr>
              <a:t>Closing America’s Wastewater Access Gap Community Initiative</a:t>
            </a:r>
          </a:p>
        </p:txBody>
      </p:sp>
    </p:spTree>
    <p:extLst>
      <p:ext uri="{BB962C8B-B14F-4D97-AF65-F5344CB8AC3E}">
        <p14:creationId xmlns:p14="http://schemas.microsoft.com/office/powerpoint/2010/main" val="1625383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923FBB24-DE0B-1EBB-2154-920D454A1115}"/>
              </a:ext>
              <a:ext uri="{C183D7F6-B498-43B3-948B-1728B52AA6E4}">
                <adec:decorative xmlns:adec="http://schemas.microsoft.com/office/drawing/2017/decorative" val="0"/>
              </a:ext>
            </a:extLst>
          </p:cNvPr>
          <p:cNvSpPr txBox="1">
            <a:spLocks/>
          </p:cNvSpPr>
          <p:nvPr/>
        </p:nvSpPr>
        <p:spPr>
          <a:xfrm>
            <a:off x="11674527" y="6401320"/>
            <a:ext cx="479679" cy="307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2BAFDC-492D-CB4D-B02A-4A44B4604C8A}" type="slidenum">
              <a:rPr lang="en-US" sz="1400" smtClean="0">
                <a:solidFill>
                  <a:schemeClr val="bg1"/>
                </a:solidFill>
              </a:rPr>
              <a:pPr/>
              <a:t>22</a:t>
            </a:fld>
            <a:endParaRPr lang="en-US" sz="1400">
              <a:solidFill>
                <a:schemeClr val="bg1"/>
              </a:solidFill>
            </a:endParaRPr>
          </a:p>
        </p:txBody>
      </p:sp>
      <p:pic>
        <p:nvPicPr>
          <p:cNvPr id="6" name="Picture 5" descr="Photo of Andrew Berke, Rural Utilities Service Administrator ">
            <a:extLst>
              <a:ext uri="{FF2B5EF4-FFF2-40B4-BE49-F238E27FC236}">
                <a16:creationId xmlns:a16="http://schemas.microsoft.com/office/drawing/2014/main" id="{6CAFD360-2120-4DEA-A58B-DBF3FDB72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49" y="345634"/>
            <a:ext cx="4371975" cy="6193631"/>
          </a:xfrm>
          <a:prstGeom prst="rect">
            <a:avLst/>
          </a:prstGeom>
        </p:spPr>
      </p:pic>
      <p:sp>
        <p:nvSpPr>
          <p:cNvPr id="9" name="Title 8">
            <a:extLst>
              <a:ext uri="{FF2B5EF4-FFF2-40B4-BE49-F238E27FC236}">
                <a16:creationId xmlns:a16="http://schemas.microsoft.com/office/drawing/2014/main" id="{71F973DB-4BDF-4348-BD95-8356BFB37678}"/>
              </a:ext>
            </a:extLst>
          </p:cNvPr>
          <p:cNvSpPr txBox="1">
            <a:spLocks noGrp="1"/>
          </p:cNvSpPr>
          <p:nvPr>
            <p:ph type="title" idx="4294967295"/>
          </p:nvPr>
        </p:nvSpPr>
        <p:spPr>
          <a:xfrm>
            <a:off x="5415043" y="1297024"/>
            <a:ext cx="7030995"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Andrew Berke</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Rural Utilities Service Administrator</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04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D028946-F50F-8435-5D58-F1EF6107CCBC}"/>
              </a:ext>
              <a:ext uri="{C183D7F6-B498-43B3-948B-1728B52AA6E4}">
                <adec:decorative xmlns:adec="http://schemas.microsoft.com/office/drawing/2017/decorative" val="0"/>
              </a:ext>
            </a:extLst>
          </p:cNvPr>
          <p:cNvSpPr>
            <a:spLocks noGrp="1"/>
          </p:cNvSpPr>
          <p:nvPr>
            <p:ph type="sldNum" sz="quarter" idx="4"/>
          </p:nvPr>
        </p:nvSpPr>
        <p:spPr>
          <a:xfrm>
            <a:off x="11674527" y="6401320"/>
            <a:ext cx="479679" cy="307777"/>
          </a:xfrm>
        </p:spPr>
        <p:txBody>
          <a:bodyPr/>
          <a:lstStyle/>
          <a:p>
            <a:fld id="{262BAFDC-492D-CB4D-B02A-4A44B4604C8A}" type="slidenum">
              <a:rPr lang="en-US" smtClean="0"/>
              <a:t>23</a:t>
            </a:fld>
            <a:endParaRPr lang="en-US"/>
          </a:p>
        </p:txBody>
      </p:sp>
      <p:sp>
        <p:nvSpPr>
          <p:cNvPr id="5" name="Title 2">
            <a:extLst>
              <a:ext uri="{FF2B5EF4-FFF2-40B4-BE49-F238E27FC236}">
                <a16:creationId xmlns:a16="http://schemas.microsoft.com/office/drawing/2014/main" id="{1DEA3892-0EB8-FBD9-19DF-37E406C547B4}"/>
              </a:ext>
            </a:extLst>
          </p:cNvPr>
          <p:cNvSpPr txBox="1">
            <a:spLocks noGrp="1"/>
          </p:cNvSpPr>
          <p:nvPr>
            <p:ph type="title" idx="4294967295"/>
          </p:nvPr>
        </p:nvSpPr>
        <p:spPr>
          <a:xfrm>
            <a:off x="4611147" y="406761"/>
            <a:ext cx="7295189" cy="4801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General Overview- Water Programs </a:t>
            </a:r>
          </a:p>
        </p:txBody>
      </p:sp>
      <p:sp>
        <p:nvSpPr>
          <p:cNvPr id="2" name="TextBox 1"/>
          <p:cNvSpPr txBox="1"/>
          <p:nvPr/>
        </p:nvSpPr>
        <p:spPr>
          <a:xfrm>
            <a:off x="0" y="1091087"/>
            <a:ext cx="7901321" cy="5463034"/>
          </a:xfrm>
          <a:prstGeom prst="rect">
            <a:avLst/>
          </a:prstGeom>
          <a:noFill/>
        </p:spPr>
        <p:txBody>
          <a:bodyPr wrap="square" lIns="91440" tIns="45720" rIns="91440" bIns="45720" rtlCol="0" anchor="t">
            <a:spAutoFit/>
          </a:bodyPr>
          <a:lstStyle/>
          <a:p>
            <a:pPr lvl="1"/>
            <a:endParaRPr lang="en-US"/>
          </a:p>
          <a:p>
            <a:pPr lvl="1"/>
            <a:r>
              <a:rPr lang="en-US" b="1" u="sng"/>
              <a:t>Mission:</a:t>
            </a:r>
            <a:r>
              <a:rPr lang="en-US"/>
              <a:t> “Provide loan and grant funds for water and waste projects serving the most financially needy communities...[at] reasonable user costs…”</a:t>
            </a:r>
          </a:p>
          <a:p>
            <a:pPr marL="800100" lvl="1" indent="-342900">
              <a:buFont typeface="Arial" panose="020B0604020202020204" pitchFamily="34" charset="0"/>
              <a:buChar char="•"/>
            </a:pPr>
            <a:endParaRPr lang="en-US"/>
          </a:p>
          <a:p>
            <a:pPr lvl="1"/>
            <a:r>
              <a:rPr lang="en-US"/>
              <a:t>Water and Environmental Programs (WEP) finances water and waste systems to provide affordable services to rural areas with populations of 10,000 or less. The Guaranteed Loan Program now serves communities of up to 50,000. </a:t>
            </a:r>
          </a:p>
          <a:p>
            <a:pPr marL="800100" lvl="1" indent="-342900">
              <a:buFont typeface="Arial" panose="020B0604020202020204" pitchFamily="34" charset="0"/>
              <a:buChar char="•"/>
            </a:pPr>
            <a:endParaRPr lang="en-US"/>
          </a:p>
          <a:p>
            <a:pPr lvl="1"/>
            <a:r>
              <a:rPr lang="en-US"/>
              <a:t>WEP can finance the acquisition, construction or improvement of:</a:t>
            </a:r>
          </a:p>
          <a:p>
            <a:pPr lvl="3" indent="-342900">
              <a:buFont typeface="Courier New" panose="02070309020205020404" pitchFamily="49" charset="0"/>
              <a:buChar char="o"/>
            </a:pPr>
            <a:r>
              <a:rPr lang="en-US"/>
              <a:t>Drinking water: sourcing, treatment, storage and distribution</a:t>
            </a:r>
          </a:p>
          <a:p>
            <a:pPr lvl="3" indent="-342900">
              <a:buFont typeface="Courier New" panose="02070309020205020404" pitchFamily="49" charset="0"/>
              <a:buChar char="o"/>
            </a:pPr>
            <a:r>
              <a:rPr lang="en-US"/>
              <a:t>Wastewater: collection, transmission, treatment, and disposal</a:t>
            </a:r>
          </a:p>
          <a:p>
            <a:pPr lvl="3" indent="-342900">
              <a:buFont typeface="Courier New" panose="02070309020205020404" pitchFamily="49" charset="0"/>
              <a:buChar char="o"/>
            </a:pPr>
            <a:r>
              <a:rPr lang="en-US"/>
              <a:t>Solid waste: collection, disposal and closure</a:t>
            </a:r>
          </a:p>
          <a:p>
            <a:pPr lvl="3" indent="-342900">
              <a:buFont typeface="Courier New" panose="02070309020205020404" pitchFamily="49" charset="0"/>
              <a:buChar char="o"/>
            </a:pPr>
            <a:r>
              <a:rPr lang="en-US"/>
              <a:t>Storm water: collection, conveyance and disposal</a:t>
            </a:r>
          </a:p>
          <a:p>
            <a:pPr marL="1028700" lvl="3"/>
            <a:endParaRPr lang="en-US"/>
          </a:p>
          <a:p>
            <a:pPr marL="803275" lvl="1" indent="-344170">
              <a:buFont typeface="Arial" panose="020B0604020202020204" pitchFamily="34" charset="0"/>
              <a:buChar char="•"/>
            </a:pPr>
            <a:endParaRPr lang="en-US" sz="700">
              <a:cs typeface="Calibri" panose="020F0502020204030204"/>
            </a:endParaRPr>
          </a:p>
          <a:p>
            <a:pPr marL="459105" lvl="1"/>
            <a:r>
              <a:rPr lang="en-US" b="1"/>
              <a:t>WEP’s programs are administered through 47 USDA Rural Development (RD) State Offices and hundreds of field offices throughout rural America.	</a:t>
            </a:r>
            <a:r>
              <a:rPr lang="en-US"/>
              <a:t>			</a:t>
            </a:r>
          </a:p>
        </p:txBody>
      </p:sp>
      <p:pic>
        <p:nvPicPr>
          <p:cNvPr id="1026" name="Picture 2" descr="WEP Receipt by Type: public bodies represents 85% of borrowers, non-profit organizations represents 14% of borrowers, Native American Tribes and Organizations represents 1% of borrowers.">
            <a:extLst>
              <a:ext uri="{FF2B5EF4-FFF2-40B4-BE49-F238E27FC236}">
                <a16:creationId xmlns:a16="http://schemas.microsoft.com/office/drawing/2014/main" id="{095A2309-7DA1-40CD-B6A6-EDC9D37F6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8017" y="1631281"/>
            <a:ext cx="3928319" cy="457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19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D626D7-5CD3-42A7-9524-1A6486FC17E7}"/>
              </a:ext>
            </a:extLst>
          </p:cNvPr>
          <p:cNvSpPr>
            <a:spLocks noGrp="1"/>
          </p:cNvSpPr>
          <p:nvPr>
            <p:ph type="sldNum" sz="quarter" idx="4"/>
          </p:nvPr>
        </p:nvSpPr>
        <p:spPr/>
        <p:txBody>
          <a:bodyPr/>
          <a:lstStyle/>
          <a:p>
            <a:fld id="{262BAFDC-492D-CB4D-B02A-4A44B4604C8A}" type="slidenum">
              <a:rPr lang="en-US" smtClean="0"/>
              <a:pPr/>
              <a:t>24</a:t>
            </a:fld>
            <a:endParaRPr lang="en-US"/>
          </a:p>
        </p:txBody>
      </p:sp>
      <p:sp>
        <p:nvSpPr>
          <p:cNvPr id="3" name="Title 2">
            <a:extLst>
              <a:ext uri="{FF2B5EF4-FFF2-40B4-BE49-F238E27FC236}">
                <a16:creationId xmlns:a16="http://schemas.microsoft.com/office/drawing/2014/main" id="{79D06BD4-2EB7-42F3-8297-B81171A3FB5B}"/>
              </a:ext>
            </a:extLst>
          </p:cNvPr>
          <p:cNvSpPr>
            <a:spLocks noGrp="1"/>
          </p:cNvSpPr>
          <p:nvPr>
            <p:ph type="title"/>
          </p:nvPr>
        </p:nvSpPr>
        <p:spPr/>
        <p:txBody>
          <a:bodyPr/>
          <a:lstStyle/>
          <a:p>
            <a:r>
              <a:rPr lang="en-US"/>
              <a:t>The Challenge</a:t>
            </a:r>
          </a:p>
        </p:txBody>
      </p:sp>
      <p:sp>
        <p:nvSpPr>
          <p:cNvPr id="8" name="Content Placeholder 7">
            <a:extLst>
              <a:ext uri="{FF2B5EF4-FFF2-40B4-BE49-F238E27FC236}">
                <a16:creationId xmlns:a16="http://schemas.microsoft.com/office/drawing/2014/main" id="{67059B05-03F5-4403-8416-05C4F5B4C6AA}"/>
              </a:ext>
            </a:extLst>
          </p:cNvPr>
          <p:cNvSpPr>
            <a:spLocks noGrp="1"/>
          </p:cNvSpPr>
          <p:nvPr>
            <p:ph sz="quarter" idx="10"/>
          </p:nvPr>
        </p:nvSpPr>
        <p:spPr>
          <a:xfrm>
            <a:off x="437401" y="1438964"/>
            <a:ext cx="10643683" cy="4747749"/>
          </a:xfrm>
        </p:spPr>
        <p:txBody>
          <a:bodyPr>
            <a:normAutofit/>
          </a:bodyPr>
          <a:lstStyle/>
          <a:p>
            <a:r>
              <a:rPr lang="en-US" sz="2200"/>
              <a:t>Too many communities in the United States are still living without the basics—including safe and reliable drinking water and wastewater systems. </a:t>
            </a:r>
          </a:p>
          <a:p>
            <a:endParaRPr lang="en-US" sz="2200"/>
          </a:p>
          <a:p>
            <a:r>
              <a:rPr lang="en-US" sz="2200"/>
              <a:t>An estimated 2.2 million people in the U.S. lack basic running water and indoor plumbing in their homes.</a:t>
            </a:r>
          </a:p>
          <a:p>
            <a:endParaRPr lang="en-US" sz="2200"/>
          </a:p>
          <a:p>
            <a:r>
              <a:rPr lang="en-US" sz="2200"/>
              <a:t>The story of Lowndes County, Alabama was featured in a </a:t>
            </a:r>
            <a:r>
              <a:rPr lang="en-US" sz="2200" i="1"/>
              <a:t>60 Minutes </a:t>
            </a:r>
            <a:r>
              <a:rPr lang="en-US" sz="2200"/>
              <a:t>story in 2021.</a:t>
            </a:r>
          </a:p>
          <a:p>
            <a:endParaRPr lang="en-US" sz="2200"/>
          </a:p>
          <a:p>
            <a:r>
              <a:rPr lang="en-US" sz="2200"/>
              <a:t>Inadequate and failing wastewater infrastructure poses direct health risks to families and stymies economic growth and community vitality.</a:t>
            </a:r>
          </a:p>
        </p:txBody>
      </p:sp>
    </p:spTree>
    <p:extLst>
      <p:ext uri="{BB962C8B-B14F-4D97-AF65-F5344CB8AC3E}">
        <p14:creationId xmlns:p14="http://schemas.microsoft.com/office/powerpoint/2010/main" val="3294463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54556F-490E-4FAD-A5A4-1DFD85C4EE04}"/>
              </a:ext>
            </a:extLst>
          </p:cNvPr>
          <p:cNvSpPr>
            <a:spLocks noGrp="1"/>
          </p:cNvSpPr>
          <p:nvPr>
            <p:ph type="sldNum" sz="quarter" idx="4"/>
          </p:nvPr>
        </p:nvSpPr>
        <p:spPr/>
        <p:txBody>
          <a:bodyPr/>
          <a:lstStyle/>
          <a:p>
            <a:fld id="{262BAFDC-492D-CB4D-B02A-4A44B4604C8A}" type="slidenum">
              <a:rPr lang="en-US" smtClean="0"/>
              <a:t>25</a:t>
            </a:fld>
            <a:endParaRPr lang="en-US"/>
          </a:p>
        </p:txBody>
      </p:sp>
      <p:sp>
        <p:nvSpPr>
          <p:cNvPr id="2" name="Title 1">
            <a:extLst>
              <a:ext uri="{FF2B5EF4-FFF2-40B4-BE49-F238E27FC236}">
                <a16:creationId xmlns:a16="http://schemas.microsoft.com/office/drawing/2014/main" id="{2B0124AF-8186-4D62-8CC4-6E5F552483C0}"/>
              </a:ext>
            </a:extLst>
          </p:cNvPr>
          <p:cNvSpPr>
            <a:spLocks noGrp="1"/>
          </p:cNvSpPr>
          <p:nvPr>
            <p:ph type="title"/>
          </p:nvPr>
        </p:nvSpPr>
        <p:spPr>
          <a:xfrm>
            <a:off x="4473798" y="191156"/>
            <a:ext cx="7295189" cy="480131"/>
          </a:xfrm>
        </p:spPr>
        <p:txBody>
          <a:bodyPr/>
          <a:lstStyle/>
          <a:p>
            <a:r>
              <a:rPr lang="en-US"/>
              <a:t>Closing the Wastewater Access Gap Community Initiative</a:t>
            </a:r>
          </a:p>
        </p:txBody>
      </p:sp>
      <p:sp>
        <p:nvSpPr>
          <p:cNvPr id="5" name="Content Placeholder 4">
            <a:extLst>
              <a:ext uri="{FF2B5EF4-FFF2-40B4-BE49-F238E27FC236}">
                <a16:creationId xmlns:a16="http://schemas.microsoft.com/office/drawing/2014/main" id="{A325C4D8-5EDC-4F1E-A28E-3A183FAA8DFC}"/>
              </a:ext>
            </a:extLst>
          </p:cNvPr>
          <p:cNvSpPr>
            <a:spLocks noGrp="1"/>
          </p:cNvSpPr>
          <p:nvPr>
            <p:ph sz="quarter" idx="10"/>
          </p:nvPr>
        </p:nvSpPr>
        <p:spPr>
          <a:xfrm>
            <a:off x="437401" y="1438964"/>
            <a:ext cx="10968536" cy="4747749"/>
          </a:xfrm>
        </p:spPr>
        <p:txBody>
          <a:bodyPr>
            <a:normAutofit/>
          </a:bodyPr>
          <a:lstStyle/>
          <a:p>
            <a:r>
              <a:rPr lang="en-US" sz="2200"/>
              <a:t>The Bipartisan Infrastructure Law (BIL) presented a historic opportunity to invest in communities. EPA and USDA-RD are jointly leveraging technical assistance resources to help historically underserved communities identify and pursue federal funding opportunities to address their wastewater needs.</a:t>
            </a:r>
          </a:p>
          <a:p>
            <a:endParaRPr lang="en-US" sz="2200"/>
          </a:p>
          <a:p>
            <a:r>
              <a:rPr lang="en-US" sz="2200"/>
              <a:t>This initiative is being piloted in 11 communities in the following states: Alabama, Kentucky, Mississippi, New Mexico, North Carolina, West Virginia. Also included are the tribal nations of Santo Domingo Pueblo and San Carlos Apache</a:t>
            </a:r>
          </a:p>
          <a:p>
            <a:endParaRPr lang="en-US" sz="2200"/>
          </a:p>
          <a:p>
            <a:r>
              <a:rPr lang="en-US" sz="2200"/>
              <a:t>Some of these places are also Rural Partners Network communities.</a:t>
            </a:r>
          </a:p>
        </p:txBody>
      </p:sp>
    </p:spTree>
    <p:extLst>
      <p:ext uri="{BB962C8B-B14F-4D97-AF65-F5344CB8AC3E}">
        <p14:creationId xmlns:p14="http://schemas.microsoft.com/office/powerpoint/2010/main" val="3384856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A03500-9496-44A6-82C1-694508387D60}"/>
              </a:ext>
            </a:extLst>
          </p:cNvPr>
          <p:cNvSpPr>
            <a:spLocks noGrp="1"/>
          </p:cNvSpPr>
          <p:nvPr>
            <p:ph type="sldNum" sz="quarter" idx="4"/>
          </p:nvPr>
        </p:nvSpPr>
        <p:spPr/>
        <p:txBody>
          <a:bodyPr/>
          <a:lstStyle/>
          <a:p>
            <a:fld id="{262BAFDC-492D-CB4D-B02A-4A44B4604C8A}" type="slidenum">
              <a:rPr lang="en-US" smtClean="0"/>
              <a:t>26</a:t>
            </a:fld>
            <a:endParaRPr lang="en-US"/>
          </a:p>
        </p:txBody>
      </p:sp>
      <p:sp>
        <p:nvSpPr>
          <p:cNvPr id="2" name="Title 1">
            <a:extLst>
              <a:ext uri="{FF2B5EF4-FFF2-40B4-BE49-F238E27FC236}">
                <a16:creationId xmlns:a16="http://schemas.microsoft.com/office/drawing/2014/main" id="{8637E335-33E7-4F17-B2B3-F1C69317E862}"/>
              </a:ext>
            </a:extLst>
          </p:cNvPr>
          <p:cNvSpPr>
            <a:spLocks noGrp="1"/>
          </p:cNvSpPr>
          <p:nvPr>
            <p:ph type="title"/>
          </p:nvPr>
        </p:nvSpPr>
        <p:spPr>
          <a:xfrm>
            <a:off x="4514895" y="191777"/>
            <a:ext cx="7295189" cy="480131"/>
          </a:xfrm>
        </p:spPr>
        <p:txBody>
          <a:bodyPr/>
          <a:lstStyle/>
          <a:p>
            <a:r>
              <a:rPr lang="en-US"/>
              <a:t>Key Activities in the Closing the Wastewater Access Gap Community Initiative</a:t>
            </a:r>
          </a:p>
        </p:txBody>
      </p:sp>
      <p:sp>
        <p:nvSpPr>
          <p:cNvPr id="3" name="Content Placeholder 2">
            <a:extLst>
              <a:ext uri="{FF2B5EF4-FFF2-40B4-BE49-F238E27FC236}">
                <a16:creationId xmlns:a16="http://schemas.microsoft.com/office/drawing/2014/main" id="{4754B48C-0808-4E52-AC4E-8BA35DEA9D6B}"/>
              </a:ext>
            </a:extLst>
          </p:cNvPr>
          <p:cNvSpPr>
            <a:spLocks noGrp="1"/>
          </p:cNvSpPr>
          <p:nvPr>
            <p:ph sz="quarter" idx="10"/>
          </p:nvPr>
        </p:nvSpPr>
        <p:spPr>
          <a:xfrm>
            <a:off x="437401" y="1438964"/>
            <a:ext cx="10282736" cy="4747749"/>
          </a:xfrm>
        </p:spPr>
        <p:txBody>
          <a:bodyPr>
            <a:normAutofit fontScale="92500" lnSpcReduction="10000"/>
          </a:bodyPr>
          <a:lstStyle/>
          <a:p>
            <a:pPr marL="457200" indent="-457200">
              <a:buFont typeface="+mj-lt"/>
              <a:buAutoNum type="arabicParenR"/>
            </a:pPr>
            <a:r>
              <a:rPr lang="en-US" sz="2400"/>
              <a:t>Conduct a Community Wastewater Assessment</a:t>
            </a:r>
          </a:p>
          <a:p>
            <a:pPr marL="457200" indent="-457200">
              <a:buFont typeface="+mj-lt"/>
              <a:buAutoNum type="arabicParenR"/>
            </a:pPr>
            <a:endParaRPr lang="en-US" sz="2400"/>
          </a:p>
          <a:p>
            <a:pPr marL="457200" indent="-457200">
              <a:buFont typeface="+mj-lt"/>
              <a:buAutoNum type="arabicParenR"/>
            </a:pPr>
            <a:r>
              <a:rPr lang="en-US" sz="2400"/>
              <a:t>Develop a Wastewater Community Solution Plan</a:t>
            </a:r>
          </a:p>
          <a:p>
            <a:pPr marL="457200" indent="-457200">
              <a:buFont typeface="+mj-lt"/>
              <a:buAutoNum type="arabicParenR"/>
            </a:pPr>
            <a:endParaRPr lang="en-US" sz="2400"/>
          </a:p>
          <a:p>
            <a:pPr marL="457200" indent="-457200">
              <a:buFont typeface="+mj-lt"/>
              <a:buAutoNum type="arabicParenR"/>
            </a:pPr>
            <a:r>
              <a:rPr lang="en-US" sz="2400"/>
              <a:t>Help Underserved Communities Identify and Pursue Funding Opportunities</a:t>
            </a:r>
          </a:p>
          <a:p>
            <a:pPr marL="0" indent="0">
              <a:buNone/>
            </a:pPr>
            <a:endParaRPr lang="en-US" sz="2400"/>
          </a:p>
          <a:p>
            <a:pPr marL="457200" indent="-457200">
              <a:buFont typeface="+mj-lt"/>
              <a:buAutoNum type="arabicParenR" startAt="4"/>
            </a:pPr>
            <a:r>
              <a:rPr lang="en-US" sz="2400"/>
              <a:t>Build Long-Term Capacity</a:t>
            </a:r>
          </a:p>
          <a:p>
            <a:pPr marL="0" indent="0">
              <a:buNone/>
            </a:pPr>
            <a:endParaRPr lang="en-US" sz="2400"/>
          </a:p>
          <a:p>
            <a:pPr marL="0" indent="0">
              <a:buNone/>
            </a:pPr>
            <a:r>
              <a:rPr lang="en-US" sz="2400"/>
              <a:t>The Closing America’s Wastewater Access Gap Community Initiative will also provide a roadmap that can be scaled to additional communities across the country.</a:t>
            </a:r>
          </a:p>
        </p:txBody>
      </p:sp>
    </p:spTree>
    <p:extLst>
      <p:ext uri="{BB962C8B-B14F-4D97-AF65-F5344CB8AC3E}">
        <p14:creationId xmlns:p14="http://schemas.microsoft.com/office/powerpoint/2010/main" val="1649774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425568-BFEB-4C59-90E7-6F461211BA36}"/>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27</a:t>
            </a:fld>
            <a:endParaRPr lang="en-US"/>
          </a:p>
        </p:txBody>
      </p:sp>
      <p:sp>
        <p:nvSpPr>
          <p:cNvPr id="2" name="Title 1">
            <a:extLst>
              <a:ext uri="{FF2B5EF4-FFF2-40B4-BE49-F238E27FC236}">
                <a16:creationId xmlns:a16="http://schemas.microsoft.com/office/drawing/2014/main" id="{518E6C14-8310-4541-A663-F91C7120AB37}"/>
              </a:ext>
            </a:extLst>
          </p:cNvPr>
          <p:cNvSpPr>
            <a:spLocks noGrp="1"/>
          </p:cNvSpPr>
          <p:nvPr>
            <p:ph type="title"/>
          </p:nvPr>
        </p:nvSpPr>
        <p:spPr>
          <a:xfrm>
            <a:off x="4514896" y="337675"/>
            <a:ext cx="7295189" cy="480131"/>
          </a:xfrm>
        </p:spPr>
        <p:txBody>
          <a:bodyPr/>
          <a:lstStyle/>
          <a:p>
            <a:r>
              <a:rPr lang="en-US"/>
              <a:t>Break</a:t>
            </a:r>
          </a:p>
        </p:txBody>
      </p:sp>
      <p:sp>
        <p:nvSpPr>
          <p:cNvPr id="5" name="Rectangle 4">
            <a:extLst>
              <a:ext uri="{FF2B5EF4-FFF2-40B4-BE49-F238E27FC236}">
                <a16:creationId xmlns:a16="http://schemas.microsoft.com/office/drawing/2014/main" id="{D7279B62-8279-4917-AEEF-AB7140545867}"/>
              </a:ext>
              <a:ext uri="{C183D7F6-B498-43B3-948B-1728B52AA6E4}">
                <adec:decorative xmlns:adec="http://schemas.microsoft.com/office/drawing/2017/decorative" val="1"/>
              </a:ext>
            </a:extLst>
          </p:cNvPr>
          <p:cNvSpPr/>
          <p:nvPr/>
        </p:nvSpPr>
        <p:spPr>
          <a:xfrm>
            <a:off x="2519916" y="3051544"/>
            <a:ext cx="7187610" cy="1190847"/>
          </a:xfrm>
          <a:prstGeom prst="rect">
            <a:avLst/>
          </a:prstGeom>
          <a:solidFill>
            <a:srgbClr val="012750"/>
          </a:solid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32F2C4-C507-4C76-8898-F33F6707AD40}"/>
              </a:ext>
              <a:ext uri="{C183D7F6-B498-43B3-948B-1728B52AA6E4}">
                <adec:decorative xmlns:adec="http://schemas.microsoft.com/office/drawing/2017/decorative" val="1"/>
              </a:ext>
            </a:extLst>
          </p:cNvPr>
          <p:cNvSpPr txBox="1">
            <a:spLocks/>
          </p:cNvSpPr>
          <p:nvPr/>
        </p:nvSpPr>
        <p:spPr>
          <a:xfrm>
            <a:off x="2519916" y="3406901"/>
            <a:ext cx="7187611" cy="480131"/>
          </a:xfrm>
          <a:prstGeom prst="rect">
            <a:avLst/>
          </a:prstGeom>
          <a:noFill/>
        </p:spPr>
        <p:txBody>
          <a:bodyPr wrap="square" lIns="91440" tIns="45720" rIns="91440" bIns="45720" anchor="t">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algn="ctr"/>
            <a:r>
              <a:rPr lang="en-US">
                <a:latin typeface="Arial"/>
                <a:cs typeface="Arial"/>
              </a:rPr>
              <a:t>BREAK</a:t>
            </a:r>
            <a:endParaRPr lang="en-US"/>
          </a:p>
        </p:txBody>
      </p:sp>
    </p:spTree>
    <p:extLst>
      <p:ext uri="{BB962C8B-B14F-4D97-AF65-F5344CB8AC3E}">
        <p14:creationId xmlns:p14="http://schemas.microsoft.com/office/powerpoint/2010/main" val="1813443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28</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Public Comment Period</a:t>
            </a:r>
          </a:p>
        </p:txBody>
      </p:sp>
      <p:sp>
        <p:nvSpPr>
          <p:cNvPr id="4" name="Content Placeholder 3">
            <a:extLst>
              <a:ext uri="{FF2B5EF4-FFF2-40B4-BE49-F238E27FC236}">
                <a16:creationId xmlns:a16="http://schemas.microsoft.com/office/drawing/2014/main" id="{B7CE3C69-2ECC-443E-9D07-0A5AFE24F9CC}"/>
              </a:ext>
            </a:extLst>
          </p:cNvPr>
          <p:cNvSpPr>
            <a:spLocks noGrp="1"/>
          </p:cNvSpPr>
          <p:nvPr>
            <p:ph sz="quarter" idx="10"/>
          </p:nvPr>
        </p:nvSpPr>
        <p:spPr>
          <a:xfrm>
            <a:off x="437401" y="1438964"/>
            <a:ext cx="11179976" cy="4747749"/>
          </a:xfrm>
        </p:spPr>
        <p:txBody>
          <a:bodyPr/>
          <a:lstStyle/>
          <a:p>
            <a:pPr marL="0" indent="0">
              <a:buNone/>
            </a:pPr>
            <a:r>
              <a:rPr lang="en-US" sz="2200" b="1"/>
              <a:t>Oral Comment Process</a:t>
            </a:r>
          </a:p>
          <a:p>
            <a:r>
              <a:rPr lang="en-US" sz="2200"/>
              <a:t>Commenters signed up prior to meeting during registration</a:t>
            </a:r>
          </a:p>
          <a:p>
            <a:r>
              <a:rPr lang="en-US" sz="2200"/>
              <a:t>Commenters were offered a pre-meeting to prepare and solve tech issues</a:t>
            </a:r>
          </a:p>
          <a:p>
            <a:r>
              <a:rPr lang="en-US" sz="2200"/>
              <a:t>Commenters will now have 1:30 minute per oral comment</a:t>
            </a:r>
          </a:p>
          <a:p>
            <a:pPr marL="0" indent="0">
              <a:buNone/>
            </a:pPr>
            <a:endParaRPr lang="en-US"/>
          </a:p>
          <a:p>
            <a:pPr marL="0" indent="0">
              <a:buNone/>
            </a:pPr>
            <a:r>
              <a:rPr lang="en-US" sz="2200" b="1"/>
              <a:t>How to Provide Written Comments</a:t>
            </a:r>
          </a:p>
          <a:p>
            <a:r>
              <a:rPr lang="en-US" sz="2200">
                <a:effectLst/>
                <a:latin typeface="+mn-lt"/>
                <a:ea typeface="Calibri" panose="020F0502020204030204" pitchFamily="34" charset="0"/>
              </a:rPr>
              <a:t>Submit comments to </a:t>
            </a:r>
            <a:r>
              <a:rPr lang="en-US" sz="2200">
                <a:effectLst/>
                <a:latin typeface="+mn-lt"/>
                <a:ea typeface="Calibri" panose="020F0502020204030204" pitchFamily="34" charset="0"/>
                <a:hlinkClick r:id="rId3"/>
              </a:rPr>
              <a:t>equitycommission@usda.gov</a:t>
            </a:r>
            <a:endParaRPr lang="en-US" sz="2200">
              <a:effectLst/>
              <a:latin typeface="+mn-lt"/>
              <a:ea typeface="Calibri" panose="020F0502020204030204" pitchFamily="34" charset="0"/>
            </a:endParaRPr>
          </a:p>
          <a:p>
            <a:r>
              <a:rPr lang="en-US" sz="2200">
                <a:latin typeface="+mn-lt"/>
              </a:rPr>
              <a:t>Comment period will close on 2/17</a:t>
            </a:r>
          </a:p>
          <a:p>
            <a:r>
              <a:rPr lang="en-US" sz="2200">
                <a:latin typeface="+mn-lt"/>
              </a:rPr>
              <a:t>Compilation of written comments will be posted to the website</a:t>
            </a:r>
          </a:p>
          <a:p>
            <a:endParaRPr lang="en-US"/>
          </a:p>
        </p:txBody>
      </p:sp>
    </p:spTree>
    <p:extLst>
      <p:ext uri="{BB962C8B-B14F-4D97-AF65-F5344CB8AC3E}">
        <p14:creationId xmlns:p14="http://schemas.microsoft.com/office/powerpoint/2010/main" val="2941242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352497-1E6C-514E-8AE7-67A3D2840758}"/>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2</a:t>
            </a:fld>
            <a:endParaRPr lang="en-US"/>
          </a:p>
        </p:txBody>
      </p:sp>
      <p:sp>
        <p:nvSpPr>
          <p:cNvPr id="10" name="Title 9">
            <a:extLst>
              <a:ext uri="{FF2B5EF4-FFF2-40B4-BE49-F238E27FC236}">
                <a16:creationId xmlns:a16="http://schemas.microsoft.com/office/drawing/2014/main" id="{A02583EF-16EE-BB4F-BE30-1CECF3AF5AE7}"/>
              </a:ext>
            </a:extLst>
          </p:cNvPr>
          <p:cNvSpPr>
            <a:spLocks noGrp="1"/>
          </p:cNvSpPr>
          <p:nvPr>
            <p:ph type="title"/>
          </p:nvPr>
        </p:nvSpPr>
        <p:spPr>
          <a:xfrm>
            <a:off x="4514895" y="220717"/>
            <a:ext cx="7295189" cy="867930"/>
          </a:xfrm>
        </p:spPr>
        <p:txBody>
          <a:bodyPr/>
          <a:lstStyle/>
          <a:p>
            <a:r>
              <a:rPr lang="en-US"/>
              <a:t>Welcome from the Equity Commission</a:t>
            </a:r>
            <a:br>
              <a:rPr lang="en-US"/>
            </a:br>
            <a:r>
              <a:rPr lang="en-US"/>
              <a:t>Co-Chairs</a:t>
            </a:r>
          </a:p>
        </p:txBody>
      </p:sp>
      <p:pic>
        <p:nvPicPr>
          <p:cNvPr id="6" name="Picture 2" descr="Photo of Dr. Jewel Bronaugh, Co-Chair and Deputy Secretary of Agriculture">
            <a:extLst>
              <a:ext uri="{FF2B5EF4-FFF2-40B4-BE49-F238E27FC236}">
                <a16:creationId xmlns:a16="http://schemas.microsoft.com/office/drawing/2014/main" id="{16745032-D6E6-45D5-8290-04275580C6E0}"/>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p:blipFill>
        <p:spPr bwMode="auto">
          <a:xfrm>
            <a:off x="1524596" y="1594928"/>
            <a:ext cx="2710987" cy="3668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C3ED6AE-6CCC-4EEE-A594-D6D713C567E0}"/>
              </a:ext>
            </a:extLst>
          </p:cNvPr>
          <p:cNvSpPr txBox="1"/>
          <p:nvPr/>
        </p:nvSpPr>
        <p:spPr>
          <a:xfrm>
            <a:off x="1401681" y="5485603"/>
            <a:ext cx="3759254" cy="1015663"/>
          </a:xfrm>
          <a:prstGeom prst="rect">
            <a:avLst/>
          </a:prstGeom>
          <a:noFill/>
        </p:spPr>
        <p:txBody>
          <a:bodyPr wrap="square" rtlCol="0">
            <a:spAutoFit/>
          </a:bodyPr>
          <a:lstStyle/>
          <a:p>
            <a:r>
              <a:rPr lang="en-US" sz="2000" b="1" i="0">
                <a:effectLst/>
                <a:latin typeface="Arial" panose="020B0604020202020204" pitchFamily="34" charset="0"/>
              </a:rPr>
              <a:t>Dr. Jewel </a:t>
            </a:r>
            <a:r>
              <a:rPr lang="en-US" sz="2000" b="1" i="0" err="1">
                <a:effectLst/>
                <a:latin typeface="Arial" panose="020B0604020202020204" pitchFamily="34" charset="0"/>
              </a:rPr>
              <a:t>Bronaugh</a:t>
            </a:r>
            <a:endParaRPr lang="en-US" sz="2000" i="0">
              <a:effectLst/>
              <a:latin typeface="Arial" panose="020B0604020202020204" pitchFamily="34" charset="0"/>
            </a:endParaRPr>
          </a:p>
          <a:p>
            <a:r>
              <a:rPr lang="en-US" sz="2000" i="0">
                <a:effectLst/>
                <a:latin typeface="Arial" panose="020B0604020202020204" pitchFamily="34" charset="0"/>
              </a:rPr>
              <a:t>Co-Chair and Deputy Secretary</a:t>
            </a:r>
            <a:r>
              <a:rPr lang="en-US" sz="2000">
                <a:latin typeface="Arial" panose="020B0604020202020204" pitchFamily="34" charset="0"/>
              </a:rPr>
              <a:t> of Agriculture</a:t>
            </a:r>
            <a:endParaRPr lang="en-US" sz="2000" b="1"/>
          </a:p>
        </p:txBody>
      </p:sp>
      <p:pic>
        <p:nvPicPr>
          <p:cNvPr id="13" name="Picture 4" descr="Photo of Arturo S. Rodriguez, Co-Chair and President of the United Farm Workers of America">
            <a:extLst>
              <a:ext uri="{FF2B5EF4-FFF2-40B4-BE49-F238E27FC236}">
                <a16:creationId xmlns:a16="http://schemas.microsoft.com/office/drawing/2014/main" id="{70B7FF23-9F9B-4A2E-99FF-3EF41A5EB883}"/>
              </a:ext>
            </a:extLst>
          </p:cNvPr>
          <p:cNvPicPr>
            <a:picLocks noGrp="1" noChangeAspect="1" noChangeArrowheads="1"/>
          </p:cNvPicPr>
          <p:nvPr>
            <p:ph sz="quarter" idx="12"/>
          </p:nvPr>
        </p:nvPicPr>
        <p:blipFill>
          <a:blip r:embed="rId4">
            <a:extLst>
              <a:ext uri="{28A0092B-C50C-407E-A947-70E740481C1C}">
                <a14:useLocalDpi xmlns:a14="http://schemas.microsoft.com/office/drawing/2010/main" val="0"/>
              </a:ext>
            </a:extLst>
          </a:blip>
          <a:srcRect/>
          <a:stretch/>
        </p:blipFill>
        <p:spPr bwMode="auto">
          <a:xfrm>
            <a:off x="7537718" y="1594928"/>
            <a:ext cx="2500134" cy="3750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28CB6C-68E9-4E6C-81BA-938807BED7DC}"/>
              </a:ext>
            </a:extLst>
          </p:cNvPr>
          <p:cNvSpPr txBox="1"/>
          <p:nvPr/>
        </p:nvSpPr>
        <p:spPr>
          <a:xfrm>
            <a:off x="7404154" y="5485603"/>
            <a:ext cx="4025846" cy="1015663"/>
          </a:xfrm>
          <a:prstGeom prst="rect">
            <a:avLst/>
          </a:prstGeom>
          <a:noFill/>
        </p:spPr>
        <p:txBody>
          <a:bodyPr wrap="square" rtlCol="0">
            <a:spAutoFit/>
          </a:bodyPr>
          <a:lstStyle/>
          <a:p>
            <a:r>
              <a:rPr lang="en-US" sz="2000" b="1">
                <a:latin typeface="Arial" panose="020B0604020202020204" pitchFamily="34" charset="0"/>
              </a:rPr>
              <a:t>Arturo S. Rodriguez</a:t>
            </a:r>
            <a:endParaRPr lang="en-US" sz="2000" i="0">
              <a:effectLst/>
              <a:latin typeface="Arial" panose="020B0604020202020204" pitchFamily="34" charset="0"/>
            </a:endParaRPr>
          </a:p>
          <a:p>
            <a:r>
              <a:rPr lang="en-US" sz="2000" i="0">
                <a:effectLst/>
                <a:latin typeface="Arial" panose="020B0604020202020204" pitchFamily="34" charset="0"/>
              </a:rPr>
              <a:t>Co-Chair and President of the United Farm Workers of America</a:t>
            </a:r>
            <a:endParaRPr lang="en-US" sz="2000" b="1"/>
          </a:p>
        </p:txBody>
      </p:sp>
    </p:spTree>
    <p:extLst>
      <p:ext uri="{BB962C8B-B14F-4D97-AF65-F5344CB8AC3E}">
        <p14:creationId xmlns:p14="http://schemas.microsoft.com/office/powerpoint/2010/main" val="4040941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7B354C-31D9-414D-881E-D048AC37D337}"/>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29</a:t>
            </a:fld>
            <a:endParaRPr lang="en-US"/>
          </a:p>
        </p:txBody>
      </p:sp>
      <p:sp>
        <p:nvSpPr>
          <p:cNvPr id="2" name="Title 1">
            <a:extLst>
              <a:ext uri="{FF2B5EF4-FFF2-40B4-BE49-F238E27FC236}">
                <a16:creationId xmlns:a16="http://schemas.microsoft.com/office/drawing/2014/main" id="{C2CFCE75-9F40-46E8-80D1-5163366870E6}"/>
              </a:ext>
            </a:extLst>
          </p:cNvPr>
          <p:cNvSpPr>
            <a:spLocks noGrp="1"/>
          </p:cNvSpPr>
          <p:nvPr>
            <p:ph type="title"/>
          </p:nvPr>
        </p:nvSpPr>
        <p:spPr/>
        <p:txBody>
          <a:bodyPr/>
          <a:lstStyle/>
          <a:p>
            <a:r>
              <a:rPr lang="en-US"/>
              <a:t>RCED Subcommittee Goals  (1/2)</a:t>
            </a:r>
          </a:p>
        </p:txBody>
      </p:sp>
      <p:sp>
        <p:nvSpPr>
          <p:cNvPr id="4" name="Content Placeholder 3">
            <a:extLst>
              <a:ext uri="{FF2B5EF4-FFF2-40B4-BE49-F238E27FC236}">
                <a16:creationId xmlns:a16="http://schemas.microsoft.com/office/drawing/2014/main" id="{4EEB195F-340D-4007-871F-94BD011A0630}"/>
              </a:ext>
            </a:extLst>
          </p:cNvPr>
          <p:cNvSpPr>
            <a:spLocks noGrp="1"/>
          </p:cNvSpPr>
          <p:nvPr>
            <p:ph sz="quarter" idx="10"/>
          </p:nvPr>
        </p:nvSpPr>
        <p:spPr/>
        <p:txBody>
          <a:bodyPr/>
          <a:lstStyle/>
          <a:p>
            <a:pPr marL="342900" marR="0" lvl="0" indent="-342900" fontAlgn="base">
              <a:lnSpc>
                <a:spcPct val="107000"/>
              </a:lnSpc>
              <a:spcBef>
                <a:spcPts val="0"/>
              </a:spcBef>
              <a:spcAft>
                <a:spcPts val="0"/>
              </a:spcAft>
              <a:buFont typeface="+mj-lt"/>
              <a:buAutoNum type="arabicPeriod"/>
            </a:pPr>
            <a:r>
              <a:rPr lang="en-US">
                <a:effectLst/>
                <a:latin typeface="Calibri" panose="020F0502020204030204" pitchFamily="34" charset="0"/>
                <a:ea typeface="Times New Roman" panose="02020603050405020304" pitchFamily="18" charset="0"/>
                <a:cs typeface="Calibri" panose="020F0502020204030204" pitchFamily="34" charset="0"/>
              </a:rPr>
              <a:t>Improving technical assistance, capacity building, and place-based economic development strategies necessary for navigating and accessing USDA programs and services.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a:pPr>
            <a:r>
              <a:rPr lang="en-US">
                <a:effectLst/>
                <a:latin typeface="Calibri" panose="020F0502020204030204" pitchFamily="34" charset="0"/>
                <a:ea typeface="Times New Roman" panose="02020603050405020304" pitchFamily="18" charset="0"/>
                <a:cs typeface="Calibri" panose="020F0502020204030204" pitchFamily="34" charset="0"/>
              </a:rPr>
              <a:t>Improving access to capital for business growth and development in rural and tribal communities.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a:pPr>
            <a:r>
              <a:rPr lang="en-US">
                <a:effectLst/>
                <a:latin typeface="Calibri" panose="020F0502020204030204" pitchFamily="34" charset="0"/>
                <a:ea typeface="Times New Roman" panose="02020603050405020304" pitchFamily="18" charset="0"/>
                <a:cs typeface="Calibri" panose="020F0502020204030204" pitchFamily="34" charset="0"/>
              </a:rPr>
              <a:t>Improving USDA’s program delivery strategy to ensure investments are equitable now and into the future, including data-driven outreach and program design.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a:pPr>
            <a:r>
              <a:rPr lang="en-US">
                <a:effectLst/>
                <a:latin typeface="Calibri" panose="020F0502020204030204" pitchFamily="34" charset="0"/>
                <a:ea typeface="Times New Roman" panose="02020603050405020304" pitchFamily="18" charset="0"/>
                <a:cs typeface="Calibri" panose="020F0502020204030204" pitchFamily="34" charset="0"/>
              </a:rPr>
              <a:t>Reducing climate pollution, implementation of environmental justice standards, and better management of natural resources.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a:pPr>
            <a:r>
              <a:rPr lang="en-US">
                <a:effectLst/>
                <a:latin typeface="Calibri" panose="020F0502020204030204" pitchFamily="34" charset="0"/>
                <a:ea typeface="Times New Roman" panose="02020603050405020304" pitchFamily="18" charset="0"/>
                <a:cs typeface="Calibri" panose="020F0502020204030204" pitchFamily="34" charset="0"/>
              </a:rPr>
              <a:t>Minimizing disproportionate effects of climate change by increasing infrastructure resilience and economic support to rural and tribal communities.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a:pPr>
            <a:r>
              <a:rPr lang="en-US">
                <a:effectLst/>
                <a:latin typeface="Calibri" panose="020F0502020204030204" pitchFamily="34" charset="0"/>
                <a:ea typeface="Times New Roman" panose="02020603050405020304" pitchFamily="18" charset="0"/>
                <a:cs typeface="Calibri" panose="020F0502020204030204" pitchFamily="34" charset="0"/>
              </a:rPr>
              <a:t>Improving access to high-speed internet for all rural and tribal residents.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a:pPr>
            <a:r>
              <a:rPr lang="en-US">
                <a:effectLst/>
                <a:latin typeface="Calibri" panose="020F0502020204030204" pitchFamily="34" charset="0"/>
                <a:ea typeface="Times New Roman" panose="02020603050405020304" pitchFamily="18" charset="0"/>
                <a:cs typeface="Calibri" panose="020F0502020204030204" pitchFamily="34" charset="0"/>
              </a:rPr>
              <a:t>Ensuring equitable access to safe, affordable housing. </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400">
              <a:latin typeface="+mj-lt"/>
            </a:endParaRPr>
          </a:p>
        </p:txBody>
      </p:sp>
    </p:spTree>
    <p:extLst>
      <p:ext uri="{BB962C8B-B14F-4D97-AF65-F5344CB8AC3E}">
        <p14:creationId xmlns:p14="http://schemas.microsoft.com/office/powerpoint/2010/main" val="2722735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7B354C-31D9-414D-881E-D048AC37D337}"/>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30</a:t>
            </a:fld>
            <a:endParaRPr lang="en-US"/>
          </a:p>
        </p:txBody>
      </p:sp>
      <p:sp>
        <p:nvSpPr>
          <p:cNvPr id="2" name="Title 1">
            <a:extLst>
              <a:ext uri="{FF2B5EF4-FFF2-40B4-BE49-F238E27FC236}">
                <a16:creationId xmlns:a16="http://schemas.microsoft.com/office/drawing/2014/main" id="{C2CFCE75-9F40-46E8-80D1-5163366870E6}"/>
              </a:ext>
            </a:extLst>
          </p:cNvPr>
          <p:cNvSpPr>
            <a:spLocks noGrp="1"/>
          </p:cNvSpPr>
          <p:nvPr>
            <p:ph type="title"/>
          </p:nvPr>
        </p:nvSpPr>
        <p:spPr/>
        <p:txBody>
          <a:bodyPr/>
          <a:lstStyle/>
          <a:p>
            <a:r>
              <a:rPr lang="en-US"/>
              <a:t>RCED Subcommittee Goals  (2/2)</a:t>
            </a:r>
          </a:p>
        </p:txBody>
      </p:sp>
      <p:sp>
        <p:nvSpPr>
          <p:cNvPr id="4" name="Content Placeholder 3">
            <a:extLst>
              <a:ext uri="{FF2B5EF4-FFF2-40B4-BE49-F238E27FC236}">
                <a16:creationId xmlns:a16="http://schemas.microsoft.com/office/drawing/2014/main" id="{4EEB195F-340D-4007-871F-94BD011A0630}"/>
              </a:ext>
            </a:extLst>
          </p:cNvPr>
          <p:cNvSpPr>
            <a:spLocks noGrp="1"/>
          </p:cNvSpPr>
          <p:nvPr>
            <p:ph sz="quarter" idx="10"/>
          </p:nvPr>
        </p:nvSpPr>
        <p:spPr/>
        <p:txBody>
          <a:bodyPr/>
          <a:lstStyle/>
          <a:p>
            <a:pPr marL="342900" marR="0" lvl="0" indent="-342900" fontAlgn="base">
              <a:lnSpc>
                <a:spcPct val="107000"/>
              </a:lnSpc>
              <a:spcBef>
                <a:spcPts val="0"/>
              </a:spcBef>
              <a:spcAft>
                <a:spcPts val="0"/>
              </a:spcAft>
              <a:buFont typeface="+mj-lt"/>
              <a:buAutoNum type="arabicPeriod" startAt="8"/>
            </a:pPr>
            <a:r>
              <a:rPr lang="en-US">
                <a:effectLst/>
                <a:latin typeface="Calibri" panose="020F0502020204030204" pitchFamily="34" charset="0"/>
                <a:ea typeface="Times New Roman" panose="02020603050405020304" pitchFamily="18" charset="0"/>
                <a:cs typeface="Calibri" panose="020F0502020204030204" pitchFamily="34" charset="0"/>
              </a:rPr>
              <a:t>Ensuring equitable access to safe, affordable, and resilient water and wastewater infrastructure.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startAt="8"/>
            </a:pPr>
            <a:r>
              <a:rPr lang="en-US">
                <a:effectLst/>
                <a:latin typeface="Calibri" panose="020F0502020204030204" pitchFamily="34" charset="0"/>
                <a:ea typeface="Times New Roman" panose="02020603050405020304" pitchFamily="18" charset="0"/>
                <a:cs typeface="Calibri" panose="020F0502020204030204" pitchFamily="34" charset="0"/>
              </a:rPr>
              <a:t>Improving equitable and sustainable access to natural resources, including recreational facilities.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startAt="8"/>
            </a:pPr>
            <a:r>
              <a:rPr lang="en-US">
                <a:effectLst/>
                <a:latin typeface="Calibri" panose="020F0502020204030204" pitchFamily="34" charset="0"/>
                <a:ea typeface="Times New Roman" panose="02020603050405020304" pitchFamily="18" charset="0"/>
                <a:cs typeface="Calibri" panose="020F0502020204030204" pitchFamily="34" charset="0"/>
              </a:rPr>
              <a:t>Enhancing customer service via improved USDA staffing, training, IT modernization, and transformation of the organizational culture within USDA.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startAt="8"/>
            </a:pPr>
            <a:r>
              <a:rPr lang="en-US">
                <a:effectLst/>
                <a:latin typeface="Calibri" panose="020F0502020204030204" pitchFamily="34" charset="0"/>
                <a:ea typeface="Times New Roman" panose="02020603050405020304" pitchFamily="18" charset="0"/>
                <a:cs typeface="Calibri" panose="020F0502020204030204" pitchFamily="34" charset="0"/>
              </a:rPr>
              <a:t>Improving use of data and technology both to ensure access to programs and services and to increase accountability.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startAt="8"/>
            </a:pPr>
            <a:r>
              <a:rPr lang="en-US">
                <a:effectLst/>
                <a:latin typeface="Calibri" panose="020F0502020204030204" pitchFamily="34" charset="0"/>
                <a:ea typeface="Times New Roman" panose="02020603050405020304" pitchFamily="18" charset="0"/>
                <a:cs typeface="Calibri" panose="020F0502020204030204" pitchFamily="34" charset="0"/>
              </a:rPr>
              <a:t>Improving USDA performance measures and program evaluation so that the implementation of recommendations can be monitored, tracked, and reported with real outcomes. </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fontAlgn="base">
              <a:lnSpc>
                <a:spcPct val="107000"/>
              </a:lnSpc>
              <a:spcBef>
                <a:spcPts val="0"/>
              </a:spcBef>
              <a:spcAft>
                <a:spcPts val="0"/>
              </a:spcAft>
              <a:buFont typeface="+mj-lt"/>
              <a:buAutoNum type="arabicPeriod" startAt="8"/>
            </a:pPr>
            <a:r>
              <a:rPr lang="en-US">
                <a:effectLst/>
                <a:latin typeface="Calibri" panose="020F0502020204030204" pitchFamily="34" charset="0"/>
                <a:ea typeface="Times New Roman" panose="02020603050405020304" pitchFamily="18" charset="0"/>
                <a:cs typeface="Calibri" panose="020F0502020204030204" pitchFamily="34" charset="0"/>
              </a:rPr>
              <a:t>Making USDA accountable by requesting an implementation strategy and an action plan on recommendations. </a:t>
            </a:r>
            <a:endParaRPr lang="en-US">
              <a:effectLst/>
              <a:latin typeface="Calibri" panose="020F0502020204030204" pitchFamily="34" charset="0"/>
              <a:ea typeface="Calibri" panose="020F0502020204030204" pitchFamily="34" charset="0"/>
              <a:cs typeface="Calibri" panose="020F0502020204030204" pitchFamily="34" charset="0"/>
            </a:endParaRPr>
          </a:p>
          <a:p>
            <a:endParaRPr lang="en-US" sz="1400">
              <a:latin typeface="+mj-lt"/>
            </a:endParaRPr>
          </a:p>
        </p:txBody>
      </p:sp>
    </p:spTree>
    <p:extLst>
      <p:ext uri="{BB962C8B-B14F-4D97-AF65-F5344CB8AC3E}">
        <p14:creationId xmlns:p14="http://schemas.microsoft.com/office/powerpoint/2010/main" val="2256767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4CD94D-86AA-46BE-8810-87D7F337A652}"/>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31</a:t>
            </a:fld>
            <a:endParaRPr lang="en-US"/>
          </a:p>
        </p:txBody>
      </p:sp>
      <p:sp>
        <p:nvSpPr>
          <p:cNvPr id="2" name="Title 1">
            <a:extLst>
              <a:ext uri="{FF2B5EF4-FFF2-40B4-BE49-F238E27FC236}">
                <a16:creationId xmlns:a16="http://schemas.microsoft.com/office/drawing/2014/main" id="{056AB139-553E-4BA3-87E3-0EF3B3196963}"/>
              </a:ext>
            </a:extLst>
          </p:cNvPr>
          <p:cNvSpPr>
            <a:spLocks noGrp="1"/>
          </p:cNvSpPr>
          <p:nvPr>
            <p:ph type="title"/>
          </p:nvPr>
        </p:nvSpPr>
        <p:spPr/>
        <p:txBody>
          <a:bodyPr/>
          <a:lstStyle/>
          <a:p>
            <a:r>
              <a:rPr lang="en-US"/>
              <a:t>RCED Subcommittee Discussions/Process</a:t>
            </a:r>
          </a:p>
        </p:txBody>
      </p:sp>
      <p:sp>
        <p:nvSpPr>
          <p:cNvPr id="5" name="Content Placeholder 3">
            <a:extLst>
              <a:ext uri="{FF2B5EF4-FFF2-40B4-BE49-F238E27FC236}">
                <a16:creationId xmlns:a16="http://schemas.microsoft.com/office/drawing/2014/main" id="{2958EC38-BB5E-4B6C-AB6B-63BD424BF94D}"/>
              </a:ext>
            </a:extLst>
          </p:cNvPr>
          <p:cNvSpPr txBox="1">
            <a:spLocks/>
          </p:cNvSpPr>
          <p:nvPr/>
        </p:nvSpPr>
        <p:spPr>
          <a:xfrm>
            <a:off x="404712" y="1598480"/>
            <a:ext cx="2683546" cy="4747749"/>
          </a:xfrm>
          <a:prstGeom prst="rect">
            <a:avLst/>
          </a:prstGeom>
        </p:spPr>
        <p:txBody>
          <a:bodyPr/>
          <a:lstStyle>
            <a:lvl1pPr marL="354013" indent="-354013" algn="l" defTabSz="914400" rtl="0" eaLnBrk="1" latinLnBrk="0" hangingPunct="1">
              <a:lnSpc>
                <a:spcPct val="100000"/>
              </a:lnSpc>
              <a:spcBef>
                <a:spcPts val="600"/>
              </a:spcBef>
              <a:spcAft>
                <a:spcPts val="600"/>
              </a:spcAft>
              <a:buClr>
                <a:srgbClr val="012750"/>
              </a:buClr>
              <a:buFont typeface="Wingdings" pitchFamily="2" charset="2"/>
              <a:buChar cha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811213" indent="-354013" algn="l" defTabSz="914400" rtl="0" eaLnBrk="1" latinLnBrk="0" hangingPunct="1">
              <a:lnSpc>
                <a:spcPct val="100000"/>
              </a:lnSpc>
              <a:spcBef>
                <a:spcPts val="600"/>
              </a:spcBef>
              <a:spcAft>
                <a:spcPts val="600"/>
              </a:spcAft>
              <a:buClr>
                <a:srgbClr val="012750"/>
              </a:buClr>
              <a:buFont typeface="System Font Regular"/>
              <a:buChar char="-"/>
              <a:tabLst/>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209675" indent="-339725" algn="l" defTabSz="914400" rtl="0" eaLnBrk="1" latinLnBrk="0" hangingPunct="1">
              <a:lnSpc>
                <a:spcPct val="100000"/>
              </a:lnSpc>
              <a:spcBef>
                <a:spcPts val="600"/>
              </a:spcBef>
              <a:spcAft>
                <a:spcPts val="600"/>
              </a:spcAft>
              <a:buClr>
                <a:srgbClr val="012750"/>
              </a:buClr>
              <a:buFont typeface="Arial" panose="020B0604020202020204" pitchFamily="34" charset="0"/>
              <a:buChar cha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7000"/>
              </a:lnSpc>
              <a:spcBef>
                <a:spcPts val="0"/>
              </a:spcBef>
              <a:spcAft>
                <a:spcPts val="0"/>
              </a:spcAft>
              <a:buNone/>
            </a:pPr>
            <a:r>
              <a:rPr lang="en-US" sz="1800" b="1">
                <a:latin typeface="+mn-lt"/>
                <a:ea typeface="Times New Roman" panose="02020603050405020304" pitchFamily="18" charset="0"/>
                <a:cs typeface="Calibri" panose="020F0502020204030204" pitchFamily="34" charset="0"/>
              </a:rPr>
              <a:t>Overarching Themes: </a:t>
            </a:r>
            <a:endParaRPr lang="en-US" sz="1800" b="1">
              <a:latin typeface="+mn-lt"/>
              <a:ea typeface="Calibri" panose="020F0502020204030204" pitchFamily="34" charset="0"/>
            </a:endParaRPr>
          </a:p>
          <a:p>
            <a:pPr>
              <a:defRPr/>
            </a:pPr>
            <a:r>
              <a:rPr lang="en-US" sz="1800">
                <a:latin typeface="+mn-lt"/>
                <a:ea typeface="+mn-ea"/>
                <a:cs typeface="+mn-cs"/>
              </a:rPr>
              <a:t>Programs and Services</a:t>
            </a:r>
          </a:p>
          <a:p>
            <a:pPr>
              <a:defRPr/>
            </a:pPr>
            <a:r>
              <a:rPr lang="en-US" sz="1800">
                <a:latin typeface="+mn-lt"/>
                <a:ea typeface="+mn-ea"/>
                <a:cs typeface="+mn-cs"/>
              </a:rPr>
              <a:t>Rural Business</a:t>
            </a:r>
          </a:p>
          <a:p>
            <a:pPr>
              <a:defRPr/>
            </a:pPr>
            <a:r>
              <a:rPr lang="en-US" sz="1800">
                <a:latin typeface="+mn-lt"/>
                <a:ea typeface="+mn-ea"/>
                <a:cs typeface="+mn-cs"/>
              </a:rPr>
              <a:t>Rural Infrastructure</a:t>
            </a:r>
          </a:p>
          <a:p>
            <a:pPr>
              <a:defRPr/>
            </a:pPr>
            <a:r>
              <a:rPr lang="en-US" sz="1800">
                <a:latin typeface="+mn-lt"/>
                <a:ea typeface="+mn-ea"/>
                <a:cs typeface="+mn-cs"/>
              </a:rPr>
              <a:t>Natural Resources Management</a:t>
            </a:r>
          </a:p>
          <a:p>
            <a:pPr>
              <a:defRPr/>
            </a:pPr>
            <a:endParaRPr lang="en-US" sz="1400">
              <a:latin typeface="+mn-lt"/>
              <a:ea typeface="+mn-ea"/>
              <a:cs typeface="+mn-cs"/>
            </a:endParaRPr>
          </a:p>
          <a:p>
            <a:endParaRPr lang="en-US" b="1">
              <a:latin typeface="+mn-lt"/>
            </a:endParaRPr>
          </a:p>
        </p:txBody>
      </p:sp>
      <p:sp>
        <p:nvSpPr>
          <p:cNvPr id="9" name="Plus Sign 8" descr="Plus sign">
            <a:extLst>
              <a:ext uri="{FF2B5EF4-FFF2-40B4-BE49-F238E27FC236}">
                <a16:creationId xmlns:a16="http://schemas.microsoft.com/office/drawing/2014/main" id="{47CB505F-1CFF-4B2F-9B31-756F0EFEC839}"/>
              </a:ext>
            </a:extLst>
          </p:cNvPr>
          <p:cNvSpPr/>
          <p:nvPr/>
        </p:nvSpPr>
        <p:spPr>
          <a:xfrm>
            <a:off x="2847885" y="3519597"/>
            <a:ext cx="948906" cy="8971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ABD8914-C6F3-41EE-B9A5-58A1026ABD0D}"/>
              </a:ext>
            </a:extLst>
          </p:cNvPr>
          <p:cNvSpPr>
            <a:spLocks noGrp="1"/>
          </p:cNvSpPr>
          <p:nvPr>
            <p:ph sz="quarter" idx="10"/>
          </p:nvPr>
        </p:nvSpPr>
        <p:spPr>
          <a:xfrm>
            <a:off x="3723066" y="1594297"/>
            <a:ext cx="4017819" cy="4747749"/>
          </a:xfrm>
        </p:spPr>
        <p:txBody>
          <a:bodyPr/>
          <a:lstStyle/>
          <a:p>
            <a:pPr marL="0" marR="0" lvl="0" indent="0" fontAlgn="base">
              <a:lnSpc>
                <a:spcPct val="107000"/>
              </a:lnSpc>
              <a:spcBef>
                <a:spcPts val="0"/>
              </a:spcBef>
              <a:spcAft>
                <a:spcPts val="0"/>
              </a:spcAft>
              <a:buSzPts val="1000"/>
              <a:buNone/>
            </a:pPr>
            <a:r>
              <a:rPr lang="en-US" sz="1800" b="1">
                <a:latin typeface="+mn-lt"/>
                <a:cs typeface="Calibri" panose="020F0502020204030204" pitchFamily="34" charset="0"/>
              </a:rPr>
              <a:t>Cross-cutting Themes:</a:t>
            </a:r>
          </a:p>
          <a:p>
            <a:pPr marR="0" lvl="0" fontAlgn="base">
              <a:buSzPts val="1000"/>
              <a:defRPr/>
            </a:pPr>
            <a:r>
              <a:rPr lang="en-US" sz="1800">
                <a:latin typeface="+mn-lt"/>
                <a:ea typeface="+mn-ea"/>
                <a:cs typeface="+mn-cs"/>
              </a:rPr>
              <a:t>Access </a:t>
            </a:r>
          </a:p>
          <a:p>
            <a:pPr marR="0" lvl="0" fontAlgn="base">
              <a:buSzPts val="1000"/>
              <a:defRPr/>
            </a:pPr>
            <a:r>
              <a:rPr lang="en-US" sz="1800">
                <a:latin typeface="+mn-lt"/>
                <a:ea typeface="+mn-ea"/>
                <a:cs typeface="+mn-cs"/>
              </a:rPr>
              <a:t>Outreach, Community Engagement, Technical Assistance, and Awareness </a:t>
            </a:r>
          </a:p>
          <a:p>
            <a:pPr marR="0" lvl="0" fontAlgn="base">
              <a:buSzPts val="1000"/>
              <a:defRPr/>
            </a:pPr>
            <a:r>
              <a:rPr lang="en-US" sz="1800">
                <a:latin typeface="+mn-lt"/>
                <a:ea typeface="+mn-ea"/>
                <a:cs typeface="+mn-cs"/>
              </a:rPr>
              <a:t>Delivery of Programs </a:t>
            </a:r>
          </a:p>
          <a:p>
            <a:pPr marR="0" lvl="0" fontAlgn="base">
              <a:buSzPts val="1000"/>
              <a:defRPr/>
            </a:pPr>
            <a:r>
              <a:rPr lang="en-US" sz="1800">
                <a:latin typeface="+mn-lt"/>
                <a:ea typeface="+mn-ea"/>
                <a:cs typeface="+mn-cs"/>
              </a:rPr>
              <a:t>Tribal Affairs </a:t>
            </a:r>
          </a:p>
          <a:p>
            <a:pPr marR="0" lvl="0" fontAlgn="base">
              <a:buSzPts val="1000"/>
              <a:defRPr/>
            </a:pPr>
            <a:r>
              <a:rPr lang="en-US" sz="1800">
                <a:latin typeface="+mn-lt"/>
                <a:ea typeface="+mn-ea"/>
                <a:cs typeface="+mn-cs"/>
              </a:rPr>
              <a:t>Training, Customer Service </a:t>
            </a:r>
          </a:p>
          <a:p>
            <a:pPr marR="0" lvl="0" fontAlgn="base">
              <a:buSzPts val="1000"/>
              <a:defRPr/>
            </a:pPr>
            <a:r>
              <a:rPr lang="en-US" sz="1800">
                <a:latin typeface="+mn-lt"/>
                <a:ea typeface="+mn-ea"/>
                <a:cs typeface="+mn-cs"/>
              </a:rPr>
              <a:t>Data and Metrics </a:t>
            </a:r>
          </a:p>
          <a:p>
            <a:pPr marR="0" lvl="0" fontAlgn="base">
              <a:buSzPts val="1000"/>
              <a:defRPr/>
            </a:pPr>
            <a:r>
              <a:rPr lang="en-US" sz="1800">
                <a:latin typeface="+mn-lt"/>
                <a:ea typeface="+mn-ea"/>
                <a:cs typeface="+mn-cs"/>
              </a:rPr>
              <a:t>Accountability </a:t>
            </a:r>
          </a:p>
          <a:p>
            <a:pPr marR="0" lvl="0" fontAlgn="base">
              <a:buSzPts val="1000"/>
              <a:defRPr/>
            </a:pPr>
            <a:r>
              <a:rPr lang="en-US" sz="1800">
                <a:latin typeface="+mn-lt"/>
                <a:ea typeface="+mn-ea"/>
                <a:cs typeface="+mn-cs"/>
              </a:rPr>
              <a:t>Staffing/Resourcing Structural changes and how they affect delivery of services </a:t>
            </a:r>
          </a:p>
          <a:p>
            <a:endParaRPr lang="en-US">
              <a:latin typeface="+mn-lt"/>
            </a:endParaRPr>
          </a:p>
        </p:txBody>
      </p:sp>
      <p:sp>
        <p:nvSpPr>
          <p:cNvPr id="10" name="Arrow: Chevron 9" descr="Arrow">
            <a:extLst>
              <a:ext uri="{FF2B5EF4-FFF2-40B4-BE49-F238E27FC236}">
                <a16:creationId xmlns:a16="http://schemas.microsoft.com/office/drawing/2014/main" id="{CA9CC797-7C97-4963-9F2B-21E38B1D8D24}"/>
              </a:ext>
            </a:extLst>
          </p:cNvPr>
          <p:cNvSpPr/>
          <p:nvPr/>
        </p:nvSpPr>
        <p:spPr>
          <a:xfrm>
            <a:off x="7655516" y="2759016"/>
            <a:ext cx="648258" cy="2161998"/>
          </a:xfrm>
          <a:prstGeom prst="chevron">
            <a:avLst>
              <a:gd name="adj" fmla="val 547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3">
            <a:extLst>
              <a:ext uri="{FF2B5EF4-FFF2-40B4-BE49-F238E27FC236}">
                <a16:creationId xmlns:a16="http://schemas.microsoft.com/office/drawing/2014/main" id="{FCD3E889-8BA7-4CDD-8C4C-4115B5AF2088}"/>
              </a:ext>
            </a:extLst>
          </p:cNvPr>
          <p:cNvSpPr txBox="1">
            <a:spLocks/>
          </p:cNvSpPr>
          <p:nvPr/>
        </p:nvSpPr>
        <p:spPr>
          <a:xfrm>
            <a:off x="8616066" y="1653571"/>
            <a:ext cx="3538140" cy="4747749"/>
          </a:xfrm>
          <a:prstGeom prst="rect">
            <a:avLst/>
          </a:prstGeom>
        </p:spPr>
        <p:txBody>
          <a:bodyPr/>
          <a:lstStyle>
            <a:lvl1pPr marL="354013" indent="-354013" algn="l" defTabSz="914400" rtl="0" eaLnBrk="1" latinLnBrk="0" hangingPunct="1">
              <a:lnSpc>
                <a:spcPct val="100000"/>
              </a:lnSpc>
              <a:spcBef>
                <a:spcPts val="600"/>
              </a:spcBef>
              <a:spcAft>
                <a:spcPts val="600"/>
              </a:spcAft>
              <a:buClr>
                <a:srgbClr val="012750"/>
              </a:buClr>
              <a:buFont typeface="Wingdings" pitchFamily="2" charset="2"/>
              <a:buChar cha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811213" indent="-354013" algn="l" defTabSz="914400" rtl="0" eaLnBrk="1" latinLnBrk="0" hangingPunct="1">
              <a:lnSpc>
                <a:spcPct val="100000"/>
              </a:lnSpc>
              <a:spcBef>
                <a:spcPts val="600"/>
              </a:spcBef>
              <a:spcAft>
                <a:spcPts val="600"/>
              </a:spcAft>
              <a:buClr>
                <a:srgbClr val="012750"/>
              </a:buClr>
              <a:buFont typeface="System Font Regular"/>
              <a:buChar char="-"/>
              <a:tabLst/>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209675" indent="-339725" algn="l" defTabSz="914400" rtl="0" eaLnBrk="1" latinLnBrk="0" hangingPunct="1">
              <a:lnSpc>
                <a:spcPct val="100000"/>
              </a:lnSpc>
              <a:spcBef>
                <a:spcPts val="600"/>
              </a:spcBef>
              <a:spcAft>
                <a:spcPts val="600"/>
              </a:spcAft>
              <a:buClr>
                <a:srgbClr val="012750"/>
              </a:buClr>
              <a:buFont typeface="Arial" panose="020B0604020202020204" pitchFamily="34" charset="0"/>
              <a:buChar char="•"/>
              <a:tabLst/>
              <a:defRPr lang="en-US" sz="2400" kern="1200" dirty="0" smtClean="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7000"/>
              </a:lnSpc>
              <a:spcBef>
                <a:spcPts val="0"/>
              </a:spcBef>
              <a:spcAft>
                <a:spcPts val="0"/>
              </a:spcAft>
              <a:buSzPts val="1000"/>
              <a:buFont typeface="Wingdings" pitchFamily="2" charset="2"/>
              <a:buNone/>
            </a:pPr>
            <a:r>
              <a:rPr lang="en-US" sz="1800" b="1">
                <a:latin typeface="+mn-lt"/>
                <a:cs typeface="Calibri" panose="020F0502020204030204" pitchFamily="34" charset="0"/>
              </a:rPr>
              <a:t>Focus Areas:</a:t>
            </a:r>
          </a:p>
          <a:p>
            <a:pPr fontAlgn="base">
              <a:buSzPts val="1000"/>
              <a:defRPr/>
            </a:pPr>
            <a:r>
              <a:rPr lang="en-US" sz="1800">
                <a:latin typeface="+mn-lt"/>
                <a:ea typeface="+mn-ea"/>
                <a:cs typeface="+mn-cs"/>
              </a:rPr>
              <a:t>Transformational Capacity Building and Access</a:t>
            </a:r>
          </a:p>
          <a:p>
            <a:pPr fontAlgn="base">
              <a:buSzPts val="1000"/>
              <a:defRPr/>
            </a:pPr>
            <a:r>
              <a:rPr lang="en-US" sz="1800">
                <a:latin typeface="+mn-lt"/>
                <a:ea typeface="+mn-ea"/>
                <a:cs typeface="+mn-cs"/>
              </a:rPr>
              <a:t>Rural Housing and Infrastructure</a:t>
            </a:r>
          </a:p>
          <a:p>
            <a:pPr fontAlgn="base">
              <a:buSzPts val="1000"/>
              <a:defRPr/>
            </a:pPr>
            <a:r>
              <a:rPr lang="en-US" sz="1800">
                <a:latin typeface="+mn-lt"/>
                <a:ea typeface="+mn-ea"/>
                <a:cs typeface="+mn-cs"/>
              </a:rPr>
              <a:t>Community Facilities</a:t>
            </a:r>
          </a:p>
          <a:p>
            <a:pPr fontAlgn="base">
              <a:buSzPts val="1000"/>
              <a:defRPr/>
            </a:pPr>
            <a:r>
              <a:rPr lang="en-US" sz="1800">
                <a:latin typeface="+mn-lt"/>
                <a:ea typeface="+mn-ea"/>
                <a:cs typeface="+mn-cs"/>
              </a:rPr>
              <a:t>Rural Business</a:t>
            </a:r>
          </a:p>
          <a:p>
            <a:pPr fontAlgn="base">
              <a:buSzPts val="1000"/>
              <a:defRPr/>
            </a:pPr>
            <a:r>
              <a:rPr lang="en-US" sz="1800">
                <a:latin typeface="+mn-lt"/>
                <a:ea typeface="+mn-ea"/>
                <a:cs typeface="+mn-cs"/>
              </a:rPr>
              <a:t>Utilities </a:t>
            </a:r>
          </a:p>
          <a:p>
            <a:endParaRPr lang="en-US">
              <a:latin typeface="+mn-lt"/>
            </a:endParaRPr>
          </a:p>
        </p:txBody>
      </p:sp>
    </p:spTree>
    <p:extLst>
      <p:ext uri="{BB962C8B-B14F-4D97-AF65-F5344CB8AC3E}">
        <p14:creationId xmlns:p14="http://schemas.microsoft.com/office/powerpoint/2010/main" val="2515147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DA2E27-C10A-D5F9-61DB-5B24425012E7}"/>
              </a:ext>
            </a:extLst>
          </p:cNvPr>
          <p:cNvSpPr>
            <a:spLocks noGrp="1"/>
          </p:cNvSpPr>
          <p:nvPr>
            <p:ph type="sldNum" sz="quarter" idx="4"/>
          </p:nvPr>
        </p:nvSpPr>
        <p:spPr/>
        <p:txBody>
          <a:bodyPr/>
          <a:lstStyle/>
          <a:p>
            <a:fld id="{975987E7-AF38-8743-B568-153406EB9D19}" type="slidenum">
              <a:rPr lang="en-US" smtClean="0"/>
              <a:pPr/>
              <a:t>32</a:t>
            </a:fld>
            <a:endParaRPr lang="en-US"/>
          </a:p>
        </p:txBody>
      </p:sp>
      <p:sp>
        <p:nvSpPr>
          <p:cNvPr id="3" name="Title 2">
            <a:extLst>
              <a:ext uri="{FF2B5EF4-FFF2-40B4-BE49-F238E27FC236}">
                <a16:creationId xmlns:a16="http://schemas.microsoft.com/office/drawing/2014/main" id="{199F4885-F68C-8203-9E4B-40D2CC2D393D}"/>
              </a:ext>
            </a:extLst>
          </p:cNvPr>
          <p:cNvSpPr>
            <a:spLocks noGrp="1"/>
          </p:cNvSpPr>
          <p:nvPr>
            <p:ph type="title"/>
          </p:nvPr>
        </p:nvSpPr>
        <p:spPr/>
        <p:txBody>
          <a:bodyPr/>
          <a:lstStyle/>
          <a:p>
            <a:r>
              <a:rPr lang="en-US"/>
              <a:t>Rural Communities in Context</a:t>
            </a:r>
          </a:p>
        </p:txBody>
      </p:sp>
      <p:sp>
        <p:nvSpPr>
          <p:cNvPr id="6" name="TextBox 5">
            <a:extLst>
              <a:ext uri="{FF2B5EF4-FFF2-40B4-BE49-F238E27FC236}">
                <a16:creationId xmlns:a16="http://schemas.microsoft.com/office/drawing/2014/main" id="{927FF9FE-5978-8653-3B4B-42565A572CFD}"/>
              </a:ext>
            </a:extLst>
          </p:cNvPr>
          <p:cNvSpPr txBox="1"/>
          <p:nvPr/>
        </p:nvSpPr>
        <p:spPr>
          <a:xfrm>
            <a:off x="-1572" y="1143572"/>
            <a:ext cx="2443113" cy="1015663"/>
          </a:xfrm>
          <a:prstGeom prst="rect">
            <a:avLst/>
          </a:prstGeom>
          <a:noFill/>
          <a:ln>
            <a:solidFill>
              <a:schemeClr val="tx1"/>
            </a:solidFill>
          </a:ln>
        </p:spPr>
        <p:txBody>
          <a:bodyPr wrap="square" rtlCol="0">
            <a:spAutoFit/>
          </a:bodyPr>
          <a:lstStyle/>
          <a:p>
            <a:pPr algn="ctr" rtl="0">
              <a:spcBef>
                <a:spcPts val="1200"/>
              </a:spcBef>
              <a:spcAft>
                <a:spcPts val="1200"/>
              </a:spcAft>
            </a:pPr>
            <a:r>
              <a:rPr lang="en-US" sz="2400" b="1" i="0" u="none" strike="noStrike">
                <a:effectLst/>
                <a:latin typeface="Calibri" panose="020F0502020204030204" pitchFamily="34" charset="0"/>
                <a:cs typeface="Calibri" panose="020F0502020204030204" pitchFamily="34" charset="0"/>
              </a:rPr>
              <a:t>46.1 million</a:t>
            </a:r>
            <a:r>
              <a:rPr lang="en-US" sz="2400">
                <a:latin typeface="Calibri" panose="020F0502020204030204" pitchFamily="34" charset="0"/>
                <a:cs typeface="Calibri" panose="020F0502020204030204" pitchFamily="34" charset="0"/>
              </a:rPr>
              <a:t>    </a:t>
            </a:r>
            <a:r>
              <a:rPr lang="en-US" sz="1800" b="0" i="0" u="none" strike="noStrike">
                <a:effectLst/>
                <a:latin typeface="Calibri" panose="020F0502020204030204" pitchFamily="34" charset="0"/>
                <a:cs typeface="Calibri" panose="020F0502020204030204" pitchFamily="34" charset="0"/>
              </a:rPr>
              <a:t>People reside in rural counties</a:t>
            </a:r>
          </a:p>
        </p:txBody>
      </p:sp>
      <p:sp>
        <p:nvSpPr>
          <p:cNvPr id="8" name="TextBox 7">
            <a:extLst>
              <a:ext uri="{FF2B5EF4-FFF2-40B4-BE49-F238E27FC236}">
                <a16:creationId xmlns:a16="http://schemas.microsoft.com/office/drawing/2014/main" id="{A34A17F8-0F4A-EEA8-15F2-399E6393FCB5}"/>
              </a:ext>
            </a:extLst>
          </p:cNvPr>
          <p:cNvSpPr txBox="1"/>
          <p:nvPr/>
        </p:nvSpPr>
        <p:spPr>
          <a:xfrm>
            <a:off x="2441541" y="1143571"/>
            <a:ext cx="4024219" cy="1015663"/>
          </a:xfrm>
          <a:prstGeom prst="rect">
            <a:avLst/>
          </a:prstGeom>
          <a:noFill/>
          <a:ln>
            <a:solidFill>
              <a:schemeClr val="tx1"/>
            </a:solidFill>
          </a:ln>
        </p:spPr>
        <p:txBody>
          <a:bodyPr wrap="square" rtlCol="0">
            <a:spAutoFit/>
          </a:bodyPr>
          <a:lstStyle/>
          <a:p>
            <a:pPr algn="ctr" rtl="0">
              <a:spcBef>
                <a:spcPts val="1200"/>
              </a:spcBef>
              <a:spcAft>
                <a:spcPts val="1200"/>
              </a:spcAft>
            </a:pPr>
            <a:r>
              <a:rPr lang="en-US" sz="2400" b="1" i="0" u="none" strike="noStrike">
                <a:effectLst/>
                <a:latin typeface="Calibri" panose="020F0502020204030204" pitchFamily="34" charset="0"/>
                <a:cs typeface="Calibri" panose="020F0502020204030204" pitchFamily="34" charset="0"/>
              </a:rPr>
              <a:t>Over 50%</a:t>
            </a:r>
            <a:r>
              <a:rPr lang="en-US" sz="240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of rural Black residents and over </a:t>
            </a:r>
            <a:r>
              <a:rPr lang="en-US" b="1">
                <a:latin typeface="Calibri" panose="020F0502020204030204" pitchFamily="34" charset="0"/>
                <a:cs typeface="Calibri" panose="020F0502020204030204" pitchFamily="34" charset="0"/>
              </a:rPr>
              <a:t>45% </a:t>
            </a:r>
            <a:r>
              <a:rPr lang="en-US">
                <a:latin typeface="Calibri" panose="020F0502020204030204" pitchFamily="34" charset="0"/>
                <a:cs typeface="Calibri" panose="020F0502020204030204" pitchFamily="34" charset="0"/>
              </a:rPr>
              <a:t>of rural Native Americans live in economically distressed counties</a:t>
            </a:r>
            <a:endParaRPr lang="en-US" sz="1800" b="0" i="0" u="none" strike="noStrike">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D91352-D079-8C20-4890-549E828E8378}"/>
              </a:ext>
            </a:extLst>
          </p:cNvPr>
          <p:cNvSpPr txBox="1"/>
          <p:nvPr/>
        </p:nvSpPr>
        <p:spPr>
          <a:xfrm>
            <a:off x="6465760" y="1143571"/>
            <a:ext cx="2443113" cy="1015663"/>
          </a:xfrm>
          <a:prstGeom prst="rect">
            <a:avLst/>
          </a:prstGeom>
          <a:noFill/>
          <a:ln>
            <a:solidFill>
              <a:schemeClr val="tx1"/>
            </a:solidFill>
          </a:ln>
        </p:spPr>
        <p:txBody>
          <a:bodyPr wrap="square" rtlCol="0">
            <a:spAutoFit/>
          </a:bodyPr>
          <a:lstStyle/>
          <a:p>
            <a:pPr algn="ctr" rtl="0">
              <a:spcBef>
                <a:spcPts val="1200"/>
              </a:spcBef>
              <a:spcAft>
                <a:spcPts val="1200"/>
              </a:spcAft>
            </a:pPr>
            <a:r>
              <a:rPr lang="en-US" sz="2400" b="1" i="0" u="none" strike="noStrike">
                <a:effectLst/>
                <a:latin typeface="Calibri" panose="020F0502020204030204" pitchFamily="34" charset="0"/>
                <a:cs typeface="Calibri" panose="020F0502020204030204" pitchFamily="34" charset="0"/>
              </a:rPr>
              <a:t>Over 85%</a:t>
            </a:r>
            <a:r>
              <a:rPr lang="en-US" sz="240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of persistent poverty counties are rural</a:t>
            </a:r>
            <a:endParaRPr lang="en-US" sz="1800" b="0" i="0" u="none" strike="noStrike">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A2CD05C-4773-F7D3-33ED-AC611E008A36}"/>
              </a:ext>
            </a:extLst>
          </p:cNvPr>
          <p:cNvSpPr txBox="1"/>
          <p:nvPr/>
        </p:nvSpPr>
        <p:spPr>
          <a:xfrm>
            <a:off x="8908873" y="1136926"/>
            <a:ext cx="3283127" cy="1015663"/>
          </a:xfrm>
          <a:prstGeom prst="rect">
            <a:avLst/>
          </a:prstGeom>
          <a:noFill/>
          <a:ln>
            <a:solidFill>
              <a:schemeClr val="tx1"/>
            </a:solidFill>
          </a:ln>
        </p:spPr>
        <p:txBody>
          <a:bodyPr wrap="square" rtlCol="0">
            <a:spAutoFit/>
          </a:bodyPr>
          <a:lstStyle/>
          <a:p>
            <a:pPr algn="ctr" rtl="0">
              <a:spcBef>
                <a:spcPts val="1200"/>
              </a:spcBef>
              <a:spcAft>
                <a:spcPts val="1200"/>
              </a:spcAft>
            </a:pPr>
            <a:r>
              <a:rPr lang="en-US" sz="2400" b="1">
                <a:latin typeface="Calibri" panose="020F0502020204030204" pitchFamily="34" charset="0"/>
                <a:cs typeface="Calibri" panose="020F0502020204030204" pitchFamily="34" charset="0"/>
              </a:rPr>
              <a:t>11 Million</a:t>
            </a:r>
            <a:r>
              <a:rPr lang="en-US" sz="2400">
                <a:latin typeface="Calibri" panose="020F0502020204030204" pitchFamily="34" charset="0"/>
                <a:cs typeface="Calibri" panose="020F0502020204030204" pitchFamily="34" charset="0"/>
              </a:rPr>
              <a:t> </a:t>
            </a:r>
            <a:r>
              <a:rPr lang="en-US" i="0" u="none" strike="noStrike">
                <a:effectLst/>
                <a:latin typeface="Calibri" panose="020F0502020204030204" pitchFamily="34" charset="0"/>
                <a:cs typeface="Calibri" panose="020F0502020204030204" pitchFamily="34" charset="0"/>
              </a:rPr>
              <a:t>new rural residents</a:t>
            </a:r>
            <a:r>
              <a:rPr lang="en-US">
                <a:latin typeface="Calibri" panose="020F0502020204030204" pitchFamily="34" charset="0"/>
                <a:cs typeface="Calibri" panose="020F0502020204030204" pitchFamily="34" charset="0"/>
              </a:rPr>
              <a:t> (2010 to 2020) identify as a racial/ethnic minority</a:t>
            </a:r>
            <a:endParaRPr lang="en-US" sz="1800" b="0" i="0" u="none" strike="noStrike">
              <a:effectLst/>
              <a:latin typeface="Calibri" panose="020F0502020204030204" pitchFamily="34" charset="0"/>
              <a:cs typeface="Calibri" panose="020F0502020204030204" pitchFamily="34" charset="0"/>
            </a:endParaRPr>
          </a:p>
        </p:txBody>
      </p:sp>
      <p:pic>
        <p:nvPicPr>
          <p:cNvPr id="1026" name="Picture 2" descr="Figure 1. Change in Rural Population of Color, 2010-2020">
            <a:extLst>
              <a:ext uri="{FF2B5EF4-FFF2-40B4-BE49-F238E27FC236}">
                <a16:creationId xmlns:a16="http://schemas.microsoft.com/office/drawing/2014/main" id="{3DE5274A-1152-5615-E60B-E73880EAA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85" y="2169127"/>
            <a:ext cx="5981115" cy="4688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2. Rural Americans of Color in 2020">
            <a:extLst>
              <a:ext uri="{FF2B5EF4-FFF2-40B4-BE49-F238E27FC236}">
                <a16:creationId xmlns:a16="http://schemas.microsoft.com/office/drawing/2014/main" id="{B7491D02-FA5F-3DB1-0E90-C7C8EDF82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65879"/>
            <a:ext cx="6096000" cy="4692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17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33</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148903"/>
            <a:ext cx="7295189" cy="867930"/>
          </a:xfrm>
        </p:spPr>
        <p:txBody>
          <a:bodyPr/>
          <a:lstStyle/>
          <a:p>
            <a:r>
              <a:rPr lang="en-US"/>
              <a:t>RCED Focus Area: Transformational Capacity Building and Access</a:t>
            </a:r>
          </a:p>
        </p:txBody>
      </p:sp>
      <p:sp>
        <p:nvSpPr>
          <p:cNvPr id="14" name="Content Placeholder 8" descr="Issues: Staffing,Technology&#10;Access to programs, Program delivery and organizational change,&#10;Definition of success and data monitoring">
            <a:extLst>
              <a:ext uri="{FF2B5EF4-FFF2-40B4-BE49-F238E27FC236}">
                <a16:creationId xmlns:a16="http://schemas.microsoft.com/office/drawing/2014/main" id="{94B2F4AE-9CE1-4679-A161-DBCD01F68BDA}"/>
              </a:ext>
            </a:extLst>
          </p:cNvPr>
          <p:cNvSpPr txBox="1">
            <a:spLocks/>
          </p:cNvSpPr>
          <p:nvPr/>
        </p:nvSpPr>
        <p:spPr>
          <a:xfrm>
            <a:off x="582430" y="1447800"/>
            <a:ext cx="495755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012750"/>
              </a:buClr>
              <a:buNone/>
            </a:pPr>
            <a:endParaRPr lang="en-US" sz="2400" b="1">
              <a:latin typeface="Arial" panose="020B0604020202020204" pitchFamily="34" charset="0"/>
              <a:cs typeface="Arial" panose="020B0604020202020204" pitchFamily="34" charset="0"/>
            </a:endParaRPr>
          </a:p>
          <a:p>
            <a:pPr marL="0" indent="0">
              <a:lnSpc>
                <a:spcPct val="100000"/>
              </a:lnSpc>
              <a:spcBef>
                <a:spcPts val="600"/>
              </a:spcBef>
              <a:spcAft>
                <a:spcPts val="600"/>
              </a:spcAft>
              <a:buClr>
                <a:srgbClr val="012750"/>
              </a:buClr>
              <a:buNone/>
            </a:pPr>
            <a:endParaRPr lang="en-US"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600"/>
          </a:p>
          <a:p>
            <a:pPr>
              <a:spcAft>
                <a:spcPts val="600"/>
              </a:spcAft>
            </a:pPr>
            <a:endParaRPr lang="en-US" sz="1600"/>
          </a:p>
          <a:p>
            <a:pPr marL="0" indent="0">
              <a:spcAft>
                <a:spcPts val="600"/>
              </a:spcAft>
              <a:buFont typeface="Arial" panose="020B0604020202020204" pitchFamily="34" charset="0"/>
              <a:buNone/>
            </a:pPr>
            <a:endParaRPr lang="en-US" sz="1600"/>
          </a:p>
        </p:txBody>
      </p:sp>
      <p:sp>
        <p:nvSpPr>
          <p:cNvPr id="12" name="Google Shape;137;g1f8323840c5_3_1">
            <a:extLst>
              <a:ext uri="{FF2B5EF4-FFF2-40B4-BE49-F238E27FC236}">
                <a16:creationId xmlns:a16="http://schemas.microsoft.com/office/drawing/2014/main" id="{1C76C822-1EA1-38CB-F003-AA672685713F}"/>
              </a:ext>
              <a:ext uri="{C183D7F6-B498-43B3-948B-1728B52AA6E4}">
                <adec:decorative xmlns:adec="http://schemas.microsoft.com/office/drawing/2017/decorative" val="1"/>
              </a:ext>
            </a:extLst>
          </p:cNvPr>
          <p:cNvSpPr txBox="1">
            <a:spLocks/>
          </p:cNvSpPr>
          <p:nvPr/>
        </p:nvSpPr>
        <p:spPr>
          <a:xfrm>
            <a:off x="547079" y="1341000"/>
            <a:ext cx="5443200" cy="40692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2400" b="1"/>
              <a:t>Issues</a:t>
            </a:r>
            <a:endParaRPr lang="en-US" sz="2400">
              <a:latin typeface="Calibri"/>
              <a:ea typeface="Calibri"/>
              <a:cs typeface="Calibri"/>
              <a:sym typeface="Calibri"/>
            </a:endParaRPr>
          </a:p>
          <a:p>
            <a:pPr marL="381000" indent="-342900">
              <a:lnSpc>
                <a:spcPct val="107000"/>
              </a:lnSpc>
              <a:spcBef>
                <a:spcPts val="0"/>
              </a:spcBef>
              <a:buSzPts val="1800"/>
              <a:buFont typeface="Wingdings" panose="05000000000000000000" pitchFamily="2" charset="2"/>
              <a:buChar char="§"/>
            </a:pPr>
            <a:r>
              <a:rPr lang="en-US" sz="2200">
                <a:latin typeface="Calibri"/>
                <a:ea typeface="Calibri"/>
                <a:cs typeface="Calibri"/>
                <a:sym typeface="Calibri"/>
              </a:rPr>
              <a:t>Staffing </a:t>
            </a:r>
          </a:p>
          <a:p>
            <a:pPr marL="381000" indent="-342900">
              <a:lnSpc>
                <a:spcPct val="107000"/>
              </a:lnSpc>
              <a:spcBef>
                <a:spcPts val="0"/>
              </a:spcBef>
              <a:buSzPts val="1800"/>
              <a:buFont typeface="Wingdings" panose="05000000000000000000" pitchFamily="2" charset="2"/>
              <a:buChar char="§"/>
            </a:pPr>
            <a:r>
              <a:rPr lang="en-US" sz="2200">
                <a:latin typeface="Calibri"/>
                <a:ea typeface="Calibri"/>
                <a:cs typeface="Calibri"/>
                <a:sym typeface="Calibri"/>
              </a:rPr>
              <a:t>Technology</a:t>
            </a:r>
          </a:p>
          <a:p>
            <a:pPr marL="381000" indent="-342900">
              <a:lnSpc>
                <a:spcPct val="107000"/>
              </a:lnSpc>
              <a:spcBef>
                <a:spcPts val="0"/>
              </a:spcBef>
              <a:buSzPts val="1800"/>
              <a:buFont typeface="Wingdings" panose="05000000000000000000" pitchFamily="2" charset="2"/>
              <a:buChar char="§"/>
            </a:pPr>
            <a:r>
              <a:rPr lang="en-US" sz="2200">
                <a:latin typeface="Calibri"/>
                <a:ea typeface="Calibri"/>
                <a:cs typeface="Calibri"/>
                <a:sym typeface="Calibri"/>
              </a:rPr>
              <a:t>Access to programs</a:t>
            </a:r>
          </a:p>
          <a:p>
            <a:pPr marL="381000" indent="-342900">
              <a:lnSpc>
                <a:spcPct val="107000"/>
              </a:lnSpc>
              <a:spcBef>
                <a:spcPts val="0"/>
              </a:spcBef>
              <a:buSzPts val="1800"/>
              <a:buFont typeface="Wingdings" panose="05000000000000000000" pitchFamily="2" charset="2"/>
              <a:buChar char="§"/>
            </a:pPr>
            <a:r>
              <a:rPr lang="en-US" sz="2200">
                <a:latin typeface="Calibri"/>
                <a:ea typeface="Calibri"/>
                <a:cs typeface="Calibri"/>
                <a:sym typeface="Calibri"/>
              </a:rPr>
              <a:t>Program delivery and organizational change</a:t>
            </a:r>
          </a:p>
          <a:p>
            <a:pPr marL="381000" indent="-342900">
              <a:lnSpc>
                <a:spcPct val="107000"/>
              </a:lnSpc>
              <a:spcBef>
                <a:spcPts val="0"/>
              </a:spcBef>
              <a:buSzPts val="1800"/>
              <a:buFont typeface="Wingdings" panose="05000000000000000000" pitchFamily="2" charset="2"/>
              <a:buChar char="§"/>
            </a:pPr>
            <a:r>
              <a:rPr lang="en-US" sz="2200">
                <a:latin typeface="Calibri"/>
                <a:ea typeface="Calibri"/>
                <a:cs typeface="Calibri"/>
                <a:sym typeface="Calibri"/>
              </a:rPr>
              <a:t>Definition of success and data monitoring </a:t>
            </a:r>
          </a:p>
          <a:p>
            <a:pPr marL="0" indent="0">
              <a:lnSpc>
                <a:spcPct val="107000"/>
              </a:lnSpc>
              <a:spcBef>
                <a:spcPts val="0"/>
              </a:spcBef>
              <a:buFont typeface="Arial" panose="020B0604020202020204" pitchFamily="34" charset="0"/>
              <a:buNone/>
            </a:pPr>
            <a:endParaRPr lang="en-US" sz="1800">
              <a:latin typeface="Calibri"/>
              <a:ea typeface="Calibri"/>
              <a:cs typeface="Calibri"/>
              <a:sym typeface="Calibri"/>
            </a:endParaRPr>
          </a:p>
        </p:txBody>
      </p:sp>
      <p:sp>
        <p:nvSpPr>
          <p:cNvPr id="3" name="Google Shape;137;g1f8323840c5_3_1" descr="Key Considerations for Recommendation Development: Implementation feasibility, &#10;Organizational and systemic change,&#10;Ongoing agency responsiveness and relevancy ">
            <a:extLst>
              <a:ext uri="{FF2B5EF4-FFF2-40B4-BE49-F238E27FC236}">
                <a16:creationId xmlns:a16="http://schemas.microsoft.com/office/drawing/2014/main" id="{A8D12575-3B4E-A712-1C87-01C714FF23E1}"/>
              </a:ext>
            </a:extLst>
          </p:cNvPr>
          <p:cNvSpPr txBox="1">
            <a:spLocks/>
          </p:cNvSpPr>
          <p:nvPr/>
        </p:nvSpPr>
        <p:spPr>
          <a:xfrm>
            <a:off x="6440577" y="2332120"/>
            <a:ext cx="5443200" cy="40692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defRPr/>
            </a:pPr>
            <a:r>
              <a:rPr lang="en-US" sz="2200">
                <a:latin typeface="Calibri"/>
                <a:ea typeface="Calibri"/>
                <a:cs typeface="Calibri"/>
                <a:sym typeface="Calibri"/>
              </a:rPr>
              <a:t>Implementation feasibility </a:t>
            </a:r>
          </a:p>
          <a:p>
            <a:pPr>
              <a:lnSpc>
                <a:spcPct val="100000"/>
              </a:lnSpc>
              <a:spcBef>
                <a:spcPts val="0"/>
              </a:spcBef>
              <a:buFont typeface="Wingdings" panose="05000000000000000000" pitchFamily="2" charset="2"/>
              <a:buChar char="§"/>
              <a:defRPr/>
            </a:pPr>
            <a:r>
              <a:rPr lang="en-US" sz="2200">
                <a:latin typeface="Calibri"/>
                <a:ea typeface="Calibri"/>
                <a:cs typeface="Calibri"/>
                <a:sym typeface="Calibri"/>
              </a:rPr>
              <a:t>Organizational and systemic change</a:t>
            </a:r>
          </a:p>
          <a:p>
            <a:pPr>
              <a:lnSpc>
                <a:spcPct val="100000"/>
              </a:lnSpc>
              <a:spcBef>
                <a:spcPts val="0"/>
              </a:spcBef>
              <a:buFont typeface="Wingdings" panose="05000000000000000000" pitchFamily="2" charset="2"/>
              <a:buChar char="§"/>
              <a:defRPr/>
            </a:pPr>
            <a:r>
              <a:rPr lang="en-US" sz="2200">
                <a:latin typeface="Calibri"/>
                <a:ea typeface="Calibri"/>
                <a:cs typeface="Calibri"/>
                <a:sym typeface="Calibri"/>
              </a:rPr>
              <a:t>Ongoing agency responsiveness and relevancy </a:t>
            </a:r>
          </a:p>
          <a:p>
            <a:pPr marL="0" indent="0">
              <a:lnSpc>
                <a:spcPct val="107000"/>
              </a:lnSpc>
              <a:spcBef>
                <a:spcPts val="0"/>
              </a:spcBef>
              <a:buFont typeface="Arial" panose="020B0604020202020204" pitchFamily="34" charset="0"/>
              <a:buNone/>
            </a:pPr>
            <a:endParaRPr lang="en-US" sz="1800">
              <a:latin typeface="Calibri"/>
              <a:ea typeface="Calibri"/>
              <a:cs typeface="Calibri"/>
              <a:sym typeface="Calibri"/>
            </a:endParaRPr>
          </a:p>
        </p:txBody>
      </p:sp>
      <p:sp>
        <p:nvSpPr>
          <p:cNvPr id="10" name="Google Shape;138;g1f8323840c5_3_1">
            <a:extLst>
              <a:ext uri="{FF2B5EF4-FFF2-40B4-BE49-F238E27FC236}">
                <a16:creationId xmlns:a16="http://schemas.microsoft.com/office/drawing/2014/main" id="{9BAF708F-975E-6E9F-812D-3FE4CB2B1F2C}"/>
              </a:ext>
              <a:ext uri="{C183D7F6-B498-43B3-948B-1728B52AA6E4}">
                <adec:decorative xmlns:adec="http://schemas.microsoft.com/office/drawing/2017/decorative" val="1"/>
              </a:ext>
            </a:extLst>
          </p:cNvPr>
          <p:cNvSpPr txBox="1"/>
          <p:nvPr/>
        </p:nvSpPr>
        <p:spPr>
          <a:xfrm>
            <a:off x="6440577" y="1456842"/>
            <a:ext cx="5570700"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Key Considerations for Recommendation Development </a:t>
            </a:r>
            <a:endParaRPr sz="2400"/>
          </a:p>
        </p:txBody>
      </p:sp>
      <p:sp>
        <p:nvSpPr>
          <p:cNvPr id="13" name="TextBox 12">
            <a:extLst>
              <a:ext uri="{FF2B5EF4-FFF2-40B4-BE49-F238E27FC236}">
                <a16:creationId xmlns:a16="http://schemas.microsoft.com/office/drawing/2014/main" id="{21D6D217-8FED-A994-A763-C4A401498494}"/>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5591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34</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148903"/>
            <a:ext cx="7295189" cy="867930"/>
          </a:xfrm>
        </p:spPr>
        <p:txBody>
          <a:bodyPr/>
          <a:lstStyle/>
          <a:p>
            <a:r>
              <a:rPr lang="en-US"/>
              <a:t>RCED Focus Area: Transformational Capacity Building and Access (1/3)</a:t>
            </a:r>
          </a:p>
        </p:txBody>
      </p:sp>
      <p:sp>
        <p:nvSpPr>
          <p:cNvPr id="4" name="Google Shape;148;p4" descr="Issue: Program Delivery and Staffing&#10;Limited capacity&#10;Compliance driven&#10;Location  &#10;Community understanding&#10;">
            <a:extLst>
              <a:ext uri="{FF2B5EF4-FFF2-40B4-BE49-F238E27FC236}">
                <a16:creationId xmlns:a16="http://schemas.microsoft.com/office/drawing/2014/main" id="{78F2ECB4-C03B-4481-BA6B-CDC8CD96ADF2}"/>
              </a:ext>
            </a:extLst>
          </p:cNvPr>
          <p:cNvSpPr txBox="1">
            <a:spLocks/>
          </p:cNvSpPr>
          <p:nvPr/>
        </p:nvSpPr>
        <p:spPr>
          <a:xfrm>
            <a:off x="306338" y="1394390"/>
            <a:ext cx="5109023" cy="40692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a:latin typeface="Open Sans"/>
                <a:ea typeface="Open Sans"/>
                <a:cs typeface="Open Sans"/>
              </a:rPr>
              <a:t>Issue: Program Delivery and Staffing</a:t>
            </a:r>
            <a:endParaRPr lang="en-US" sz="2400">
              <a:latin typeface="Calibri"/>
              <a:ea typeface="Open Sans"/>
              <a:cs typeface="Calibri"/>
            </a:endParaRPr>
          </a:p>
          <a:p>
            <a:pPr>
              <a:lnSpc>
                <a:spcPct val="100000"/>
              </a:lnSpc>
              <a:spcBef>
                <a:spcPts val="0"/>
              </a:spcBef>
              <a:buFont typeface="Wingdings" panose="05000000000000000000" pitchFamily="2" charset="2"/>
              <a:buChar char="§"/>
            </a:pPr>
            <a:r>
              <a:rPr lang="en-US" sz="2200">
                <a:latin typeface="Calibri"/>
                <a:cs typeface="Calibri"/>
                <a:sym typeface="Calibri"/>
              </a:rPr>
              <a:t>Limited capacity</a:t>
            </a:r>
          </a:p>
          <a:p>
            <a:pPr>
              <a:lnSpc>
                <a:spcPct val="100000"/>
              </a:lnSpc>
              <a:spcBef>
                <a:spcPts val="0"/>
              </a:spcBef>
              <a:buFont typeface="Wingdings" panose="05000000000000000000" pitchFamily="2" charset="2"/>
              <a:buChar char="§"/>
            </a:pPr>
            <a:r>
              <a:rPr lang="en-US" sz="2200">
                <a:latin typeface="Calibri"/>
                <a:cs typeface="Calibri"/>
                <a:sym typeface="Calibri"/>
              </a:rPr>
              <a:t>Compliance driven</a:t>
            </a:r>
          </a:p>
          <a:p>
            <a:pPr>
              <a:lnSpc>
                <a:spcPct val="100000"/>
              </a:lnSpc>
              <a:spcBef>
                <a:spcPts val="0"/>
              </a:spcBef>
              <a:buFont typeface="Wingdings" panose="05000000000000000000" pitchFamily="2" charset="2"/>
              <a:buChar char="§"/>
            </a:pPr>
            <a:r>
              <a:rPr lang="en-US" sz="2200">
                <a:latin typeface="Calibri"/>
                <a:cs typeface="Calibri"/>
                <a:sym typeface="Calibri"/>
              </a:rPr>
              <a:t>Location  </a:t>
            </a:r>
          </a:p>
          <a:p>
            <a:pPr>
              <a:lnSpc>
                <a:spcPct val="100000"/>
              </a:lnSpc>
              <a:spcBef>
                <a:spcPts val="0"/>
              </a:spcBef>
              <a:buFont typeface="Wingdings" panose="05000000000000000000" pitchFamily="2" charset="2"/>
              <a:buChar char="§"/>
            </a:pPr>
            <a:r>
              <a:rPr lang="en-US" sz="2200">
                <a:latin typeface="Calibri"/>
                <a:cs typeface="Calibri"/>
                <a:sym typeface="Calibri"/>
              </a:rPr>
              <a:t>Community understanding</a:t>
            </a:r>
            <a:endParaRPr lang="en-US" sz="2200"/>
          </a:p>
        </p:txBody>
      </p:sp>
      <p:sp>
        <p:nvSpPr>
          <p:cNvPr id="10" name="Google Shape;138;g1f8323840c5_3_1" descr="Preliminary Recommendation Areas &#10;that are Emerging&#10;">
            <a:extLst>
              <a:ext uri="{FF2B5EF4-FFF2-40B4-BE49-F238E27FC236}">
                <a16:creationId xmlns:a16="http://schemas.microsoft.com/office/drawing/2014/main" id="{9BAF708F-975E-6E9F-812D-3FE4CB2B1F2C}"/>
              </a:ext>
            </a:extLst>
          </p:cNvPr>
          <p:cNvSpPr txBox="1"/>
          <p:nvPr/>
        </p:nvSpPr>
        <p:spPr>
          <a:xfrm>
            <a:off x="5506713" y="1274359"/>
            <a:ext cx="5570700" cy="831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endParaRPr/>
          </a:p>
        </p:txBody>
      </p:sp>
      <p:sp>
        <p:nvSpPr>
          <p:cNvPr id="7" name="Google Shape;147;p4" descr="Deploy more pilots such as the Rural Partner Network.&#10;Make technology reporting improvements for recipients and staff.&#10;Increase contracted partnerships through larger, multi-year capacity building grants.&#10;In ADDITION to USDA staff, establish a paid Rural State Technical Assistance Committees to assist projects/programs who need direction and review of proposals.&#10;Create near term field staff or partnership contracting targets and ensure additional federal investments are dedicated to stated targets (salaries and benefits).&#10;Allow more field staff to work remotely as appropriate to increase applicant candidate labor pool.&#10;">
            <a:extLst>
              <a:ext uri="{FF2B5EF4-FFF2-40B4-BE49-F238E27FC236}">
                <a16:creationId xmlns:a16="http://schemas.microsoft.com/office/drawing/2014/main" id="{8B1D79E1-453A-E00F-3CF4-56E7E82D4CB7}"/>
              </a:ext>
            </a:extLst>
          </p:cNvPr>
          <p:cNvSpPr txBox="1">
            <a:spLocks/>
          </p:cNvSpPr>
          <p:nvPr/>
        </p:nvSpPr>
        <p:spPr>
          <a:xfrm>
            <a:off x="5251406" y="2029823"/>
            <a:ext cx="6500804" cy="435300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SzPct val="900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Deploy more pilots such as the Rural Partner Network.</a:t>
            </a:r>
            <a:endParaRPr lang="en-US" sz="2000">
              <a:latin typeface="Calibri" panose="020F0502020204030204" pitchFamily="34" charset="0"/>
              <a:cs typeface="Calibri" panose="020F0502020204030204" pitchFamily="34" charset="0"/>
            </a:endParaRPr>
          </a:p>
          <a:p>
            <a:pPr>
              <a:lnSpc>
                <a:spcPct val="107000"/>
              </a:lnSpc>
              <a:spcBef>
                <a:spcPts val="0"/>
              </a:spcBef>
              <a:buSzPct val="900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Make t</a:t>
            </a:r>
            <a:r>
              <a:rPr lang="en-US" sz="2000">
                <a:solidFill>
                  <a:srgbClr val="000000"/>
                </a:solidFill>
                <a:latin typeface="Calibri" panose="020F050202020403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echnology reporting improvements</a:t>
            </a:r>
            <a:r>
              <a:rPr lang="en-US" sz="2000">
                <a:solidFill>
                  <a:srgbClr val="000000"/>
                </a:solidFill>
                <a:latin typeface="Calibri" panose="020F0502020204030204" pitchFamily="34" charset="0"/>
                <a:ea typeface="Calibri"/>
                <a:cs typeface="Calibri" panose="020F0502020204030204" pitchFamily="34" charset="0"/>
                <a:sym typeface="Calibri"/>
              </a:rPr>
              <a:t> for recipients and staff.</a:t>
            </a:r>
            <a:endParaRPr lang="en-US" sz="2000">
              <a:latin typeface="Calibri" panose="020F0502020204030204" pitchFamily="34" charset="0"/>
              <a:cs typeface="Calibri" panose="020F0502020204030204" pitchFamily="34" charset="0"/>
            </a:endParaRPr>
          </a:p>
          <a:p>
            <a:pPr>
              <a:lnSpc>
                <a:spcPct val="107000"/>
              </a:lnSpc>
              <a:spcBef>
                <a:spcPts val="0"/>
              </a:spcBef>
              <a:buSzPct val="900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Increase contracted partnerships through larger, multi-year capacity building grants.</a:t>
            </a:r>
            <a:endParaRPr lang="en-US" sz="2000">
              <a:latin typeface="Calibri" panose="020F0502020204030204" pitchFamily="34" charset="0"/>
              <a:cs typeface="Calibri" panose="020F0502020204030204" pitchFamily="34" charset="0"/>
            </a:endParaRPr>
          </a:p>
          <a:p>
            <a:pPr>
              <a:lnSpc>
                <a:spcPct val="107000"/>
              </a:lnSpc>
              <a:spcBef>
                <a:spcPts val="0"/>
              </a:spcBef>
              <a:buSzPct val="900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In ADDITION to USDA staff, establish a paid Rural State Technical Assistance Committees to assist projects/programs who need direction and review of proposals.</a:t>
            </a:r>
            <a:endParaRPr lang="en-US" sz="2000">
              <a:latin typeface="Calibri" panose="020F0502020204030204" pitchFamily="34" charset="0"/>
              <a:cs typeface="Calibri" panose="020F0502020204030204" pitchFamily="34" charset="0"/>
            </a:endParaRPr>
          </a:p>
          <a:p>
            <a:pPr>
              <a:lnSpc>
                <a:spcPct val="107000"/>
              </a:lnSpc>
              <a:spcBef>
                <a:spcPts val="0"/>
              </a:spcBef>
              <a:buSzPct val="900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Create near term field staff or partnership contracting targets and ensure additional federal investments are dedicated to stated targets (salaries and benefits).</a:t>
            </a:r>
          </a:p>
          <a:p>
            <a:pPr>
              <a:lnSpc>
                <a:spcPct val="107000"/>
              </a:lnSpc>
              <a:spcBef>
                <a:spcPts val="0"/>
              </a:spcBef>
              <a:buSzPct val="900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Allow more field staff to work remotely as appropriate to increase applicant candidate labor pool.</a:t>
            </a:r>
          </a:p>
          <a:p>
            <a:pPr marL="0" indent="0">
              <a:lnSpc>
                <a:spcPct val="100000"/>
              </a:lnSpc>
              <a:spcBef>
                <a:spcPts val="600"/>
              </a:spcBef>
              <a:buClr>
                <a:srgbClr val="012750"/>
              </a:buClr>
              <a:buSzPts val="1600"/>
              <a:buFont typeface="Arial" panose="020B0604020202020204" pitchFamily="34" charset="0"/>
              <a:buNone/>
            </a:pPr>
            <a:endParaRPr lang="en-US" sz="1600"/>
          </a:p>
        </p:txBody>
      </p:sp>
      <p:sp>
        <p:nvSpPr>
          <p:cNvPr id="6" name="TextBox 5">
            <a:extLst>
              <a:ext uri="{FF2B5EF4-FFF2-40B4-BE49-F238E27FC236}">
                <a16:creationId xmlns:a16="http://schemas.microsoft.com/office/drawing/2014/main" id="{41A58732-CB60-5CC3-C4A9-EE9577528B27}"/>
              </a:ext>
            </a:extLst>
          </p:cNvPr>
          <p:cNvSpPr txBox="1"/>
          <p:nvPr/>
        </p:nvSpPr>
        <p:spPr>
          <a:xfrm>
            <a:off x="3696739"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3261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35</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148903"/>
            <a:ext cx="7295189" cy="867930"/>
          </a:xfrm>
        </p:spPr>
        <p:txBody>
          <a:bodyPr/>
          <a:lstStyle/>
          <a:p>
            <a:r>
              <a:rPr lang="en-US"/>
              <a:t>RCED Focus Area: Transformational Capacity Building and Access (2/3)</a:t>
            </a:r>
          </a:p>
        </p:txBody>
      </p:sp>
      <p:sp>
        <p:nvSpPr>
          <p:cNvPr id="4" name="TextBox 3">
            <a:extLst>
              <a:ext uri="{FF2B5EF4-FFF2-40B4-BE49-F238E27FC236}">
                <a16:creationId xmlns:a16="http://schemas.microsoft.com/office/drawing/2014/main" id="{AA0935DD-C3E4-CEA2-A3FF-F68956E15CD4}"/>
              </a:ext>
            </a:extLst>
          </p:cNvPr>
          <p:cNvSpPr txBox="1"/>
          <p:nvPr/>
        </p:nvSpPr>
        <p:spPr>
          <a:xfrm>
            <a:off x="574623" y="1278953"/>
            <a:ext cx="4529469" cy="3173305"/>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t>Issue: Defining Success and Data Monitoring</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Definition of success</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Quantitative vs. qualitative measures</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Data collection</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Data transparency </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Data analysis on WHO is being served </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Measurement of LOCAL ownership and livelihoods</a:t>
            </a:r>
          </a:p>
        </p:txBody>
      </p:sp>
      <p:sp>
        <p:nvSpPr>
          <p:cNvPr id="7" name="TextBox 6">
            <a:extLst>
              <a:ext uri="{FF2B5EF4-FFF2-40B4-BE49-F238E27FC236}">
                <a16:creationId xmlns:a16="http://schemas.microsoft.com/office/drawing/2014/main" id="{2CF82C7C-F4B7-0D04-E5CA-DA01AF438C0A}"/>
              </a:ext>
            </a:extLst>
          </p:cNvPr>
          <p:cNvSpPr txBox="1"/>
          <p:nvPr/>
        </p:nvSpPr>
        <p:spPr>
          <a:xfrm>
            <a:off x="5812116" y="1278953"/>
            <a:ext cx="5805261" cy="5139869"/>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endParaRPr lang="en-US" sz="2400"/>
          </a:p>
          <a:p>
            <a:pPr>
              <a:lnSpc>
                <a:spcPct val="100000"/>
              </a:lnSpc>
              <a:spcBef>
                <a:spcPts val="0"/>
              </a:spcBef>
              <a:buSzPts val="18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Collect baseline data now, with expressed targets to dashboard.</a:t>
            </a:r>
            <a:endParaRPr lang="en-US" sz="2000">
              <a:latin typeface="Calibri" panose="020F0502020204030204" pitchFamily="34" charset="0"/>
              <a:cs typeface="Calibri" panose="020F0502020204030204" pitchFamily="34" charset="0"/>
            </a:endParaRPr>
          </a:p>
          <a:p>
            <a:pPr>
              <a:lnSpc>
                <a:spcPct val="100000"/>
              </a:lnSpc>
              <a:spcBef>
                <a:spcPts val="0"/>
              </a:spcBef>
              <a:buSzPts val="18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Third party measurement, using qualitative &amp; quantitative</a:t>
            </a:r>
          </a:p>
          <a:p>
            <a:pPr>
              <a:lnSpc>
                <a:spcPct val="100000"/>
              </a:lnSpc>
              <a:spcBef>
                <a:spcPts val="0"/>
              </a:spcBef>
              <a:buSzPts val="18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Leverage the Evidence Act as a way to drive better data and more transparent data.</a:t>
            </a:r>
            <a:endParaRPr lang="en-US" sz="2000">
              <a:latin typeface="Calibri" panose="020F0502020204030204" pitchFamily="34" charset="0"/>
              <a:cs typeface="Calibri" panose="020F0502020204030204" pitchFamily="34" charset="0"/>
            </a:endParaRPr>
          </a:p>
          <a:p>
            <a:pPr>
              <a:lnSpc>
                <a:spcPct val="100000"/>
              </a:lnSpc>
              <a:spcBef>
                <a:spcPts val="800"/>
              </a:spcBef>
              <a:buSzPts val="18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Leverage the FAS internal evaluation and overseas process of measuring impactful outcomes/outputs</a:t>
            </a:r>
          </a:p>
          <a:p>
            <a:pPr>
              <a:lnSpc>
                <a:spcPct val="100000"/>
              </a:lnSpc>
              <a:spcBef>
                <a:spcPts val="800"/>
              </a:spcBef>
              <a:buSzPts val="18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Leverage the Office of Policy and Development &amp; Research to collect, analyze and report ANNUAL data.</a:t>
            </a:r>
          </a:p>
          <a:p>
            <a:pPr>
              <a:lnSpc>
                <a:spcPct val="100000"/>
              </a:lnSpc>
              <a:spcBef>
                <a:spcPts val="800"/>
              </a:spcBef>
              <a:buSzPts val="1800"/>
              <a:buFont typeface="Wingdings" panose="05000000000000000000" pitchFamily="2" charset="2"/>
              <a:buChar char="§"/>
            </a:pPr>
            <a:r>
              <a:rPr lang="en-US" sz="2000">
                <a:solidFill>
                  <a:srgbClr val="000000"/>
                </a:solidFill>
                <a:latin typeface="Calibri" panose="020F0502020204030204" pitchFamily="34" charset="0"/>
                <a:ea typeface="Calibri"/>
                <a:cs typeface="Calibri" panose="020F0502020204030204" pitchFamily="34" charset="0"/>
                <a:sym typeface="Calibri"/>
              </a:rPr>
              <a:t>Train staff about effective measurement as part of the onboarding process – and USDA train practitioners. </a:t>
            </a:r>
            <a:endParaRPr lang="en-US" sz="20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AE921C5-F5E3-61C0-74F0-55056DE7D9D8}"/>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5390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36</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148903"/>
            <a:ext cx="7295189" cy="867930"/>
          </a:xfrm>
        </p:spPr>
        <p:txBody>
          <a:bodyPr/>
          <a:lstStyle/>
          <a:p>
            <a:r>
              <a:rPr lang="en-US"/>
              <a:t>RCED Focus Area: Transformational Capacity Building and Access (3/3)</a:t>
            </a:r>
          </a:p>
        </p:txBody>
      </p:sp>
      <p:sp>
        <p:nvSpPr>
          <p:cNvPr id="3" name="TextBox 2">
            <a:extLst>
              <a:ext uri="{FF2B5EF4-FFF2-40B4-BE49-F238E27FC236}">
                <a16:creationId xmlns:a16="http://schemas.microsoft.com/office/drawing/2014/main" id="{D0D901E1-4F67-3C27-9A95-3BA35CDB9BA4}"/>
              </a:ext>
            </a:extLst>
          </p:cNvPr>
          <p:cNvSpPr txBox="1"/>
          <p:nvPr/>
        </p:nvSpPr>
        <p:spPr>
          <a:xfrm>
            <a:off x="444143" y="1447800"/>
            <a:ext cx="4529469" cy="1856021"/>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 Funding Loans and Grants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Matching requirements </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Micro-lending programs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Farm Credit System Role</a:t>
            </a:r>
          </a:p>
        </p:txBody>
      </p:sp>
      <p:sp>
        <p:nvSpPr>
          <p:cNvPr id="7" name="TextBox 6">
            <a:extLst>
              <a:ext uri="{FF2B5EF4-FFF2-40B4-BE49-F238E27FC236}">
                <a16:creationId xmlns:a16="http://schemas.microsoft.com/office/drawing/2014/main" id="{28EE9D7F-9D92-98C6-6A8B-B464FE8C84A8}"/>
              </a:ext>
            </a:extLst>
          </p:cNvPr>
          <p:cNvSpPr txBox="1"/>
          <p:nvPr/>
        </p:nvSpPr>
        <p:spPr>
          <a:xfrm>
            <a:off x="5882829" y="1447800"/>
            <a:ext cx="5570700" cy="3450945"/>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Consistent development and communication of eligibility requirements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Loan forgiveness/scaled forgiveness/ safety net</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Template library for applications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GIS Persistent Poverty overlayed with where money is going</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Look at existing authorities that could be re-framed to better serve rural families</a:t>
            </a:r>
          </a:p>
        </p:txBody>
      </p:sp>
      <p:sp>
        <p:nvSpPr>
          <p:cNvPr id="6" name="TextBox 5">
            <a:extLst>
              <a:ext uri="{FF2B5EF4-FFF2-40B4-BE49-F238E27FC236}">
                <a16:creationId xmlns:a16="http://schemas.microsoft.com/office/drawing/2014/main" id="{21BF9580-A077-9E53-C25D-86C518E654B5}"/>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4481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37</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148903"/>
            <a:ext cx="7295189" cy="867930"/>
          </a:xfrm>
        </p:spPr>
        <p:txBody>
          <a:bodyPr/>
          <a:lstStyle/>
          <a:p>
            <a:r>
              <a:rPr lang="en-US"/>
              <a:t>RCED Focus Area: Rural Housing and Infrastructure</a:t>
            </a:r>
          </a:p>
        </p:txBody>
      </p:sp>
      <p:sp>
        <p:nvSpPr>
          <p:cNvPr id="4" name="TextBox 3">
            <a:extLst>
              <a:ext uri="{FF2B5EF4-FFF2-40B4-BE49-F238E27FC236}">
                <a16:creationId xmlns:a16="http://schemas.microsoft.com/office/drawing/2014/main" id="{4B1851A1-C705-A481-721B-0B28ABD02877}"/>
              </a:ext>
            </a:extLst>
          </p:cNvPr>
          <p:cNvSpPr txBox="1"/>
          <p:nvPr/>
        </p:nvSpPr>
        <p:spPr>
          <a:xfrm>
            <a:off x="582431" y="1341000"/>
            <a:ext cx="4529469" cy="2448812"/>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Issues</a:t>
            </a:r>
            <a:endParaRPr lang="en-US" sz="2400">
              <a:latin typeface="+mj-lt"/>
              <a:ea typeface="Calibri"/>
              <a:cs typeface="Calibri"/>
              <a:sym typeface="Calibri"/>
            </a:endParaRP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Funding sources for private-public partnerships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Affordable housing and community development</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Housing conditions </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Displacement prevention</a:t>
            </a:r>
          </a:p>
        </p:txBody>
      </p:sp>
      <p:sp>
        <p:nvSpPr>
          <p:cNvPr id="7" name="TextBox 6">
            <a:extLst>
              <a:ext uri="{FF2B5EF4-FFF2-40B4-BE49-F238E27FC236}">
                <a16:creationId xmlns:a16="http://schemas.microsoft.com/office/drawing/2014/main" id="{1F1EE7BC-6CAB-9119-9423-6761CD3EB2EC}"/>
              </a:ext>
            </a:extLst>
          </p:cNvPr>
          <p:cNvSpPr txBox="1"/>
          <p:nvPr/>
        </p:nvSpPr>
        <p:spPr>
          <a:xfrm>
            <a:off x="5882829" y="1341000"/>
            <a:ext cx="5570276" cy="3450945"/>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Address disparities in the quality of infrastructure, community facilities, and housing.</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Finance construction and ensure governance questions speak to equity.</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Re-focus incentives to buy multi-family units.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Fund resident-led community initiatives.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Institutionalize decision-making to ensure projects do not displace communities.</a:t>
            </a:r>
          </a:p>
        </p:txBody>
      </p:sp>
      <p:sp>
        <p:nvSpPr>
          <p:cNvPr id="6" name="TextBox 5">
            <a:extLst>
              <a:ext uri="{FF2B5EF4-FFF2-40B4-BE49-F238E27FC236}">
                <a16:creationId xmlns:a16="http://schemas.microsoft.com/office/drawing/2014/main" id="{316034FE-E6AA-86C6-4794-FDDFED94F06C}"/>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8914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38</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316659"/>
            <a:ext cx="7295189" cy="480131"/>
          </a:xfrm>
        </p:spPr>
        <p:txBody>
          <a:bodyPr/>
          <a:lstStyle/>
          <a:p>
            <a:r>
              <a:rPr lang="en-US"/>
              <a:t>RCED Focus Area: Community Facilities</a:t>
            </a:r>
          </a:p>
        </p:txBody>
      </p:sp>
      <p:sp>
        <p:nvSpPr>
          <p:cNvPr id="3" name="TextBox 2">
            <a:extLst>
              <a:ext uri="{FF2B5EF4-FFF2-40B4-BE49-F238E27FC236}">
                <a16:creationId xmlns:a16="http://schemas.microsoft.com/office/drawing/2014/main" id="{062FDEA3-35E1-7D6C-53B4-67485543A03D}"/>
              </a:ext>
            </a:extLst>
          </p:cNvPr>
          <p:cNvSpPr txBox="1"/>
          <p:nvPr/>
        </p:nvSpPr>
        <p:spPr>
          <a:xfrm>
            <a:off x="574623" y="1426735"/>
            <a:ext cx="4529469" cy="1131528"/>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Issues</a:t>
            </a:r>
            <a:endParaRPr lang="en-US" sz="2400">
              <a:latin typeface="+mj-lt"/>
              <a:ea typeface="Calibri"/>
              <a:cs typeface="Calibri"/>
              <a:sym typeface="Calibri"/>
            </a:endParaRP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Funding mechanisms</a:t>
            </a: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Multi-use community facilities</a:t>
            </a:r>
          </a:p>
        </p:txBody>
      </p:sp>
      <p:sp>
        <p:nvSpPr>
          <p:cNvPr id="7" name="TextBox 6">
            <a:extLst>
              <a:ext uri="{FF2B5EF4-FFF2-40B4-BE49-F238E27FC236}">
                <a16:creationId xmlns:a16="http://schemas.microsoft.com/office/drawing/2014/main" id="{18997088-84E8-CAB4-BCB0-1CEA63275EBC}"/>
              </a:ext>
            </a:extLst>
          </p:cNvPr>
          <p:cNvSpPr txBox="1"/>
          <p:nvPr/>
        </p:nvSpPr>
        <p:spPr>
          <a:xfrm>
            <a:off x="6046677" y="1426735"/>
            <a:ext cx="5570700" cy="2792303"/>
          </a:xfrm>
          <a:prstGeom prst="rect">
            <a:avLst/>
          </a:prstGeom>
          <a:noFill/>
        </p:spPr>
        <p:txBody>
          <a:bodyPr wrap="square" rtlCol="0">
            <a:spAutoFit/>
          </a:bodyPr>
          <a:lstStyle/>
          <a:p>
            <a:pPr marL="0" marR="0" lvl="0" indent="0" algn="ctr"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Enhance funding for public/ private sources that provide essential services (education, childcare, fire and healthcare).</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Ensure multi-use community facilities are permitted to apply for and receive grants for government agencies.</a:t>
            </a:r>
          </a:p>
        </p:txBody>
      </p:sp>
      <p:sp>
        <p:nvSpPr>
          <p:cNvPr id="6" name="TextBox 5">
            <a:extLst>
              <a:ext uri="{FF2B5EF4-FFF2-40B4-BE49-F238E27FC236}">
                <a16:creationId xmlns:a16="http://schemas.microsoft.com/office/drawing/2014/main" id="{48343BC8-860D-A11F-93C0-AB20CB533853}"/>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482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3</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a:xfrm>
            <a:off x="4514895" y="199098"/>
            <a:ext cx="7295189" cy="867930"/>
          </a:xfrm>
        </p:spPr>
        <p:txBody>
          <a:bodyPr/>
          <a:lstStyle/>
          <a:p>
            <a:r>
              <a:rPr lang="en-US"/>
              <a:t>Welcome from USDA Rural Development Leadership</a:t>
            </a:r>
          </a:p>
        </p:txBody>
      </p:sp>
      <p:pic>
        <p:nvPicPr>
          <p:cNvPr id="7" name="Picture 2" descr="Photo of Homer Wilkes, Undersecretary of Natural Resources and Environment">
            <a:extLst>
              <a:ext uri="{FF2B5EF4-FFF2-40B4-BE49-F238E27FC236}">
                <a16:creationId xmlns:a16="http://schemas.microsoft.com/office/drawing/2014/main" id="{0E7575F7-1650-4274-9474-9FE596144634}"/>
              </a:ext>
              <a:ext uri="{C183D7F6-B498-43B3-948B-1728B52AA6E4}">
                <adec:decorative xmlns:adec="http://schemas.microsoft.com/office/drawing/2017/decorative" val="0"/>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p:blipFill>
        <p:spPr bwMode="auto">
          <a:xfrm>
            <a:off x="1422217" y="2160369"/>
            <a:ext cx="2303649" cy="3444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572183" y="3282559"/>
            <a:ext cx="6197600" cy="1200329"/>
          </a:xfrm>
          <a:prstGeom prst="rect">
            <a:avLst/>
          </a:prstGeom>
          <a:noFill/>
        </p:spPr>
        <p:txBody>
          <a:bodyPr wrap="square" rtlCol="0">
            <a:spAutoFit/>
          </a:bodyPr>
          <a:lstStyle/>
          <a:p>
            <a:r>
              <a:rPr lang="en-US" sz="2400" b="1">
                <a:latin typeface="Arial" panose="020B0604020202020204" pitchFamily="34" charset="0"/>
              </a:rPr>
              <a:t>Homer Wilkes</a:t>
            </a:r>
          </a:p>
          <a:p>
            <a:r>
              <a:rPr lang="en-US" sz="2400" i="0">
                <a:effectLst/>
                <a:latin typeface="Arial" panose="020B0604020202020204" pitchFamily="34" charset="0"/>
              </a:rPr>
              <a:t>Undersecretary for Natural Resources and Environment</a:t>
            </a:r>
            <a:endParaRPr lang="en-US" sz="2400" b="1"/>
          </a:p>
        </p:txBody>
      </p:sp>
    </p:spTree>
    <p:extLst>
      <p:ext uri="{BB962C8B-B14F-4D97-AF65-F5344CB8AC3E}">
        <p14:creationId xmlns:p14="http://schemas.microsoft.com/office/powerpoint/2010/main" val="3696887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39</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327855"/>
            <a:ext cx="7295189" cy="480131"/>
          </a:xfrm>
        </p:spPr>
        <p:txBody>
          <a:bodyPr/>
          <a:lstStyle/>
          <a:p>
            <a:r>
              <a:rPr lang="en-US"/>
              <a:t>RCED Focus Area: Rural Business</a:t>
            </a:r>
          </a:p>
        </p:txBody>
      </p:sp>
      <p:sp>
        <p:nvSpPr>
          <p:cNvPr id="4" name="TextBox 3">
            <a:extLst>
              <a:ext uri="{FF2B5EF4-FFF2-40B4-BE49-F238E27FC236}">
                <a16:creationId xmlns:a16="http://schemas.microsoft.com/office/drawing/2014/main" id="{89F7AFA9-24A9-3E32-588C-E91E26E36728}"/>
              </a:ext>
            </a:extLst>
          </p:cNvPr>
          <p:cNvSpPr txBox="1"/>
          <p:nvPr/>
        </p:nvSpPr>
        <p:spPr>
          <a:xfrm>
            <a:off x="606521" y="1479689"/>
            <a:ext cx="4529469" cy="802207"/>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Issues</a:t>
            </a:r>
            <a:endParaRPr lang="en-US" sz="2400">
              <a:latin typeface="+mj-lt"/>
              <a:ea typeface="Calibri"/>
              <a:cs typeface="Calibri"/>
              <a:sym typeface="Calibri"/>
            </a:endParaRPr>
          </a:p>
          <a:p>
            <a:pPr>
              <a:lnSpc>
                <a:spcPct val="107000"/>
              </a:lnSpc>
              <a:spcBef>
                <a:spcPts val="0"/>
              </a:spcBef>
              <a:buSzPts val="1800"/>
              <a:buFont typeface="Wingdings" panose="05000000000000000000" pitchFamily="2" charset="2"/>
              <a:buChar char="§"/>
            </a:pPr>
            <a:r>
              <a:rPr lang="en-US" sz="2000">
                <a:latin typeface="Calibri"/>
                <a:ea typeface="Calibri"/>
                <a:cs typeface="Calibri"/>
                <a:sym typeface="Calibri"/>
              </a:rPr>
              <a:t>Cooperatives and Small Businesses</a:t>
            </a:r>
          </a:p>
        </p:txBody>
      </p:sp>
      <p:sp>
        <p:nvSpPr>
          <p:cNvPr id="7" name="TextBox 6">
            <a:extLst>
              <a:ext uri="{FF2B5EF4-FFF2-40B4-BE49-F238E27FC236}">
                <a16:creationId xmlns:a16="http://schemas.microsoft.com/office/drawing/2014/main" id="{6599A650-23C5-F1C7-9214-0A100CF64191}"/>
              </a:ext>
            </a:extLst>
          </p:cNvPr>
          <p:cNvSpPr txBox="1"/>
          <p:nvPr/>
        </p:nvSpPr>
        <p:spPr>
          <a:xfrm>
            <a:off x="6096000" y="1479689"/>
            <a:ext cx="5439861" cy="3450945"/>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Broaden the idea of funding infrastructure to include all aspects of life to support rural communities.</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Consider not-for-profit organizations for housing.</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Remove barriers for minority groups to access programs.</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Consider how to support co-ops in understanding and implementing co-op governance.</a:t>
            </a:r>
          </a:p>
        </p:txBody>
      </p:sp>
      <p:sp>
        <p:nvSpPr>
          <p:cNvPr id="6" name="TextBox 5">
            <a:extLst>
              <a:ext uri="{FF2B5EF4-FFF2-40B4-BE49-F238E27FC236}">
                <a16:creationId xmlns:a16="http://schemas.microsoft.com/office/drawing/2014/main" id="{D9A32F1D-BCBC-A0CE-A82F-D8F964008EF6}"/>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1413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40</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327855"/>
            <a:ext cx="7295189" cy="480131"/>
          </a:xfrm>
        </p:spPr>
        <p:txBody>
          <a:bodyPr/>
          <a:lstStyle/>
          <a:p>
            <a:r>
              <a:rPr lang="en-US"/>
              <a:t>RCED Focus Area: Utilities (Pt. 1)</a:t>
            </a:r>
          </a:p>
        </p:txBody>
      </p:sp>
      <p:sp>
        <p:nvSpPr>
          <p:cNvPr id="3" name="TextBox 2">
            <a:extLst>
              <a:ext uri="{FF2B5EF4-FFF2-40B4-BE49-F238E27FC236}">
                <a16:creationId xmlns:a16="http://schemas.microsoft.com/office/drawing/2014/main" id="{AB3A52E3-479F-BDAE-2D5E-A39553933227}"/>
              </a:ext>
            </a:extLst>
          </p:cNvPr>
          <p:cNvSpPr txBox="1"/>
          <p:nvPr/>
        </p:nvSpPr>
        <p:spPr>
          <a:xfrm>
            <a:off x="738471" y="1394400"/>
            <a:ext cx="4529469" cy="3064365"/>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Issues</a:t>
            </a:r>
            <a:endParaRPr lang="en-US" sz="2400">
              <a:latin typeface="+mj-lt"/>
              <a:ea typeface="Calibri"/>
              <a:cs typeface="Calibri"/>
              <a:sym typeface="Calibri"/>
            </a:endParaRPr>
          </a:p>
          <a:p>
            <a:pPr marL="381000" indent="-342900">
              <a:lnSpc>
                <a:spcPct val="107000"/>
              </a:lnSpc>
              <a:spcBef>
                <a:spcPts val="0"/>
              </a:spcBef>
              <a:buSzPts val="1800"/>
              <a:buFont typeface="Wingdings" panose="05000000000000000000" pitchFamily="2" charset="2"/>
              <a:buChar char="§"/>
            </a:pPr>
            <a:r>
              <a:rPr lang="en-US" sz="2000" b="1">
                <a:solidFill>
                  <a:srgbClr val="000000"/>
                </a:solidFill>
                <a:latin typeface="Calibri"/>
                <a:ea typeface="Calibri"/>
                <a:cs typeface="Calibri"/>
                <a:sym typeface="Calibri"/>
              </a:rPr>
              <a:t>Broadband</a:t>
            </a:r>
            <a:endParaRPr lang="en-US" sz="2000" b="1">
              <a:solidFill>
                <a:srgbClr val="000000"/>
              </a:solidFill>
              <a:latin typeface="Calibri"/>
              <a:ea typeface="Calibri"/>
              <a:cs typeface="Calibri"/>
            </a:endParaRPr>
          </a:p>
          <a:p>
            <a:pPr marL="381000" indent="-342900">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Oversight of USDA  grants and loans for utility companies</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Edge of Grid Lending and Investments such as EECLP</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Rural Energy for America Program (REAP)</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Rural Water</a:t>
            </a:r>
            <a:endParaRPr lang="en-US" sz="2000">
              <a:solidFill>
                <a:schemeClr val="accent6">
                  <a:lumMod val="50000"/>
                  <a:lumOff val="50000"/>
                </a:schemeClr>
              </a:solidFill>
              <a:latin typeface="Calibri"/>
              <a:ea typeface="Calibri"/>
              <a:cs typeface="Calibri"/>
            </a:endParaRPr>
          </a:p>
        </p:txBody>
      </p:sp>
      <p:sp>
        <p:nvSpPr>
          <p:cNvPr id="7" name="TextBox 6">
            <a:extLst>
              <a:ext uri="{FF2B5EF4-FFF2-40B4-BE49-F238E27FC236}">
                <a16:creationId xmlns:a16="http://schemas.microsoft.com/office/drawing/2014/main" id="{D6BB8E77-0748-29E6-4F87-875FDEE0636B}"/>
              </a:ext>
            </a:extLst>
          </p:cNvPr>
          <p:cNvSpPr txBox="1"/>
          <p:nvPr/>
        </p:nvSpPr>
        <p:spPr>
          <a:xfrm>
            <a:off x="5882829" y="1394400"/>
            <a:ext cx="5570700" cy="3450945"/>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p>
          <a:p>
            <a:pPr>
              <a:lnSpc>
                <a:spcPct val="107000"/>
              </a:lnSpc>
              <a:spcBef>
                <a:spcPts val="0"/>
              </a:spcBef>
              <a:buFont typeface="Wingdings" panose="05000000000000000000" pitchFamily="2" charset="2"/>
              <a:buChar char="§"/>
            </a:pPr>
            <a:r>
              <a:rPr lang="en-US" sz="2000">
                <a:effectLst/>
                <a:latin typeface="Calibri" panose="020F0502020204030204" pitchFamily="34" charset="0"/>
                <a:cs typeface="Calibri" panose="020F0502020204030204" pitchFamily="34" charset="0"/>
              </a:rPr>
              <a:t>Examine or support others who are examining the broadband census track methodology and rules that determine where broadband currently exists.</a:t>
            </a:r>
            <a:endParaRPr lang="en-US" sz="2000">
              <a:latin typeface="Calibri" panose="020F0502020204030204" pitchFamily="34" charset="0"/>
              <a:cs typeface="Calibri" panose="020F0502020204030204" pitchFamily="34" charset="0"/>
            </a:endParaRPr>
          </a:p>
          <a:p>
            <a:pPr>
              <a:lnSpc>
                <a:spcPct val="107000"/>
              </a:lnSpc>
              <a:spcBef>
                <a:spcPts val="0"/>
              </a:spcBef>
              <a:buFont typeface="Wingdings" panose="05000000000000000000" pitchFamily="2" charset="2"/>
              <a:buChar char="§"/>
            </a:pPr>
            <a:r>
              <a:rPr lang="en-US" sz="2000">
                <a:effectLst/>
                <a:latin typeface="Calibri" panose="020F0502020204030204" pitchFamily="34" charset="0"/>
                <a:cs typeface="Calibri" panose="020F0502020204030204" pitchFamily="34" charset="0"/>
              </a:rPr>
              <a:t>Eliminate the current ‘one-and-done’ funding stipulation.  </a:t>
            </a:r>
            <a:endParaRPr lang="en-US" sz="2000">
              <a:latin typeface="Calibri" panose="020F0502020204030204" pitchFamily="34" charset="0"/>
              <a:cs typeface="Calibri" panose="020F0502020204030204" pitchFamily="34" charset="0"/>
            </a:endParaRPr>
          </a:p>
          <a:p>
            <a:pPr>
              <a:lnSpc>
                <a:spcPct val="107000"/>
              </a:lnSpc>
              <a:spcBef>
                <a:spcPts val="0"/>
              </a:spcBef>
              <a:buFont typeface="Wingdings" panose="05000000000000000000" pitchFamily="2" charset="2"/>
              <a:buChar char="§"/>
            </a:pPr>
            <a:r>
              <a:rPr lang="en-US" sz="2000">
                <a:effectLst/>
                <a:latin typeface="Calibri" panose="020F0502020204030204" pitchFamily="34" charset="0"/>
                <a:cs typeface="Calibri" panose="020F0502020204030204" pitchFamily="34" charset="0"/>
              </a:rPr>
              <a:t>Recognize and further support the need for ‘operational technology’ investments that require broadband.</a:t>
            </a:r>
          </a:p>
        </p:txBody>
      </p:sp>
      <p:sp>
        <p:nvSpPr>
          <p:cNvPr id="6" name="TextBox 5">
            <a:extLst>
              <a:ext uri="{FF2B5EF4-FFF2-40B4-BE49-F238E27FC236}">
                <a16:creationId xmlns:a16="http://schemas.microsoft.com/office/drawing/2014/main" id="{E44E303B-71EA-09D7-475B-F7417E99714D}"/>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2581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41</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327855"/>
            <a:ext cx="7295189" cy="480131"/>
          </a:xfrm>
        </p:spPr>
        <p:txBody>
          <a:bodyPr/>
          <a:lstStyle/>
          <a:p>
            <a:r>
              <a:rPr lang="en-US"/>
              <a:t>RCED Focus Area: Utilities (Pt. 2)</a:t>
            </a:r>
          </a:p>
        </p:txBody>
      </p:sp>
      <p:sp>
        <p:nvSpPr>
          <p:cNvPr id="7" name="TextBox 6">
            <a:extLst>
              <a:ext uri="{FF2B5EF4-FFF2-40B4-BE49-F238E27FC236}">
                <a16:creationId xmlns:a16="http://schemas.microsoft.com/office/drawing/2014/main" id="{CF822DDD-F74D-1F8D-4103-FA7DE3A3553D}"/>
              </a:ext>
            </a:extLst>
          </p:cNvPr>
          <p:cNvSpPr txBox="1"/>
          <p:nvPr/>
        </p:nvSpPr>
        <p:spPr>
          <a:xfrm>
            <a:off x="738471" y="1394400"/>
            <a:ext cx="4529469" cy="3064365"/>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Issues</a:t>
            </a:r>
            <a:endParaRPr lang="en-US" sz="2400">
              <a:latin typeface="+mj-lt"/>
              <a:ea typeface="Calibri"/>
              <a:cs typeface="Calibri"/>
              <a:sym typeface="Calibri"/>
            </a:endParaRPr>
          </a:p>
          <a:p>
            <a:pPr marL="381000" indent="-342900">
              <a:lnSpc>
                <a:spcPct val="107000"/>
              </a:lnSpc>
              <a:spcBef>
                <a:spcPts val="0"/>
              </a:spcBef>
              <a:buSzPts val="1800"/>
              <a:buFont typeface="Wingdings" panose="05000000000000000000" pitchFamily="2" charset="2"/>
              <a:buChar char="§"/>
            </a:pPr>
            <a:r>
              <a:rPr lang="en-US" sz="2000">
                <a:solidFill>
                  <a:schemeClr val="bg1">
                    <a:lumMod val="50000"/>
                  </a:schemeClr>
                </a:solidFill>
                <a:latin typeface="Calibri"/>
                <a:ea typeface="Calibri"/>
                <a:cs typeface="Calibri"/>
                <a:sym typeface="Calibri"/>
              </a:rPr>
              <a:t>Broadband</a:t>
            </a:r>
            <a:endParaRPr lang="en-US" sz="2000">
              <a:solidFill>
                <a:schemeClr val="bg1">
                  <a:lumMod val="50000"/>
                </a:schemeClr>
              </a:solidFill>
              <a:latin typeface="Calibri"/>
              <a:ea typeface="Calibri"/>
              <a:cs typeface="Calibri"/>
            </a:endParaRPr>
          </a:p>
          <a:p>
            <a:pPr marL="381000" indent="-342900">
              <a:spcBef>
                <a:spcPts val="0"/>
              </a:spcBef>
              <a:buSzPts val="1800"/>
              <a:buFont typeface="Wingdings" panose="05000000000000000000" pitchFamily="2" charset="2"/>
              <a:buChar char="§"/>
            </a:pPr>
            <a:r>
              <a:rPr lang="en-US" sz="2000" b="1">
                <a:latin typeface="Calibri"/>
                <a:ea typeface="Calibri"/>
                <a:cs typeface="Calibri"/>
                <a:sym typeface="Calibri"/>
              </a:rPr>
              <a:t>Oversight of USDA  grants and loans for utility companies</a:t>
            </a:r>
            <a:endParaRPr lang="en-US" sz="2000" b="1"/>
          </a:p>
          <a:p>
            <a:pPr marL="381000" indent="-342900">
              <a:lnSpc>
                <a:spcPct val="107000"/>
              </a:lnSpc>
              <a:spcBef>
                <a:spcPts val="0"/>
              </a:spcBef>
              <a:buSzPts val="1800"/>
              <a:buFont typeface="Wingdings" panose="05000000000000000000" pitchFamily="2" charset="2"/>
              <a:buChar char="§"/>
            </a:pPr>
            <a:r>
              <a:rPr lang="en-US" sz="2000" b="1">
                <a:latin typeface="Calibri"/>
                <a:ea typeface="Calibri"/>
                <a:cs typeface="Calibri"/>
                <a:sym typeface="Calibri"/>
              </a:rPr>
              <a:t>Edge of Grid Lending and Investments such as EECLP</a:t>
            </a:r>
            <a:endParaRPr lang="en-US" sz="2000" b="1"/>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Rural Energy for America Program (REAP)</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Rural Water</a:t>
            </a:r>
            <a:endParaRPr lang="en-US" sz="2000">
              <a:solidFill>
                <a:schemeClr val="accent6">
                  <a:lumMod val="50000"/>
                  <a:lumOff val="50000"/>
                </a:schemeClr>
              </a:solidFill>
              <a:latin typeface="Calibri"/>
              <a:ea typeface="Calibri"/>
              <a:cs typeface="Calibri"/>
            </a:endParaRPr>
          </a:p>
        </p:txBody>
      </p:sp>
      <p:sp>
        <p:nvSpPr>
          <p:cNvPr id="8" name="TextBox 7">
            <a:extLst>
              <a:ext uri="{FF2B5EF4-FFF2-40B4-BE49-F238E27FC236}">
                <a16:creationId xmlns:a16="http://schemas.microsoft.com/office/drawing/2014/main" id="{7E8FD381-B954-D6A0-E5F1-2B0506AE6AC3}"/>
              </a:ext>
            </a:extLst>
          </p:cNvPr>
          <p:cNvSpPr txBox="1"/>
          <p:nvPr/>
        </p:nvSpPr>
        <p:spPr>
          <a:xfrm>
            <a:off x="5882829" y="1394400"/>
            <a:ext cx="5669417" cy="3121624"/>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Incorporate Justice 40 initiative implementation guidelines.</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Ensure utilities and other eligible entities applying for funds demonstrate a commitment to supporting underserved communities; ensure accountability and transparency.</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Continue Edge of Grid lending and investment.</a:t>
            </a:r>
          </a:p>
        </p:txBody>
      </p:sp>
      <p:sp>
        <p:nvSpPr>
          <p:cNvPr id="6" name="TextBox 5">
            <a:extLst>
              <a:ext uri="{FF2B5EF4-FFF2-40B4-BE49-F238E27FC236}">
                <a16:creationId xmlns:a16="http://schemas.microsoft.com/office/drawing/2014/main" id="{04691AC7-F8DC-41A6-50AC-983BAB3EE846}"/>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4121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42</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327855"/>
            <a:ext cx="7295189" cy="480131"/>
          </a:xfrm>
        </p:spPr>
        <p:txBody>
          <a:bodyPr/>
          <a:lstStyle/>
          <a:p>
            <a:r>
              <a:rPr lang="en-US"/>
              <a:t>RCED Focus Area: Utilities (Pt. 3)</a:t>
            </a:r>
          </a:p>
        </p:txBody>
      </p:sp>
      <p:sp>
        <p:nvSpPr>
          <p:cNvPr id="3" name="TextBox 2">
            <a:extLst>
              <a:ext uri="{FF2B5EF4-FFF2-40B4-BE49-F238E27FC236}">
                <a16:creationId xmlns:a16="http://schemas.microsoft.com/office/drawing/2014/main" id="{4D281729-7BB3-9D51-D9F2-8E0026C965BF}"/>
              </a:ext>
            </a:extLst>
          </p:cNvPr>
          <p:cNvSpPr txBox="1"/>
          <p:nvPr/>
        </p:nvSpPr>
        <p:spPr>
          <a:xfrm>
            <a:off x="610880" y="1394400"/>
            <a:ext cx="4529469" cy="3064365"/>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Issues</a:t>
            </a:r>
            <a:endParaRPr lang="en-US" sz="2400">
              <a:latin typeface="+mj-lt"/>
              <a:ea typeface="Calibri"/>
              <a:cs typeface="Calibri"/>
              <a:sym typeface="Calibri"/>
            </a:endParaRPr>
          </a:p>
          <a:p>
            <a:pPr marL="381000" indent="-342900">
              <a:lnSpc>
                <a:spcPct val="107000"/>
              </a:lnSpc>
              <a:spcBef>
                <a:spcPts val="0"/>
              </a:spcBef>
              <a:buSzPts val="1800"/>
              <a:buFont typeface="Wingdings" panose="05000000000000000000" pitchFamily="2" charset="2"/>
              <a:buChar char="§"/>
            </a:pPr>
            <a:r>
              <a:rPr lang="en-US" sz="2000">
                <a:solidFill>
                  <a:schemeClr val="bg1">
                    <a:lumMod val="50000"/>
                  </a:schemeClr>
                </a:solidFill>
                <a:latin typeface="Calibri"/>
                <a:ea typeface="Calibri"/>
                <a:cs typeface="Calibri"/>
                <a:sym typeface="Calibri"/>
              </a:rPr>
              <a:t>Broadband</a:t>
            </a:r>
            <a:endParaRPr lang="en-US" sz="2000">
              <a:solidFill>
                <a:schemeClr val="bg1">
                  <a:lumMod val="50000"/>
                </a:schemeClr>
              </a:solidFill>
              <a:latin typeface="Calibri"/>
              <a:ea typeface="Calibri"/>
              <a:cs typeface="Calibri"/>
            </a:endParaRPr>
          </a:p>
          <a:p>
            <a:pPr marL="381000" indent="-342900">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Oversight of USDA  grants and loans for utility companies</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Edge of Grid Lending and Investments such as EECLP</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b="1">
                <a:latin typeface="Calibri"/>
                <a:ea typeface="Calibri"/>
                <a:cs typeface="Calibri"/>
                <a:sym typeface="Calibri"/>
              </a:rPr>
              <a:t>Rural Energy for America Program (REAP)</a:t>
            </a:r>
            <a:endParaRPr lang="en-US" sz="2000" b="1"/>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Rural Water</a:t>
            </a:r>
            <a:endParaRPr lang="en-US" sz="2000">
              <a:solidFill>
                <a:schemeClr val="accent6">
                  <a:lumMod val="50000"/>
                  <a:lumOff val="50000"/>
                </a:schemeClr>
              </a:solidFill>
              <a:latin typeface="Calibri"/>
              <a:ea typeface="Calibri"/>
              <a:cs typeface="Calibri"/>
            </a:endParaRPr>
          </a:p>
        </p:txBody>
      </p:sp>
      <p:sp>
        <p:nvSpPr>
          <p:cNvPr id="7" name="TextBox 6">
            <a:extLst>
              <a:ext uri="{FF2B5EF4-FFF2-40B4-BE49-F238E27FC236}">
                <a16:creationId xmlns:a16="http://schemas.microsoft.com/office/drawing/2014/main" id="{D488DCB6-AA34-87DA-98DC-75833D838C53}"/>
              </a:ext>
            </a:extLst>
          </p:cNvPr>
          <p:cNvSpPr txBox="1"/>
          <p:nvPr/>
        </p:nvSpPr>
        <p:spPr>
          <a:xfrm>
            <a:off x="5833730" y="1394400"/>
            <a:ext cx="5619799" cy="3121624"/>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endParaRPr lang="en-US" sz="2400">
              <a:latin typeface="+mj-lt"/>
              <a:ea typeface="Calibri"/>
              <a:cs typeface="Calibri"/>
              <a:sym typeface="Calibri"/>
            </a:endParaRP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Eliminate the requirement for a SAM and UEI number for REAP program applications.</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Continue education for tribal entities, rural electric cooperatives and other stakeholders.</a:t>
            </a:r>
          </a:p>
          <a:p>
            <a:pPr>
              <a:lnSpc>
                <a:spcPct val="107000"/>
              </a:lnSpc>
              <a:spcBef>
                <a:spcPts val="0"/>
              </a:spcBef>
              <a:buFont typeface="Wingdings" panose="05000000000000000000" pitchFamily="2" charset="2"/>
              <a:buChar char="§"/>
            </a:pPr>
            <a:r>
              <a:rPr lang="en-US" sz="2000">
                <a:latin typeface="Calibri" panose="020F0502020204030204" pitchFamily="34" charset="0"/>
                <a:cs typeface="Calibri" panose="020F0502020204030204" pitchFamily="34" charset="0"/>
              </a:rPr>
              <a:t>Provide grant assistance at the USDA State or National offices to bolster areas where this type of help is expensive or not readily available. </a:t>
            </a:r>
            <a:endParaRPr lang="en-US" sz="2000" b="1">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3DF7110-DECE-A37E-119B-BEBEAC4E5A6E}"/>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579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43</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457021" y="327855"/>
            <a:ext cx="7295189" cy="480131"/>
          </a:xfrm>
        </p:spPr>
        <p:txBody>
          <a:bodyPr/>
          <a:lstStyle/>
          <a:p>
            <a:r>
              <a:rPr lang="en-US"/>
              <a:t>RCED Focus Area: Utilities (Pt. 4)</a:t>
            </a:r>
          </a:p>
        </p:txBody>
      </p:sp>
      <p:sp>
        <p:nvSpPr>
          <p:cNvPr id="14" name="Content Placeholder 8">
            <a:extLst>
              <a:ext uri="{FF2B5EF4-FFF2-40B4-BE49-F238E27FC236}">
                <a16:creationId xmlns:a16="http://schemas.microsoft.com/office/drawing/2014/main" id="{94B2F4AE-9CE1-4679-A161-DBCD01F68BDA}"/>
              </a:ext>
              <a:ext uri="{C183D7F6-B498-43B3-948B-1728B52AA6E4}">
                <adec:decorative xmlns:adec="http://schemas.microsoft.com/office/drawing/2017/decorative" val="1"/>
              </a:ext>
            </a:extLst>
          </p:cNvPr>
          <p:cNvSpPr txBox="1">
            <a:spLocks/>
          </p:cNvSpPr>
          <p:nvPr/>
        </p:nvSpPr>
        <p:spPr>
          <a:xfrm>
            <a:off x="582430" y="1447800"/>
            <a:ext cx="495755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012750"/>
              </a:buClr>
              <a:buNone/>
            </a:pPr>
            <a:endParaRPr lang="en-US" sz="2400" b="1">
              <a:latin typeface="Arial" panose="020B0604020202020204" pitchFamily="34" charset="0"/>
              <a:cs typeface="Arial" panose="020B0604020202020204" pitchFamily="34" charset="0"/>
            </a:endParaRPr>
          </a:p>
          <a:p>
            <a:pPr marL="0" indent="0">
              <a:lnSpc>
                <a:spcPct val="100000"/>
              </a:lnSpc>
              <a:spcBef>
                <a:spcPts val="600"/>
              </a:spcBef>
              <a:spcAft>
                <a:spcPts val="600"/>
              </a:spcAft>
              <a:buClr>
                <a:srgbClr val="012750"/>
              </a:buClr>
              <a:buNone/>
            </a:pPr>
            <a:endParaRPr lang="en-US"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600"/>
          </a:p>
          <a:p>
            <a:pPr>
              <a:spcAft>
                <a:spcPts val="600"/>
              </a:spcAft>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08E25C61-954D-6454-AC96-29AACF6C56D9}"/>
              </a:ext>
            </a:extLst>
          </p:cNvPr>
          <p:cNvSpPr txBox="1"/>
          <p:nvPr/>
        </p:nvSpPr>
        <p:spPr>
          <a:xfrm>
            <a:off x="610880" y="1394400"/>
            <a:ext cx="4529469" cy="3064365"/>
          </a:xfrm>
          <a:prstGeom prst="rect">
            <a:avLst/>
          </a:prstGeom>
          <a:noFill/>
        </p:spPr>
        <p:txBody>
          <a:bodyPr wrap="square" rtlCol="0">
            <a:spAutoFit/>
          </a:bodyPr>
          <a:lstStyle/>
          <a:p>
            <a:pPr marL="0" indent="0">
              <a:lnSpc>
                <a:spcPct val="107000"/>
              </a:lnSpc>
              <a:spcBef>
                <a:spcPts val="0"/>
              </a:spcBef>
              <a:buFont typeface="Arial" panose="020B0604020202020204" pitchFamily="34" charset="0"/>
              <a:buNone/>
            </a:pPr>
            <a:r>
              <a:rPr lang="en-US" sz="2400" b="1">
                <a:latin typeface="+mj-lt"/>
              </a:rPr>
              <a:t>Issues</a:t>
            </a:r>
            <a:endParaRPr lang="en-US" sz="2400">
              <a:latin typeface="+mj-lt"/>
              <a:ea typeface="Calibri"/>
              <a:cs typeface="Calibri"/>
              <a:sym typeface="Calibri"/>
            </a:endParaRPr>
          </a:p>
          <a:p>
            <a:pPr marL="381000" indent="-342900">
              <a:lnSpc>
                <a:spcPct val="107000"/>
              </a:lnSpc>
              <a:spcBef>
                <a:spcPts val="0"/>
              </a:spcBef>
              <a:buSzPts val="1800"/>
              <a:buFont typeface="Wingdings" panose="05000000000000000000" pitchFamily="2" charset="2"/>
              <a:buChar char="§"/>
            </a:pPr>
            <a:r>
              <a:rPr lang="en-US" sz="2000">
                <a:solidFill>
                  <a:schemeClr val="bg1">
                    <a:lumMod val="50000"/>
                  </a:schemeClr>
                </a:solidFill>
                <a:latin typeface="Calibri"/>
                <a:ea typeface="Calibri"/>
                <a:cs typeface="Calibri"/>
                <a:sym typeface="Calibri"/>
              </a:rPr>
              <a:t>Broadband</a:t>
            </a:r>
            <a:endParaRPr lang="en-US" sz="2000">
              <a:solidFill>
                <a:schemeClr val="bg1">
                  <a:lumMod val="50000"/>
                </a:schemeClr>
              </a:solidFill>
              <a:latin typeface="Calibri"/>
              <a:ea typeface="Calibri"/>
              <a:cs typeface="Calibri"/>
            </a:endParaRPr>
          </a:p>
          <a:p>
            <a:pPr marL="381000" indent="-342900">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Oversight of USDA  grants and loans for utility companies</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a:solidFill>
                  <a:schemeClr val="accent6">
                    <a:lumMod val="50000"/>
                    <a:lumOff val="50000"/>
                  </a:schemeClr>
                </a:solidFill>
                <a:latin typeface="Calibri"/>
                <a:ea typeface="Calibri"/>
                <a:cs typeface="Calibri"/>
                <a:sym typeface="Calibri"/>
              </a:rPr>
              <a:t>Edge of Grid Lending and Investments such as EECLP</a:t>
            </a:r>
            <a:endParaRPr lang="en-US" sz="2000">
              <a:solidFill>
                <a:schemeClr val="accent6">
                  <a:lumMod val="50000"/>
                  <a:lumOff val="50000"/>
                </a:schemeClr>
              </a:solidFill>
            </a:endParaRPr>
          </a:p>
          <a:p>
            <a:pPr marL="381000" indent="-342900">
              <a:lnSpc>
                <a:spcPct val="107000"/>
              </a:lnSpc>
              <a:spcBef>
                <a:spcPts val="0"/>
              </a:spcBef>
              <a:buSzPts val="1800"/>
              <a:buFont typeface="Wingdings" panose="05000000000000000000" pitchFamily="2" charset="2"/>
              <a:buChar char="§"/>
            </a:pPr>
            <a:r>
              <a:rPr lang="en-US" sz="2000">
                <a:solidFill>
                  <a:schemeClr val="bg1">
                    <a:lumMod val="50000"/>
                  </a:schemeClr>
                </a:solidFill>
                <a:latin typeface="Calibri"/>
                <a:ea typeface="Calibri"/>
                <a:cs typeface="Calibri"/>
                <a:sym typeface="Calibri"/>
              </a:rPr>
              <a:t>Rural Energy for America Program (REAP)</a:t>
            </a:r>
            <a:endParaRPr lang="en-US" sz="2000">
              <a:solidFill>
                <a:schemeClr val="bg1">
                  <a:lumMod val="50000"/>
                </a:schemeClr>
              </a:solidFill>
            </a:endParaRPr>
          </a:p>
          <a:p>
            <a:pPr marL="381000" indent="-342900">
              <a:lnSpc>
                <a:spcPct val="107000"/>
              </a:lnSpc>
              <a:spcBef>
                <a:spcPts val="0"/>
              </a:spcBef>
              <a:buSzPts val="1800"/>
              <a:buFont typeface="Wingdings" panose="05000000000000000000" pitchFamily="2" charset="2"/>
              <a:buChar char="§"/>
            </a:pPr>
            <a:r>
              <a:rPr lang="en-US" sz="2000" b="1">
                <a:latin typeface="Calibri"/>
                <a:ea typeface="Calibri"/>
                <a:cs typeface="Calibri"/>
                <a:sym typeface="Calibri"/>
              </a:rPr>
              <a:t>Rural Water</a:t>
            </a:r>
            <a:endParaRPr lang="en-US" sz="2000" b="1">
              <a:latin typeface="Calibri"/>
              <a:ea typeface="Calibri"/>
              <a:cs typeface="Calibri"/>
            </a:endParaRPr>
          </a:p>
        </p:txBody>
      </p:sp>
      <p:sp>
        <p:nvSpPr>
          <p:cNvPr id="7" name="TextBox 6">
            <a:extLst>
              <a:ext uri="{FF2B5EF4-FFF2-40B4-BE49-F238E27FC236}">
                <a16:creationId xmlns:a16="http://schemas.microsoft.com/office/drawing/2014/main" id="{23D9C4F5-4951-B898-0CC4-5512154E3610}"/>
              </a:ext>
            </a:extLst>
          </p:cNvPr>
          <p:cNvSpPr txBox="1"/>
          <p:nvPr/>
        </p:nvSpPr>
        <p:spPr>
          <a:xfrm>
            <a:off x="6096000" y="1447800"/>
            <a:ext cx="5834654" cy="1754326"/>
          </a:xfrm>
          <a:prstGeom prst="rect">
            <a:avLst/>
          </a:prstGeom>
          <a:noFill/>
        </p:spPr>
        <p:txBody>
          <a:bodyPr wrap="square" rtlCol="0">
            <a:spAutoFit/>
          </a:bodyPr>
          <a:lstStyle/>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Preliminary Recommendation Areas </a:t>
            </a:r>
            <a:endParaRPr lang="en-US" sz="2400"/>
          </a:p>
          <a:p>
            <a:pPr marL="0" marR="0" lvl="0" indent="0" rtl="0">
              <a:spcBef>
                <a:spcPts val="0"/>
              </a:spcBef>
              <a:spcAft>
                <a:spcPts val="0"/>
              </a:spcAft>
              <a:buNone/>
            </a:pPr>
            <a:r>
              <a:rPr lang="en-US" sz="2400" b="1" i="0" u="none" strike="noStrike" cap="none">
                <a:solidFill>
                  <a:schemeClr val="dk1"/>
                </a:solidFill>
                <a:latin typeface="Arial"/>
                <a:ea typeface="Arial"/>
                <a:cs typeface="Arial"/>
                <a:sym typeface="Arial"/>
              </a:rPr>
              <a:t>that are Emerging</a:t>
            </a:r>
          </a:p>
          <a:p>
            <a:pPr marL="285750" indent="-285750">
              <a:buFont typeface="Wingdings" panose="05000000000000000000" pitchFamily="2" charset="2"/>
              <a:buChar char="§"/>
            </a:pPr>
            <a:r>
              <a:rPr lang="en-US" sz="2000">
                <a:latin typeface="Calibri" panose="020F0502020204030204" pitchFamily="34" charset="0"/>
                <a:cs typeface="Calibri" panose="020F0502020204030204" pitchFamily="34" charset="0"/>
              </a:rPr>
              <a:t>Hold Rural Water Associations accountable for equitably distributing the funds to socially disadvantaged groups.</a:t>
            </a:r>
            <a:endParaRPr lang="en-US" sz="2000" b="1">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959E0D9-E89A-E3A9-C619-5B5929094160}"/>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4985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425568-BFEB-4C59-90E7-6F461211BA36}"/>
              </a:ext>
            </a:extLst>
          </p:cNvPr>
          <p:cNvSpPr>
            <a:spLocks noGrp="1"/>
          </p:cNvSpPr>
          <p:nvPr>
            <p:ph type="sldNum" sz="quarter" idx="4"/>
          </p:nvPr>
        </p:nvSpPr>
        <p:spPr/>
        <p:txBody>
          <a:bodyPr/>
          <a:lstStyle/>
          <a:p>
            <a:fld id="{975987E7-AF38-8743-B568-153406EB9D19}" type="slidenum">
              <a:rPr lang="en-US" smtClean="0"/>
              <a:pPr/>
              <a:t>44</a:t>
            </a:fld>
            <a:endParaRPr lang="en-US"/>
          </a:p>
        </p:txBody>
      </p:sp>
      <p:sp>
        <p:nvSpPr>
          <p:cNvPr id="2" name="Title 1">
            <a:extLst>
              <a:ext uri="{FF2B5EF4-FFF2-40B4-BE49-F238E27FC236}">
                <a16:creationId xmlns:a16="http://schemas.microsoft.com/office/drawing/2014/main" id="{518E6C14-8310-4541-A663-F91C7120AB37}"/>
              </a:ext>
            </a:extLst>
          </p:cNvPr>
          <p:cNvSpPr>
            <a:spLocks noGrp="1"/>
          </p:cNvSpPr>
          <p:nvPr>
            <p:ph type="title"/>
          </p:nvPr>
        </p:nvSpPr>
        <p:spPr>
          <a:xfrm>
            <a:off x="4514896" y="337675"/>
            <a:ext cx="7295189" cy="480131"/>
          </a:xfrm>
        </p:spPr>
        <p:txBody>
          <a:bodyPr wrap="square" lIns="91440" tIns="45720" rIns="91440" bIns="45720" anchor="t">
            <a:spAutoFit/>
          </a:bodyPr>
          <a:lstStyle/>
          <a:p>
            <a:r>
              <a:rPr lang="en-US">
                <a:latin typeface="Arial"/>
                <a:cs typeface="Arial"/>
              </a:rPr>
              <a:t> Break</a:t>
            </a:r>
          </a:p>
        </p:txBody>
      </p:sp>
      <p:sp>
        <p:nvSpPr>
          <p:cNvPr id="5" name="Rectangle 4">
            <a:extLst>
              <a:ext uri="{FF2B5EF4-FFF2-40B4-BE49-F238E27FC236}">
                <a16:creationId xmlns:a16="http://schemas.microsoft.com/office/drawing/2014/main" id="{D7279B62-8279-4917-AEEF-AB7140545867}"/>
              </a:ext>
              <a:ext uri="{C183D7F6-B498-43B3-948B-1728B52AA6E4}">
                <adec:decorative xmlns:adec="http://schemas.microsoft.com/office/drawing/2017/decorative" val="1"/>
              </a:ext>
            </a:extLst>
          </p:cNvPr>
          <p:cNvSpPr/>
          <p:nvPr/>
        </p:nvSpPr>
        <p:spPr>
          <a:xfrm>
            <a:off x="2519916" y="3051544"/>
            <a:ext cx="7187610" cy="1190847"/>
          </a:xfrm>
          <a:prstGeom prst="rect">
            <a:avLst/>
          </a:prstGeom>
          <a:solidFill>
            <a:srgbClr val="012750"/>
          </a:solid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32F2C4-C507-4C76-8898-F33F6707AD40}"/>
              </a:ext>
              <a:ext uri="{C183D7F6-B498-43B3-948B-1728B52AA6E4}">
                <adec:decorative xmlns:adec="http://schemas.microsoft.com/office/drawing/2017/decorative" val="1"/>
              </a:ext>
            </a:extLst>
          </p:cNvPr>
          <p:cNvSpPr txBox="1">
            <a:spLocks/>
          </p:cNvSpPr>
          <p:nvPr/>
        </p:nvSpPr>
        <p:spPr>
          <a:xfrm>
            <a:off x="2519916" y="3406901"/>
            <a:ext cx="7187611" cy="480131"/>
          </a:xfrm>
          <a:prstGeom prst="rect">
            <a:avLst/>
          </a:prstGeom>
          <a:noFill/>
        </p:spPr>
        <p:txBody>
          <a:bodyPr wrap="square" lIns="91440" tIns="45720" rIns="91440" bIns="45720" anchor="t">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algn="ctr"/>
            <a:r>
              <a:rPr lang="en-US">
                <a:latin typeface="Arial"/>
                <a:cs typeface="Arial"/>
              </a:rPr>
              <a:t>BREAK</a:t>
            </a:r>
            <a:endParaRPr lang="en-US"/>
          </a:p>
        </p:txBody>
      </p:sp>
    </p:spTree>
    <p:extLst>
      <p:ext uri="{BB962C8B-B14F-4D97-AF65-F5344CB8AC3E}">
        <p14:creationId xmlns:p14="http://schemas.microsoft.com/office/powerpoint/2010/main" val="732672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45</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514895" y="369577"/>
            <a:ext cx="7295189" cy="480131"/>
          </a:xfrm>
        </p:spPr>
        <p:txBody>
          <a:bodyPr/>
          <a:lstStyle/>
          <a:p>
            <a:r>
              <a:rPr lang="en-US"/>
              <a:t>Dialogue on Potential Recommendations</a:t>
            </a:r>
          </a:p>
        </p:txBody>
      </p:sp>
    </p:spTree>
    <p:extLst>
      <p:ext uri="{BB962C8B-B14F-4D97-AF65-F5344CB8AC3E}">
        <p14:creationId xmlns:p14="http://schemas.microsoft.com/office/powerpoint/2010/main" val="4132473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6FFA3-7F4C-4B4A-9208-178BC97857FE}"/>
              </a:ext>
            </a:extLst>
          </p:cNvPr>
          <p:cNvSpPr>
            <a:spLocks noGrp="1"/>
          </p:cNvSpPr>
          <p:nvPr>
            <p:ph type="sldNum" sz="quarter" idx="4"/>
          </p:nvPr>
        </p:nvSpPr>
        <p:spPr/>
        <p:txBody>
          <a:bodyPr/>
          <a:lstStyle/>
          <a:p>
            <a:fld id="{975987E7-AF38-8743-B568-153406EB9D19}" type="slidenum">
              <a:rPr lang="en-US" smtClean="0"/>
              <a:pPr/>
              <a:t>46</a:t>
            </a:fld>
            <a:endParaRPr lang="en-US"/>
          </a:p>
        </p:txBody>
      </p:sp>
      <p:sp>
        <p:nvSpPr>
          <p:cNvPr id="4" name="Title 3">
            <a:extLst>
              <a:ext uri="{FF2B5EF4-FFF2-40B4-BE49-F238E27FC236}">
                <a16:creationId xmlns:a16="http://schemas.microsoft.com/office/drawing/2014/main" id="{FFB9075A-166E-4BBD-94AA-500E86B7580A}"/>
              </a:ext>
            </a:extLst>
          </p:cNvPr>
          <p:cNvSpPr>
            <a:spLocks noGrp="1"/>
          </p:cNvSpPr>
          <p:nvPr>
            <p:ph type="title"/>
          </p:nvPr>
        </p:nvSpPr>
        <p:spPr>
          <a:xfrm>
            <a:off x="381917" y="3970214"/>
            <a:ext cx="3723655" cy="867930"/>
          </a:xfrm>
        </p:spPr>
        <p:txBody>
          <a:bodyPr/>
          <a:lstStyle/>
          <a:p>
            <a:pPr algn="ctr"/>
            <a:r>
              <a:rPr lang="en-US" b="1"/>
              <a:t>Thank you for Joining!</a:t>
            </a:r>
          </a:p>
        </p:txBody>
      </p:sp>
      <p:sp>
        <p:nvSpPr>
          <p:cNvPr id="5" name="Content Placeholder 4">
            <a:extLst>
              <a:ext uri="{FF2B5EF4-FFF2-40B4-BE49-F238E27FC236}">
                <a16:creationId xmlns:a16="http://schemas.microsoft.com/office/drawing/2014/main" id="{6EAEC396-A895-4B15-8E9C-11EC63C59823}"/>
              </a:ext>
            </a:extLst>
          </p:cNvPr>
          <p:cNvSpPr>
            <a:spLocks noGrp="1"/>
          </p:cNvSpPr>
          <p:nvPr>
            <p:ph sz="quarter" idx="10"/>
          </p:nvPr>
        </p:nvSpPr>
        <p:spPr/>
        <p:txBody>
          <a:bodyPr/>
          <a:lstStyle/>
          <a:p>
            <a:pPr marL="0" indent="0">
              <a:buNone/>
            </a:pPr>
            <a:r>
              <a:rPr lang="en-US">
                <a:latin typeface="Arial"/>
                <a:ea typeface="Open Sans"/>
                <a:cs typeface="Arial"/>
              </a:rPr>
              <a:t>Please join us tomorrow using the same link.</a:t>
            </a:r>
            <a:endParaRPr lang="en-US"/>
          </a:p>
          <a:p>
            <a:pPr marL="0" indent="0">
              <a:buNone/>
            </a:pPr>
            <a:endParaRPr lang="en-US"/>
          </a:p>
          <a:p>
            <a:pPr marL="0" indent="0">
              <a:buNone/>
            </a:pPr>
            <a:r>
              <a:rPr lang="en-US">
                <a:latin typeface="Arial"/>
                <a:ea typeface="Open Sans"/>
                <a:cs typeface="Arial"/>
              </a:rPr>
              <a:t>To provide public written comments, please email the Equity Commission inbox at </a:t>
            </a:r>
            <a:r>
              <a:rPr lang="en-US">
                <a:latin typeface="Arial"/>
                <a:ea typeface="Open Sans"/>
                <a:cs typeface="Arial"/>
                <a:hlinkClick r:id="rId2"/>
              </a:rPr>
              <a:t>equitycommission@usda.gov</a:t>
            </a:r>
            <a:r>
              <a:rPr lang="en-US">
                <a:latin typeface="Arial"/>
                <a:ea typeface="Open Sans"/>
                <a:cs typeface="Arial"/>
              </a:rPr>
              <a:t>. Comment Period closes 2/17. </a:t>
            </a:r>
          </a:p>
          <a:p>
            <a:pPr marL="0" indent="0">
              <a:buNone/>
            </a:pPr>
            <a:endParaRPr lang="en-US"/>
          </a:p>
          <a:p>
            <a:pPr marL="0" indent="0">
              <a:buNone/>
            </a:pPr>
            <a:r>
              <a:rPr lang="en-US">
                <a:latin typeface="Arial"/>
                <a:ea typeface="Open Sans"/>
                <a:cs typeface="Arial"/>
              </a:rPr>
              <a:t>To learn more about equity initiatives at USDA, visit </a:t>
            </a:r>
            <a:r>
              <a:rPr lang="en-US">
                <a:latin typeface="Arial"/>
                <a:ea typeface="Open Sans"/>
                <a:cs typeface="Arial"/>
                <a:hlinkClick r:id="rId3"/>
              </a:rPr>
              <a:t>www.usda.gov/equity</a:t>
            </a:r>
            <a:r>
              <a:rPr lang="en-US">
                <a:latin typeface="Arial"/>
                <a:ea typeface="Open Sans"/>
                <a:cs typeface="Arial"/>
              </a:rPr>
              <a:t>. </a:t>
            </a:r>
            <a:endParaRPr lang="en-US"/>
          </a:p>
          <a:p>
            <a:pPr marL="0" indent="0">
              <a:buNone/>
            </a:pPr>
            <a:endParaRPr lang="en-US"/>
          </a:p>
        </p:txBody>
      </p:sp>
    </p:spTree>
    <p:extLst>
      <p:ext uri="{BB962C8B-B14F-4D97-AF65-F5344CB8AC3E}">
        <p14:creationId xmlns:p14="http://schemas.microsoft.com/office/powerpoint/2010/main" val="1105481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A742-7EEE-6E40-A619-52D3D48F2420}"/>
              </a:ext>
            </a:extLst>
          </p:cNvPr>
          <p:cNvSpPr>
            <a:spLocks noGrp="1"/>
          </p:cNvSpPr>
          <p:nvPr>
            <p:ph type="title"/>
          </p:nvPr>
        </p:nvSpPr>
        <p:spPr>
          <a:xfrm>
            <a:off x="7682242" y="1467909"/>
            <a:ext cx="3680304" cy="2086725"/>
          </a:xfrm>
        </p:spPr>
        <p:txBody>
          <a:bodyPr/>
          <a:lstStyle/>
          <a:p>
            <a:r>
              <a:rPr lang="en-US"/>
              <a:t>Equity Commission Public Meeting #4 </a:t>
            </a:r>
          </a:p>
        </p:txBody>
      </p:sp>
      <p:sp>
        <p:nvSpPr>
          <p:cNvPr id="3" name="Content Placeholder 2">
            <a:extLst>
              <a:ext uri="{FF2B5EF4-FFF2-40B4-BE49-F238E27FC236}">
                <a16:creationId xmlns:a16="http://schemas.microsoft.com/office/drawing/2014/main" id="{61667BA0-F6B6-9B4A-B00E-F193A933AEC5}"/>
              </a:ext>
            </a:extLst>
          </p:cNvPr>
          <p:cNvSpPr>
            <a:spLocks noGrp="1"/>
          </p:cNvSpPr>
          <p:nvPr>
            <p:ph sz="quarter" idx="10"/>
          </p:nvPr>
        </p:nvSpPr>
        <p:spPr>
          <a:xfrm>
            <a:off x="7721220" y="3848129"/>
            <a:ext cx="3641325" cy="405371"/>
          </a:xfrm>
        </p:spPr>
        <p:txBody>
          <a:bodyPr/>
          <a:lstStyle/>
          <a:p>
            <a:r>
              <a:rPr lang="en-US"/>
              <a:t>February 1, 2023</a:t>
            </a:r>
          </a:p>
          <a:p>
            <a:endParaRPr lang="en-US"/>
          </a:p>
        </p:txBody>
      </p:sp>
    </p:spTree>
    <p:extLst>
      <p:ext uri="{BB962C8B-B14F-4D97-AF65-F5344CB8AC3E}">
        <p14:creationId xmlns:p14="http://schemas.microsoft.com/office/powerpoint/2010/main" val="2405480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Lst>
          </p:cNvPr>
          <p:cNvSpPr>
            <a:spLocks noGrp="1"/>
          </p:cNvSpPr>
          <p:nvPr>
            <p:ph type="sldNum" sz="quarter" idx="4"/>
          </p:nvPr>
        </p:nvSpPr>
        <p:spPr/>
        <p:txBody>
          <a:bodyPr/>
          <a:lstStyle/>
          <a:p>
            <a:fld id="{975987E7-AF38-8743-B568-153406EB9D19}" type="slidenum">
              <a:rPr lang="en-US" smtClean="0"/>
              <a:pPr/>
              <a:t>48</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Call to Order</a:t>
            </a:r>
          </a:p>
        </p:txBody>
      </p:sp>
      <p:pic>
        <p:nvPicPr>
          <p:cNvPr id="7" name="Picture 2" descr="Photo of Cecilia Hernandez, Designated Federal Officer">
            <a:extLst>
              <a:ext uri="{FF2B5EF4-FFF2-40B4-BE49-F238E27FC236}">
                <a16:creationId xmlns:a16="http://schemas.microsoft.com/office/drawing/2014/main" id="{0E7575F7-1650-4274-9474-9FE596144634}"/>
              </a:ext>
              <a:ext uri="{C183D7F6-B498-43B3-948B-1728B52AA6E4}">
                <adec:decorative xmlns:adec="http://schemas.microsoft.com/office/drawing/2017/decorative" val="0"/>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p:blipFill>
        <p:spPr bwMode="auto">
          <a:xfrm>
            <a:off x="1196157" y="2160369"/>
            <a:ext cx="2755768" cy="3444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686300" y="3690610"/>
            <a:ext cx="6197600" cy="830997"/>
          </a:xfrm>
          <a:prstGeom prst="rect">
            <a:avLst/>
          </a:prstGeom>
          <a:noFill/>
        </p:spPr>
        <p:txBody>
          <a:bodyPr wrap="square" rtlCol="0">
            <a:spAutoFit/>
          </a:bodyPr>
          <a:lstStyle/>
          <a:p>
            <a:r>
              <a:rPr lang="en-US" sz="2400" b="1"/>
              <a:t>Cecilia Hernandez</a:t>
            </a:r>
            <a:r>
              <a:rPr lang="en-US" sz="2400"/>
              <a:t> </a:t>
            </a:r>
          </a:p>
          <a:p>
            <a:r>
              <a:rPr lang="en-US" sz="2400"/>
              <a:t>Designated Federal Officer </a:t>
            </a:r>
          </a:p>
        </p:txBody>
      </p:sp>
    </p:spTree>
    <p:extLst>
      <p:ext uri="{BB962C8B-B14F-4D97-AF65-F5344CB8AC3E}">
        <p14:creationId xmlns:p14="http://schemas.microsoft.com/office/powerpoint/2010/main" val="3065922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B8086-D5DA-684C-84B7-E51CA45A4AFD}"/>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4</a:t>
            </a:fld>
            <a:endParaRPr lang="en-US"/>
          </a:p>
        </p:txBody>
      </p:sp>
      <p:sp>
        <p:nvSpPr>
          <p:cNvPr id="6" name="Title 5">
            <a:extLst>
              <a:ext uri="{FF2B5EF4-FFF2-40B4-BE49-F238E27FC236}">
                <a16:creationId xmlns:a16="http://schemas.microsoft.com/office/drawing/2014/main" id="{15FC3D39-A05B-A443-A250-4F4B0B6F8CB9}"/>
              </a:ext>
            </a:extLst>
          </p:cNvPr>
          <p:cNvSpPr>
            <a:spLocks noGrp="1"/>
          </p:cNvSpPr>
          <p:nvPr>
            <p:ph type="title"/>
          </p:nvPr>
        </p:nvSpPr>
        <p:spPr>
          <a:xfrm>
            <a:off x="381917" y="4284031"/>
            <a:ext cx="3527660" cy="480131"/>
          </a:xfrm>
        </p:spPr>
        <p:txBody>
          <a:bodyPr/>
          <a:lstStyle/>
          <a:p>
            <a:pPr algn="ctr"/>
            <a:r>
              <a:rPr lang="en-US" b="1"/>
              <a:t>Agenda</a:t>
            </a:r>
          </a:p>
        </p:txBody>
      </p:sp>
      <p:sp>
        <p:nvSpPr>
          <p:cNvPr id="3" name="Content Placeholder 2">
            <a:extLst>
              <a:ext uri="{FF2B5EF4-FFF2-40B4-BE49-F238E27FC236}">
                <a16:creationId xmlns:a16="http://schemas.microsoft.com/office/drawing/2014/main" id="{2D5F6D7B-9F71-4E86-A8C2-126860FED99E}"/>
              </a:ext>
            </a:extLst>
          </p:cNvPr>
          <p:cNvSpPr>
            <a:spLocks noGrp="1"/>
          </p:cNvSpPr>
          <p:nvPr>
            <p:ph sz="quarter" idx="10"/>
          </p:nvPr>
        </p:nvSpPr>
        <p:spPr/>
        <p:txBody>
          <a:bodyPr/>
          <a:lstStyle/>
          <a:p>
            <a:r>
              <a:rPr lang="en-US"/>
              <a:t>Rural Development Modernization Efforts</a:t>
            </a:r>
          </a:p>
          <a:p>
            <a:r>
              <a:rPr lang="en-US"/>
              <a:t>Rural Development Place-Based Initiatives </a:t>
            </a:r>
          </a:p>
          <a:p>
            <a:r>
              <a:rPr lang="en-US"/>
              <a:t>Lunch</a:t>
            </a:r>
          </a:p>
          <a:p>
            <a:r>
              <a:rPr lang="en-US"/>
              <a:t>Public Comment Period</a:t>
            </a:r>
          </a:p>
          <a:p>
            <a:r>
              <a:rPr lang="en-US"/>
              <a:t>RCED Focus Area Progress Presentations</a:t>
            </a:r>
          </a:p>
          <a:p>
            <a:r>
              <a:rPr lang="en-US"/>
              <a:t>Discussion on Potential Recommendations</a:t>
            </a:r>
          </a:p>
          <a:p>
            <a:r>
              <a:rPr lang="en-US"/>
              <a:t>Adjourn</a:t>
            </a:r>
          </a:p>
        </p:txBody>
      </p:sp>
    </p:spTree>
    <p:extLst>
      <p:ext uri="{BB962C8B-B14F-4D97-AF65-F5344CB8AC3E}">
        <p14:creationId xmlns:p14="http://schemas.microsoft.com/office/powerpoint/2010/main" val="1664620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B8086-D5DA-684C-84B7-E51CA45A4AFD}"/>
              </a:ext>
            </a:extLst>
          </p:cNvPr>
          <p:cNvSpPr>
            <a:spLocks noGrp="1"/>
          </p:cNvSpPr>
          <p:nvPr>
            <p:ph type="sldNum" sz="quarter" idx="4"/>
          </p:nvPr>
        </p:nvSpPr>
        <p:spPr/>
        <p:txBody>
          <a:bodyPr/>
          <a:lstStyle/>
          <a:p>
            <a:fld id="{975987E7-AF38-8743-B568-153406EB9D19}" type="slidenum">
              <a:rPr lang="en-US" smtClean="0"/>
              <a:pPr/>
              <a:t>49</a:t>
            </a:fld>
            <a:endParaRPr lang="en-US"/>
          </a:p>
        </p:txBody>
      </p:sp>
      <p:sp>
        <p:nvSpPr>
          <p:cNvPr id="6" name="Title 5">
            <a:extLst>
              <a:ext uri="{FF2B5EF4-FFF2-40B4-BE49-F238E27FC236}">
                <a16:creationId xmlns:a16="http://schemas.microsoft.com/office/drawing/2014/main" id="{15FC3D39-A05B-A443-A250-4F4B0B6F8CB9}"/>
              </a:ext>
            </a:extLst>
          </p:cNvPr>
          <p:cNvSpPr>
            <a:spLocks noGrp="1"/>
          </p:cNvSpPr>
          <p:nvPr>
            <p:ph type="title"/>
          </p:nvPr>
        </p:nvSpPr>
        <p:spPr>
          <a:xfrm>
            <a:off x="381917" y="4284031"/>
            <a:ext cx="3527660" cy="480131"/>
          </a:xfrm>
        </p:spPr>
        <p:txBody>
          <a:bodyPr/>
          <a:lstStyle/>
          <a:p>
            <a:pPr algn="ctr"/>
            <a:r>
              <a:rPr lang="en-US" b="1"/>
              <a:t>Agenda</a:t>
            </a:r>
          </a:p>
        </p:txBody>
      </p:sp>
      <p:sp>
        <p:nvSpPr>
          <p:cNvPr id="3" name="Content Placeholder 2">
            <a:extLst>
              <a:ext uri="{FF2B5EF4-FFF2-40B4-BE49-F238E27FC236}">
                <a16:creationId xmlns:a16="http://schemas.microsoft.com/office/drawing/2014/main" id="{2D5F6D7B-9F71-4E86-A8C2-126860FED99E}"/>
              </a:ext>
            </a:extLst>
          </p:cNvPr>
          <p:cNvSpPr>
            <a:spLocks noGrp="1"/>
          </p:cNvSpPr>
          <p:nvPr>
            <p:ph sz="quarter" idx="10"/>
          </p:nvPr>
        </p:nvSpPr>
        <p:spPr/>
        <p:txBody>
          <a:bodyPr/>
          <a:lstStyle/>
          <a:p>
            <a:r>
              <a:rPr lang="en-US"/>
              <a:t>History of U.S. Farm Policy and its Implications to Achieving Equity</a:t>
            </a:r>
          </a:p>
          <a:p>
            <a:r>
              <a:rPr lang="en-US"/>
              <a:t>Lunch</a:t>
            </a:r>
          </a:p>
          <a:p>
            <a:r>
              <a:rPr lang="en-US"/>
              <a:t>Equity In Procurement</a:t>
            </a:r>
          </a:p>
          <a:p>
            <a:r>
              <a:rPr lang="en-US"/>
              <a:t>USDA Budget Overview</a:t>
            </a:r>
          </a:p>
          <a:p>
            <a:r>
              <a:rPr lang="en-US"/>
              <a:t>Discussion on Interim Recommendations</a:t>
            </a:r>
          </a:p>
          <a:p>
            <a:r>
              <a:rPr lang="en-US"/>
              <a:t>Adjourn</a:t>
            </a:r>
          </a:p>
        </p:txBody>
      </p:sp>
    </p:spTree>
    <p:extLst>
      <p:ext uri="{BB962C8B-B14F-4D97-AF65-F5344CB8AC3E}">
        <p14:creationId xmlns:p14="http://schemas.microsoft.com/office/powerpoint/2010/main" val="3768660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Lst>
          </p:cNvPr>
          <p:cNvSpPr>
            <a:spLocks noGrp="1"/>
          </p:cNvSpPr>
          <p:nvPr>
            <p:ph type="sldNum" sz="quarter" idx="4"/>
          </p:nvPr>
        </p:nvSpPr>
        <p:spPr/>
        <p:txBody>
          <a:bodyPr/>
          <a:lstStyle/>
          <a:p>
            <a:fld id="{975987E7-AF38-8743-B568-153406EB9D19}" type="slidenum">
              <a:rPr lang="en-US" smtClean="0"/>
              <a:pPr/>
              <a:t>50</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History of U.S. Farm Policy</a:t>
            </a:r>
          </a:p>
        </p:txBody>
      </p:sp>
      <p:pic>
        <p:nvPicPr>
          <p:cNvPr id="7" name="Picture 2" descr="Photo of Jonathan Coppess, Associate Professor">
            <a:extLst>
              <a:ext uri="{FF2B5EF4-FFF2-40B4-BE49-F238E27FC236}">
                <a16:creationId xmlns:a16="http://schemas.microsoft.com/office/drawing/2014/main" id="{0E7575F7-1650-4274-9474-9FE596144634}"/>
              </a:ext>
            </a:extLst>
          </p:cNvPr>
          <p:cNvPicPr>
            <a:picLocks noGrp="1" noChangeAspect="1" noChangeArrowheads="1"/>
          </p:cNvPicPr>
          <p:nvPr>
            <p:ph sz="quarter" idx="10"/>
          </p:nvPr>
        </p:nvPicPr>
        <p:blipFill rotWithShape="1">
          <a:blip r:embed="rId2">
            <a:extLst>
              <a:ext uri="{28A0092B-C50C-407E-A947-70E740481C1C}">
                <a14:useLocalDpi xmlns:a14="http://schemas.microsoft.com/office/drawing/2010/main" val="0"/>
              </a:ext>
            </a:extLst>
          </a:blip>
          <a:srcRect r="4102" b="7394"/>
          <a:stretch/>
        </p:blipFill>
        <p:spPr bwMode="auto">
          <a:xfrm>
            <a:off x="1512973" y="2037078"/>
            <a:ext cx="2401482" cy="3623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624655" y="3043338"/>
            <a:ext cx="6197600" cy="1938992"/>
          </a:xfrm>
          <a:prstGeom prst="rect">
            <a:avLst/>
          </a:prstGeom>
          <a:noFill/>
        </p:spPr>
        <p:txBody>
          <a:bodyPr wrap="square" rtlCol="0">
            <a:spAutoFit/>
          </a:bodyPr>
          <a:lstStyle/>
          <a:p>
            <a:r>
              <a:rPr lang="en-US" sz="2400" b="1"/>
              <a:t>Jonathan </a:t>
            </a:r>
            <a:r>
              <a:rPr lang="en-US" sz="2400" b="1" err="1"/>
              <a:t>Coppess</a:t>
            </a:r>
            <a:endParaRPr lang="en-US" sz="2400"/>
          </a:p>
          <a:p>
            <a:r>
              <a:rPr lang="en-US" sz="2400"/>
              <a:t>Associate Professor at University of Illinois Urbana-Champaign</a:t>
            </a:r>
          </a:p>
          <a:p>
            <a:r>
              <a:rPr lang="en-US" sz="2400"/>
              <a:t>College of Agricultural, Consumer &amp; Environmental Sciences</a:t>
            </a:r>
          </a:p>
        </p:txBody>
      </p:sp>
    </p:spTree>
    <p:extLst>
      <p:ext uri="{BB962C8B-B14F-4D97-AF65-F5344CB8AC3E}">
        <p14:creationId xmlns:p14="http://schemas.microsoft.com/office/powerpoint/2010/main" val="2682942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Lst>
          </p:cNvPr>
          <p:cNvSpPr>
            <a:spLocks noGrp="1"/>
          </p:cNvSpPr>
          <p:nvPr>
            <p:ph type="sldNum" sz="quarter" idx="4"/>
          </p:nvPr>
        </p:nvSpPr>
        <p:spPr/>
        <p:txBody>
          <a:bodyPr/>
          <a:lstStyle/>
          <a:p>
            <a:fld id="{975987E7-AF38-8743-B568-153406EB9D19}" type="slidenum">
              <a:rPr lang="en-US" smtClean="0"/>
              <a:pPr/>
              <a:t>51</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514895" y="369577"/>
            <a:ext cx="7295189" cy="480131"/>
          </a:xfrm>
        </p:spPr>
        <p:txBody>
          <a:bodyPr/>
          <a:lstStyle/>
          <a:p>
            <a:r>
              <a:rPr lang="en-US"/>
              <a:t>History of U.S. Farm Policy</a:t>
            </a:r>
          </a:p>
        </p:txBody>
      </p:sp>
    </p:spTree>
    <p:extLst>
      <p:ext uri="{BB962C8B-B14F-4D97-AF65-F5344CB8AC3E}">
        <p14:creationId xmlns:p14="http://schemas.microsoft.com/office/powerpoint/2010/main" val="2346374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425568-BFEB-4C59-90E7-6F461211BA36}"/>
              </a:ext>
            </a:extLst>
          </p:cNvPr>
          <p:cNvSpPr>
            <a:spLocks noGrp="1"/>
          </p:cNvSpPr>
          <p:nvPr>
            <p:ph type="sldNum" sz="quarter" idx="4"/>
          </p:nvPr>
        </p:nvSpPr>
        <p:spPr/>
        <p:txBody>
          <a:bodyPr/>
          <a:lstStyle/>
          <a:p>
            <a:fld id="{975987E7-AF38-8743-B568-153406EB9D19}" type="slidenum">
              <a:rPr lang="en-US" smtClean="0"/>
              <a:pPr/>
              <a:t>52</a:t>
            </a:fld>
            <a:endParaRPr lang="en-US"/>
          </a:p>
        </p:txBody>
      </p:sp>
      <p:sp>
        <p:nvSpPr>
          <p:cNvPr id="2" name="Title 1">
            <a:extLst>
              <a:ext uri="{FF2B5EF4-FFF2-40B4-BE49-F238E27FC236}">
                <a16:creationId xmlns:a16="http://schemas.microsoft.com/office/drawing/2014/main" id="{518E6C14-8310-4541-A663-F91C7120AB37}"/>
              </a:ext>
            </a:extLst>
          </p:cNvPr>
          <p:cNvSpPr>
            <a:spLocks noGrp="1"/>
          </p:cNvSpPr>
          <p:nvPr>
            <p:ph type="title"/>
          </p:nvPr>
        </p:nvSpPr>
        <p:spPr>
          <a:xfrm>
            <a:off x="4514896" y="337675"/>
            <a:ext cx="7295189" cy="480131"/>
          </a:xfrm>
        </p:spPr>
        <p:txBody>
          <a:bodyPr/>
          <a:lstStyle/>
          <a:p>
            <a:r>
              <a:rPr lang="en-US"/>
              <a:t>Break</a:t>
            </a:r>
          </a:p>
        </p:txBody>
      </p:sp>
      <p:sp>
        <p:nvSpPr>
          <p:cNvPr id="5" name="Rectangle 4">
            <a:extLst>
              <a:ext uri="{FF2B5EF4-FFF2-40B4-BE49-F238E27FC236}">
                <a16:creationId xmlns:a16="http://schemas.microsoft.com/office/drawing/2014/main" id="{D7279B62-8279-4917-AEEF-AB7140545867}"/>
              </a:ext>
              <a:ext uri="{C183D7F6-B498-43B3-948B-1728B52AA6E4}">
                <adec:decorative xmlns:adec="http://schemas.microsoft.com/office/drawing/2017/decorative" val="1"/>
              </a:ext>
            </a:extLst>
          </p:cNvPr>
          <p:cNvSpPr/>
          <p:nvPr/>
        </p:nvSpPr>
        <p:spPr>
          <a:xfrm>
            <a:off x="2519916" y="3051544"/>
            <a:ext cx="7187610" cy="1190847"/>
          </a:xfrm>
          <a:prstGeom prst="rect">
            <a:avLst/>
          </a:prstGeom>
          <a:solidFill>
            <a:srgbClr val="012750"/>
          </a:solid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32F2C4-C507-4C76-8898-F33F6707AD40}"/>
              </a:ext>
              <a:ext uri="{C183D7F6-B498-43B3-948B-1728B52AA6E4}">
                <adec:decorative xmlns:adec="http://schemas.microsoft.com/office/drawing/2017/decorative" val="1"/>
              </a:ext>
            </a:extLst>
          </p:cNvPr>
          <p:cNvSpPr txBox="1">
            <a:spLocks/>
          </p:cNvSpPr>
          <p:nvPr/>
        </p:nvSpPr>
        <p:spPr>
          <a:xfrm>
            <a:off x="2519916" y="3406901"/>
            <a:ext cx="7187611" cy="480131"/>
          </a:xfrm>
          <a:prstGeom prst="rect">
            <a:avLst/>
          </a:prstGeom>
          <a:noFill/>
        </p:spPr>
        <p:txBody>
          <a:bodyPr wrap="square" lIns="91440" tIns="45720" rIns="91440" bIns="45720" anchor="t">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algn="ctr"/>
            <a:r>
              <a:rPr lang="en-US">
                <a:latin typeface="Arial"/>
                <a:cs typeface="Arial"/>
              </a:rPr>
              <a:t>LUNCH BREAK</a:t>
            </a:r>
            <a:endParaRPr lang="en-US"/>
          </a:p>
        </p:txBody>
      </p:sp>
    </p:spTree>
    <p:extLst>
      <p:ext uri="{BB962C8B-B14F-4D97-AF65-F5344CB8AC3E}">
        <p14:creationId xmlns:p14="http://schemas.microsoft.com/office/powerpoint/2010/main" val="2022720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Lst>
          </p:cNvPr>
          <p:cNvSpPr>
            <a:spLocks noGrp="1"/>
          </p:cNvSpPr>
          <p:nvPr>
            <p:ph type="sldNum" sz="quarter" idx="4"/>
          </p:nvPr>
        </p:nvSpPr>
        <p:spPr/>
        <p:txBody>
          <a:bodyPr/>
          <a:lstStyle/>
          <a:p>
            <a:fld id="{975987E7-AF38-8743-B568-153406EB9D19}" type="slidenum">
              <a:rPr lang="en-US" smtClean="0"/>
              <a:pPr/>
              <a:t>53</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Equity in Procurement</a:t>
            </a:r>
          </a:p>
        </p:txBody>
      </p:sp>
      <p:pic>
        <p:nvPicPr>
          <p:cNvPr id="7" name="Picture 2" descr="Photo of Oscar Gonzales, Assistant Secretary for Administration">
            <a:extLst>
              <a:ext uri="{FF2B5EF4-FFF2-40B4-BE49-F238E27FC236}">
                <a16:creationId xmlns:a16="http://schemas.microsoft.com/office/drawing/2014/main" id="{0E7575F7-1650-4274-9474-9FE596144634}"/>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l="3665" r="3665"/>
          <a:stretch/>
        </p:blipFill>
        <p:spPr bwMode="auto">
          <a:xfrm>
            <a:off x="1512973" y="2037078"/>
            <a:ext cx="2401482" cy="3623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686300" y="3690610"/>
            <a:ext cx="6197600" cy="830997"/>
          </a:xfrm>
          <a:prstGeom prst="rect">
            <a:avLst/>
          </a:prstGeom>
          <a:noFill/>
        </p:spPr>
        <p:txBody>
          <a:bodyPr wrap="square" rtlCol="0">
            <a:spAutoFit/>
          </a:bodyPr>
          <a:lstStyle/>
          <a:p>
            <a:r>
              <a:rPr lang="en-US" sz="2400" b="1"/>
              <a:t>Oscar Gonzales</a:t>
            </a:r>
            <a:endParaRPr lang="en-US" sz="2400"/>
          </a:p>
          <a:p>
            <a:r>
              <a:rPr lang="en-US" sz="2400"/>
              <a:t>Assistant Secretary for Administration</a:t>
            </a:r>
          </a:p>
        </p:txBody>
      </p:sp>
    </p:spTree>
    <p:extLst>
      <p:ext uri="{BB962C8B-B14F-4D97-AF65-F5344CB8AC3E}">
        <p14:creationId xmlns:p14="http://schemas.microsoft.com/office/powerpoint/2010/main" val="1163986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AF1991-0906-34AA-60C5-3366D02BA115}"/>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54</a:t>
            </a:fld>
            <a:endParaRPr lang="en-US"/>
          </a:p>
        </p:txBody>
      </p:sp>
      <p:sp>
        <p:nvSpPr>
          <p:cNvPr id="2" name="Title 1">
            <a:extLst>
              <a:ext uri="{FF2B5EF4-FFF2-40B4-BE49-F238E27FC236}">
                <a16:creationId xmlns:a16="http://schemas.microsoft.com/office/drawing/2014/main" id="{9A4EB187-2D9F-3929-898D-38843E7E4A66}"/>
              </a:ext>
            </a:extLst>
          </p:cNvPr>
          <p:cNvSpPr>
            <a:spLocks noGrp="1"/>
          </p:cNvSpPr>
          <p:nvPr>
            <p:ph type="title"/>
          </p:nvPr>
        </p:nvSpPr>
        <p:spPr/>
        <p:txBody>
          <a:bodyPr/>
          <a:lstStyle/>
          <a:p>
            <a:r>
              <a:rPr lang="en-US"/>
              <a:t>What is the OSDBU?</a:t>
            </a:r>
          </a:p>
        </p:txBody>
      </p:sp>
      <p:sp>
        <p:nvSpPr>
          <p:cNvPr id="4" name="Content Placeholder 3">
            <a:extLst>
              <a:ext uri="{FF2B5EF4-FFF2-40B4-BE49-F238E27FC236}">
                <a16:creationId xmlns:a16="http://schemas.microsoft.com/office/drawing/2014/main" id="{38EC8A1A-1172-D779-96F3-6BFEA9A673D8}"/>
              </a:ext>
            </a:extLst>
          </p:cNvPr>
          <p:cNvSpPr>
            <a:spLocks noGrp="1"/>
          </p:cNvSpPr>
          <p:nvPr>
            <p:ph sz="quarter" idx="10"/>
          </p:nvPr>
        </p:nvSpPr>
        <p:spPr>
          <a:xfrm>
            <a:off x="642138" y="1475059"/>
            <a:ext cx="10282535" cy="4747749"/>
          </a:xfrm>
        </p:spPr>
        <p:txBody>
          <a:bodyPr/>
          <a:lstStyle/>
          <a:p>
            <a:r>
              <a:rPr lang="en-US" sz="2200"/>
              <a:t>An office established to maximize prime and subcontracting opportunities for U.S. Small Businesses.  The efforts of the OSDBU assist with equity in procurement, maintain a viable and innovative industrial base, and support various USDA missions. </a:t>
            </a:r>
          </a:p>
          <a:p>
            <a:pPr marL="45720" indent="0">
              <a:buNone/>
            </a:pPr>
            <a:endParaRPr lang="en-US" sz="2200"/>
          </a:p>
          <a:p>
            <a:r>
              <a:rPr lang="en-US" sz="2200"/>
              <a:t>Federal Acquisition Regulation (FAR) 19.201 and the Small Business Act (15 U.S.C 644) requires that every federal agency with contracting authority establish an OSDBU.</a:t>
            </a:r>
          </a:p>
          <a:p>
            <a:endParaRPr lang="en-US" sz="2200"/>
          </a:p>
          <a:p>
            <a:r>
              <a:rPr lang="en-US" sz="2200"/>
              <a:t>Small business inclusion in federal contracting is a longstanding government-wide policy objective. </a:t>
            </a:r>
          </a:p>
          <a:p>
            <a:endParaRPr lang="en-US"/>
          </a:p>
        </p:txBody>
      </p:sp>
    </p:spTree>
    <p:extLst>
      <p:ext uri="{BB962C8B-B14F-4D97-AF65-F5344CB8AC3E}">
        <p14:creationId xmlns:p14="http://schemas.microsoft.com/office/powerpoint/2010/main" val="3564677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1B5446-9EA8-4B2F-7E01-EE1136222F4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55</a:t>
            </a:fld>
            <a:endParaRPr lang="en-US"/>
          </a:p>
        </p:txBody>
      </p:sp>
      <p:sp>
        <p:nvSpPr>
          <p:cNvPr id="2" name="Title 1">
            <a:extLst>
              <a:ext uri="{FF2B5EF4-FFF2-40B4-BE49-F238E27FC236}">
                <a16:creationId xmlns:a16="http://schemas.microsoft.com/office/drawing/2014/main" id="{0869E257-04C4-2806-0EE2-15470545C37E}"/>
              </a:ext>
            </a:extLst>
          </p:cNvPr>
          <p:cNvSpPr>
            <a:spLocks noGrp="1"/>
          </p:cNvSpPr>
          <p:nvPr>
            <p:ph type="title"/>
          </p:nvPr>
        </p:nvSpPr>
        <p:spPr/>
        <p:txBody>
          <a:bodyPr/>
          <a:lstStyle/>
          <a:p>
            <a:r>
              <a:rPr lang="en-US"/>
              <a:t>OSDBU Duties and Purpose</a:t>
            </a:r>
          </a:p>
        </p:txBody>
      </p:sp>
      <p:pic>
        <p:nvPicPr>
          <p:cNvPr id="7" name="Graphic 6">
            <a:extLst>
              <a:ext uri="{FF2B5EF4-FFF2-40B4-BE49-F238E27FC236}">
                <a16:creationId xmlns:a16="http://schemas.microsoft.com/office/drawing/2014/main" id="{45E266F0-CDA1-46FA-A3F0-83A308CD496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2310" y="1683693"/>
            <a:ext cx="661086" cy="661086"/>
          </a:xfrm>
          <a:prstGeom prst="rect">
            <a:avLst/>
          </a:prstGeom>
        </p:spPr>
      </p:pic>
      <p:pic>
        <p:nvPicPr>
          <p:cNvPr id="8" name="Graphic 7">
            <a:extLst>
              <a:ext uri="{FF2B5EF4-FFF2-40B4-BE49-F238E27FC236}">
                <a16:creationId xmlns:a16="http://schemas.microsoft.com/office/drawing/2014/main" id="{EBAB44D7-D6AC-3454-CF8C-F1B3A79AD16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770" y="2488848"/>
            <a:ext cx="661085" cy="682225"/>
          </a:xfrm>
          <a:prstGeom prst="rect">
            <a:avLst/>
          </a:prstGeom>
        </p:spPr>
      </p:pic>
      <p:pic>
        <p:nvPicPr>
          <p:cNvPr id="9" name="Graphic 8">
            <a:extLst>
              <a:ext uri="{FF2B5EF4-FFF2-40B4-BE49-F238E27FC236}">
                <a16:creationId xmlns:a16="http://schemas.microsoft.com/office/drawing/2014/main" id="{897DEC73-CAA7-D59A-4244-3CE9B480C67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310" y="3523424"/>
            <a:ext cx="661086" cy="661086"/>
          </a:xfrm>
          <a:prstGeom prst="rect">
            <a:avLst/>
          </a:prstGeom>
        </p:spPr>
      </p:pic>
      <p:pic>
        <p:nvPicPr>
          <p:cNvPr id="10" name="Graphic 9">
            <a:extLst>
              <a:ext uri="{FF2B5EF4-FFF2-40B4-BE49-F238E27FC236}">
                <a16:creationId xmlns:a16="http://schemas.microsoft.com/office/drawing/2014/main" id="{80D1435F-495A-3B6D-1882-25EC47C43CA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8770" y="4689169"/>
            <a:ext cx="546643" cy="546643"/>
          </a:xfrm>
          <a:prstGeom prst="rect">
            <a:avLst/>
          </a:prstGeom>
        </p:spPr>
      </p:pic>
      <p:pic>
        <p:nvPicPr>
          <p:cNvPr id="11" name="Graphic 10">
            <a:extLst>
              <a:ext uri="{FF2B5EF4-FFF2-40B4-BE49-F238E27FC236}">
                <a16:creationId xmlns:a16="http://schemas.microsoft.com/office/drawing/2014/main" id="{E65F1DB3-10B3-26BD-BEFB-DDAE77131453}"/>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7780" y="5429284"/>
            <a:ext cx="668622" cy="546643"/>
          </a:xfrm>
          <a:prstGeom prst="rect">
            <a:avLst/>
          </a:prstGeom>
        </p:spPr>
      </p:pic>
      <p:sp>
        <p:nvSpPr>
          <p:cNvPr id="13" name="Content Placeholder 12">
            <a:extLst>
              <a:ext uri="{FF2B5EF4-FFF2-40B4-BE49-F238E27FC236}">
                <a16:creationId xmlns:a16="http://schemas.microsoft.com/office/drawing/2014/main" id="{ED0282B4-D9E3-0212-E1D1-9CF927C64476}"/>
              </a:ext>
            </a:extLst>
          </p:cNvPr>
          <p:cNvSpPr>
            <a:spLocks noGrp="1"/>
          </p:cNvSpPr>
          <p:nvPr>
            <p:ph sz="quarter" idx="10"/>
          </p:nvPr>
        </p:nvSpPr>
        <p:spPr>
          <a:xfrm>
            <a:off x="757780" y="1767031"/>
            <a:ext cx="10499758" cy="4942066"/>
          </a:xfrm>
        </p:spPr>
        <p:txBody>
          <a:bodyPr/>
          <a:lstStyle/>
          <a:p>
            <a:pPr marL="1036638" indent="0">
              <a:lnSpc>
                <a:spcPct val="100000"/>
              </a:lnSpc>
              <a:spcAft>
                <a:spcPts val="2100"/>
              </a:spcAft>
              <a:buNone/>
            </a:pPr>
            <a:r>
              <a:rPr lang="en-US" sz="2000"/>
              <a:t>Develops and promotes </a:t>
            </a:r>
            <a:r>
              <a:rPr lang="en-US" sz="2000" b="1"/>
              <a:t>strategies for small business participation</a:t>
            </a:r>
            <a:r>
              <a:rPr lang="en-US" sz="2000"/>
              <a:t> in USDA contracting programs. </a:t>
            </a:r>
          </a:p>
          <a:p>
            <a:pPr marL="1036638" indent="0">
              <a:lnSpc>
                <a:spcPct val="100000"/>
              </a:lnSpc>
              <a:spcAft>
                <a:spcPts val="2100"/>
              </a:spcAft>
              <a:buNone/>
            </a:pPr>
            <a:r>
              <a:rPr lang="en-US" sz="2000" b="1"/>
              <a:t>Manages the USDA-wide small business program. </a:t>
            </a:r>
          </a:p>
          <a:p>
            <a:pPr marL="1036638" indent="0">
              <a:lnSpc>
                <a:spcPct val="100000"/>
              </a:lnSpc>
              <a:spcAft>
                <a:spcPts val="2100"/>
              </a:spcAft>
              <a:buNone/>
            </a:pPr>
            <a:r>
              <a:rPr lang="en-US" sz="2000"/>
              <a:t>Works with industry, USDA acquisition professionals, the USDA Office of Contracting and Procurement Officer, the Heads of USDA Buying Agencies, and small business specialists and program offices to maximize prime and subcontracting opportunities. </a:t>
            </a:r>
          </a:p>
          <a:p>
            <a:pPr marL="1036638" indent="0">
              <a:lnSpc>
                <a:spcPct val="100000"/>
              </a:lnSpc>
              <a:spcAft>
                <a:spcPts val="2100"/>
              </a:spcAft>
              <a:buNone/>
            </a:pPr>
            <a:r>
              <a:rPr lang="en-US" sz="2000"/>
              <a:t>Performs outreach to small businesses </a:t>
            </a:r>
            <a:endParaRPr lang="en-US" sz="2000" b="1"/>
          </a:p>
          <a:p>
            <a:pPr marL="1036638" indent="0">
              <a:lnSpc>
                <a:spcPct val="100000"/>
              </a:lnSpc>
              <a:spcAft>
                <a:spcPts val="2100"/>
              </a:spcAft>
              <a:buNone/>
            </a:pPr>
            <a:r>
              <a:rPr lang="en-US" sz="2000" b="1"/>
              <a:t>Must adhere to the requirements in the Small Business Act.</a:t>
            </a:r>
          </a:p>
          <a:p>
            <a:endParaRPr lang="en-US"/>
          </a:p>
        </p:txBody>
      </p:sp>
    </p:spTree>
    <p:extLst>
      <p:ext uri="{BB962C8B-B14F-4D97-AF65-F5344CB8AC3E}">
        <p14:creationId xmlns:p14="http://schemas.microsoft.com/office/powerpoint/2010/main" val="261918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172B21-CAE3-9E2A-4B63-1F01BC1C7B46}"/>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56</a:t>
            </a:fld>
            <a:endParaRPr lang="en-US"/>
          </a:p>
        </p:txBody>
      </p:sp>
      <p:sp>
        <p:nvSpPr>
          <p:cNvPr id="2" name="Title 1">
            <a:extLst>
              <a:ext uri="{FF2B5EF4-FFF2-40B4-BE49-F238E27FC236}">
                <a16:creationId xmlns:a16="http://schemas.microsoft.com/office/drawing/2014/main" id="{0DD1592F-FAFA-CC4E-0E91-490A10C0F88B}"/>
              </a:ext>
            </a:extLst>
          </p:cNvPr>
          <p:cNvSpPr>
            <a:spLocks noGrp="1"/>
          </p:cNvSpPr>
          <p:nvPr>
            <p:ph type="title"/>
          </p:nvPr>
        </p:nvSpPr>
        <p:spPr/>
        <p:txBody>
          <a:bodyPr/>
          <a:lstStyle/>
          <a:p>
            <a:r>
              <a:rPr lang="en-US"/>
              <a:t>OSDBU Duties and Purpose</a:t>
            </a:r>
          </a:p>
        </p:txBody>
      </p:sp>
      <p:sp>
        <p:nvSpPr>
          <p:cNvPr id="4" name="Content Placeholder 3">
            <a:extLst>
              <a:ext uri="{FF2B5EF4-FFF2-40B4-BE49-F238E27FC236}">
                <a16:creationId xmlns:a16="http://schemas.microsoft.com/office/drawing/2014/main" id="{765CCA66-2B7B-52A6-011D-7E558CCBEFFA}"/>
              </a:ext>
            </a:extLst>
          </p:cNvPr>
          <p:cNvSpPr>
            <a:spLocks noGrp="1"/>
          </p:cNvSpPr>
          <p:nvPr>
            <p:ph sz="quarter" idx="10"/>
          </p:nvPr>
        </p:nvSpPr>
        <p:spPr>
          <a:xfrm>
            <a:off x="817840" y="1624528"/>
            <a:ext cx="10556320" cy="4747749"/>
          </a:xfrm>
        </p:spPr>
        <p:txBody>
          <a:bodyPr/>
          <a:lstStyle/>
          <a:p>
            <a:pPr marL="1041400" indent="0">
              <a:lnSpc>
                <a:spcPct val="110000"/>
              </a:lnSpc>
              <a:spcAft>
                <a:spcPts val="2100"/>
              </a:spcAft>
              <a:buNone/>
            </a:pPr>
            <a:r>
              <a:rPr lang="en-US" sz="2000"/>
              <a:t>Conducts internal training on federal small business contracting programs.</a:t>
            </a:r>
          </a:p>
          <a:p>
            <a:pPr marL="1041400" indent="0">
              <a:lnSpc>
                <a:spcPct val="110000"/>
              </a:lnSpc>
              <a:spcAft>
                <a:spcPts val="2100"/>
              </a:spcAft>
              <a:buNone/>
            </a:pPr>
            <a:r>
              <a:rPr lang="en-US" sz="2000" b="1"/>
              <a:t>Is separate and distinct from contracting.</a:t>
            </a:r>
          </a:p>
          <a:p>
            <a:pPr marL="1041400" indent="0">
              <a:lnSpc>
                <a:spcPct val="110000"/>
              </a:lnSpc>
              <a:spcAft>
                <a:spcPts val="2100"/>
              </a:spcAft>
              <a:buNone/>
            </a:pPr>
            <a:r>
              <a:rPr lang="en-US" sz="2000"/>
              <a:t>Supports the longstanding </a:t>
            </a:r>
            <a:r>
              <a:rPr lang="en-US" sz="2000" b="1"/>
              <a:t>government-wide policy objective </a:t>
            </a:r>
            <a:r>
              <a:rPr lang="en-US" sz="2000"/>
              <a:t>to maximize opportunities for small businesses in federal contracting. </a:t>
            </a:r>
          </a:p>
          <a:p>
            <a:pPr marL="1041400" indent="0">
              <a:lnSpc>
                <a:spcPct val="110000"/>
              </a:lnSpc>
              <a:spcAft>
                <a:spcPts val="2100"/>
              </a:spcAft>
              <a:buNone/>
            </a:pPr>
            <a:r>
              <a:rPr lang="en-US" sz="2000" b="1"/>
              <a:t>Makes sense! </a:t>
            </a:r>
            <a:r>
              <a:rPr lang="en-US" sz="2000"/>
              <a:t>Small businesses create jobs, support the economy, and provide innovative solutions. The Federal Government is the largest buyer of goods and services in the world. Federal Small Business Contracting Programs were created to “level the playing field.”</a:t>
            </a:r>
          </a:p>
          <a:p>
            <a:endParaRPr lang="en-US"/>
          </a:p>
        </p:txBody>
      </p:sp>
      <p:pic>
        <p:nvPicPr>
          <p:cNvPr id="5" name="Graphic 4">
            <a:extLst>
              <a:ext uri="{FF2B5EF4-FFF2-40B4-BE49-F238E27FC236}">
                <a16:creationId xmlns:a16="http://schemas.microsoft.com/office/drawing/2014/main" id="{374985CE-19BE-46F4-8B3C-BA4E332E99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149" y="1624528"/>
            <a:ext cx="700087" cy="700087"/>
          </a:xfrm>
          <a:prstGeom prst="rect">
            <a:avLst/>
          </a:prstGeom>
        </p:spPr>
      </p:pic>
      <p:pic>
        <p:nvPicPr>
          <p:cNvPr id="6" name="Graphic 5">
            <a:extLst>
              <a:ext uri="{FF2B5EF4-FFF2-40B4-BE49-F238E27FC236}">
                <a16:creationId xmlns:a16="http://schemas.microsoft.com/office/drawing/2014/main" id="{DDE5C716-6F44-CE95-A195-631A5D11CD8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
            <a:off x="850230" y="2307500"/>
            <a:ext cx="714375" cy="714375"/>
          </a:xfrm>
          <a:prstGeom prst="rect">
            <a:avLst/>
          </a:prstGeom>
        </p:spPr>
      </p:pic>
      <p:pic>
        <p:nvPicPr>
          <p:cNvPr id="7" name="Graphic 6">
            <a:extLst>
              <a:ext uri="{FF2B5EF4-FFF2-40B4-BE49-F238E27FC236}">
                <a16:creationId xmlns:a16="http://schemas.microsoft.com/office/drawing/2014/main" id="{C71C2FF9-1390-5CBC-6DC5-84E70384AA8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7480" y="3045141"/>
            <a:ext cx="675556" cy="675556"/>
          </a:xfrm>
          <a:prstGeom prst="rect">
            <a:avLst/>
          </a:prstGeom>
        </p:spPr>
      </p:pic>
      <p:pic>
        <p:nvPicPr>
          <p:cNvPr id="8" name="Graphic 7">
            <a:extLst>
              <a:ext uri="{FF2B5EF4-FFF2-40B4-BE49-F238E27FC236}">
                <a16:creationId xmlns:a16="http://schemas.microsoft.com/office/drawing/2014/main" id="{D8745EE6-0EB9-C0C2-0FDC-4B5DAAF1726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7480" y="4172469"/>
            <a:ext cx="818195" cy="818195"/>
          </a:xfrm>
          <a:prstGeom prst="rect">
            <a:avLst/>
          </a:prstGeom>
        </p:spPr>
      </p:pic>
    </p:spTree>
    <p:extLst>
      <p:ext uri="{BB962C8B-B14F-4D97-AF65-F5344CB8AC3E}">
        <p14:creationId xmlns:p14="http://schemas.microsoft.com/office/powerpoint/2010/main" val="3396656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196DFC-07F9-7767-3045-98F120C4B16F}"/>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57</a:t>
            </a:fld>
            <a:endParaRPr lang="en-US"/>
          </a:p>
        </p:txBody>
      </p:sp>
      <p:sp>
        <p:nvSpPr>
          <p:cNvPr id="2" name="Title 1">
            <a:extLst>
              <a:ext uri="{FF2B5EF4-FFF2-40B4-BE49-F238E27FC236}">
                <a16:creationId xmlns:a16="http://schemas.microsoft.com/office/drawing/2014/main" id="{C38F2A3C-2DA7-3647-4683-1014A0D76C7A}"/>
              </a:ext>
            </a:extLst>
          </p:cNvPr>
          <p:cNvSpPr>
            <a:spLocks noGrp="1"/>
          </p:cNvSpPr>
          <p:nvPr>
            <p:ph type="title"/>
          </p:nvPr>
        </p:nvSpPr>
        <p:spPr/>
        <p:txBody>
          <a:bodyPr/>
          <a:lstStyle/>
          <a:p>
            <a:r>
              <a:rPr lang="en-US"/>
              <a:t>Executive Order 13985</a:t>
            </a:r>
          </a:p>
        </p:txBody>
      </p:sp>
      <p:sp>
        <p:nvSpPr>
          <p:cNvPr id="4" name="Content Placeholder 3">
            <a:extLst>
              <a:ext uri="{FF2B5EF4-FFF2-40B4-BE49-F238E27FC236}">
                <a16:creationId xmlns:a16="http://schemas.microsoft.com/office/drawing/2014/main" id="{82D2FFDD-42CF-53FB-1344-3240EC904120}"/>
              </a:ext>
            </a:extLst>
          </p:cNvPr>
          <p:cNvSpPr>
            <a:spLocks noGrp="1"/>
          </p:cNvSpPr>
          <p:nvPr>
            <p:ph sz="quarter" idx="10"/>
          </p:nvPr>
        </p:nvSpPr>
        <p:spPr>
          <a:xfrm>
            <a:off x="437401" y="1438964"/>
            <a:ext cx="11372684" cy="5049459"/>
          </a:xfrm>
        </p:spPr>
        <p:txBody>
          <a:bodyPr/>
          <a:lstStyle/>
          <a:p>
            <a:pPr marL="228600" marR="0" lvl="0" indent="-182880" algn="l" defTabSz="914400" rtl="0" eaLnBrk="1" fontAlgn="auto" latinLnBrk="0" hangingPunct="1">
              <a:lnSpc>
                <a:spcPct val="90000"/>
              </a:lnSpc>
              <a:spcBef>
                <a:spcPts val="300"/>
              </a:spcBef>
              <a:spcAft>
                <a:spcPts val="300"/>
              </a:spcAft>
              <a:buClr>
                <a:prstClr val="black"/>
              </a:buClr>
              <a:buSzPct val="80000"/>
              <a:buFont typeface="Corbel" pitchFamily="34" charset="0"/>
              <a:buChar char="•"/>
              <a:tabLst/>
              <a:defRPr/>
            </a:pPr>
            <a:r>
              <a:rPr kumimoji="0" lang="en-US" sz="2000" b="0" i="0" u="none" strike="noStrike" kern="1200" cap="none" spc="0" normalizeH="0" baseline="0" noProof="0">
                <a:ln>
                  <a:noFill/>
                </a:ln>
                <a:effectLst/>
                <a:uLnTx/>
                <a:uFillTx/>
                <a:latin typeface="+mn-lt"/>
                <a:ea typeface="+mn-ea"/>
                <a:cs typeface="Times New Roman" panose="02020603050405020304" pitchFamily="18" charset="0"/>
              </a:rPr>
              <a:t>President Biden, on his first day in office, issued </a:t>
            </a:r>
            <a:r>
              <a:rPr kumimoji="0" lang="en-US" sz="2000" b="0" i="0" u="none" strike="noStrike" kern="1200" cap="none" spc="0" normalizeH="0" baseline="0" noProof="0">
                <a:ln>
                  <a:noFill/>
                </a:ln>
                <a:effectLst/>
                <a:highlight>
                  <a:srgbClr val="FFFF00"/>
                </a:highlight>
                <a:uLnTx/>
                <a:uFillTx/>
                <a:latin typeface="+mn-lt"/>
                <a:ea typeface="+mn-ea"/>
                <a:cs typeface="Times New Roman" panose="02020603050405020304" pitchFamily="18" charset="0"/>
              </a:rPr>
              <a:t>Executive Order 13985</a:t>
            </a:r>
            <a:r>
              <a:rPr kumimoji="0" lang="en-US" sz="2000" b="0" i="0" u="none" strike="noStrike" kern="1200" cap="none" spc="0" normalizeH="0" baseline="0" noProof="0">
                <a:ln>
                  <a:noFill/>
                </a:ln>
                <a:effectLst/>
                <a:uLnTx/>
                <a:uFillTx/>
                <a:latin typeface="+mn-lt"/>
                <a:ea typeface="+mn-ea"/>
                <a:cs typeface="Times New Roman" panose="02020603050405020304" pitchFamily="18" charset="0"/>
              </a:rPr>
              <a:t>, </a:t>
            </a:r>
            <a:r>
              <a:rPr kumimoji="0" lang="en-US" sz="2000" b="0" i="1" u="none" strike="noStrike" kern="1200" cap="none" spc="0" normalizeH="0" baseline="0" noProof="0">
                <a:ln>
                  <a:noFill/>
                </a:ln>
                <a:effectLst/>
                <a:uLnTx/>
                <a:uFillTx/>
                <a:latin typeface="+mn-lt"/>
                <a:ea typeface="+mn-ea"/>
                <a:cs typeface="Times New Roman" panose="02020603050405020304" pitchFamily="18" charset="0"/>
              </a:rPr>
              <a:t>Advancing Racial Equity and Support for Underserved Communities through the Federal Government</a:t>
            </a:r>
            <a:r>
              <a:rPr kumimoji="0" lang="en-US" sz="2000" b="0" i="0" u="none" strike="noStrike" kern="1200" cap="none" spc="0" normalizeH="0" baseline="0" noProof="0">
                <a:ln>
                  <a:noFill/>
                </a:ln>
                <a:effectLst/>
                <a:uLnTx/>
                <a:uFillTx/>
                <a:latin typeface="+mn-lt"/>
                <a:ea typeface="+mn-ea"/>
                <a:cs typeface="Times New Roman" panose="02020603050405020304" pitchFamily="18" charset="0"/>
              </a:rPr>
              <a:t>, </a:t>
            </a:r>
            <a:r>
              <a:rPr kumimoji="0" lang="en-US" sz="2000" b="0" i="0" u="none" strike="noStrike" kern="1200" cap="none" spc="0" normalizeH="0" baseline="0" noProof="0">
                <a:ln>
                  <a:noFill/>
                </a:ln>
                <a:effectLst/>
                <a:uLnTx/>
                <a:uFillTx/>
                <a:latin typeface="+mn-lt"/>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Executive Order on Diversity, Equity, Inclusion, and Accessibility in the Federal Workforce | The White House</a:t>
            </a:r>
            <a:endParaRPr kumimoji="0" lang="en-US" sz="2000" b="0" i="0" u="none" strike="noStrike" kern="1200" cap="none" spc="0" normalizeH="0" baseline="0" noProof="0">
              <a:ln>
                <a:noFill/>
              </a:ln>
              <a:effectLst/>
              <a:uLnTx/>
              <a:uFillTx/>
              <a:latin typeface="+mn-lt"/>
              <a:ea typeface="+mn-ea"/>
              <a:cs typeface="Times New Roman" panose="02020603050405020304" pitchFamily="18" charset="0"/>
            </a:endParaRPr>
          </a:p>
          <a:p>
            <a:pPr marL="228600" marR="0" lvl="0" indent="-182880" algn="l" defTabSz="914400" rtl="0" eaLnBrk="1" fontAlgn="auto" latinLnBrk="0" hangingPunct="1">
              <a:lnSpc>
                <a:spcPct val="90000"/>
              </a:lnSpc>
              <a:spcBef>
                <a:spcPts val="300"/>
              </a:spcBef>
              <a:spcAft>
                <a:spcPts val="300"/>
              </a:spcAft>
              <a:buClr>
                <a:prstClr val="black"/>
              </a:buClr>
              <a:buSzPct val="80000"/>
              <a:buFont typeface="Corbel" pitchFamily="34" charset="0"/>
              <a:buChar char="•"/>
              <a:tabLst/>
              <a:defRPr/>
            </a:pPr>
            <a:r>
              <a:rPr kumimoji="0" lang="en-US" sz="2000" b="0" i="0" u="none" strike="noStrike" kern="1200" cap="none" spc="0" normalizeH="0" baseline="0" noProof="0">
                <a:ln>
                  <a:noFill/>
                </a:ln>
                <a:effectLst/>
                <a:highlight>
                  <a:srgbClr val="FFFF00"/>
                </a:highlight>
                <a:uLnTx/>
                <a:uFillTx/>
                <a:latin typeface="+mn-lt"/>
                <a:ea typeface="+mn-ea"/>
                <a:cs typeface="Times New Roman" panose="02020603050405020304" pitchFamily="18" charset="0"/>
              </a:rPr>
              <a:t>Directs agencies to make Federal contracting and procurement opportunities more readily available to all eligible vendors and to remove barriers faced by underserved individuals and communities </a:t>
            </a:r>
          </a:p>
          <a:p>
            <a:pPr marL="228600" marR="0" lvl="0" indent="-182880" algn="l" defTabSz="914400" rtl="0" eaLnBrk="1" fontAlgn="auto" latinLnBrk="0" hangingPunct="1">
              <a:lnSpc>
                <a:spcPct val="90000"/>
              </a:lnSpc>
              <a:spcBef>
                <a:spcPts val="300"/>
              </a:spcBef>
              <a:spcAft>
                <a:spcPts val="300"/>
              </a:spcAft>
              <a:buClr>
                <a:prstClr val="black"/>
              </a:buClr>
              <a:buSzPct val="80000"/>
              <a:buFont typeface="Corbel" pitchFamily="34" charset="0"/>
              <a:buChar char="•"/>
              <a:tabLst/>
              <a:defRPr/>
            </a:pPr>
            <a:r>
              <a:rPr kumimoji="0" lang="en-US" sz="2000" b="0" i="0" u="none" strike="noStrike" kern="1200" cap="none" spc="0" normalizeH="0" baseline="0" noProof="0">
                <a:ln>
                  <a:noFill/>
                </a:ln>
                <a:effectLst/>
                <a:uLnTx/>
                <a:uFillTx/>
                <a:latin typeface="+mn-lt"/>
                <a:ea typeface="+mn-ea"/>
                <a:cs typeface="Times New Roman" panose="02020603050405020304" pitchFamily="18" charset="0"/>
              </a:rPr>
              <a:t> The term </a:t>
            </a:r>
            <a:r>
              <a:rPr kumimoji="0" lang="en-US" sz="2000" b="0" i="0" u="none" strike="noStrike" kern="1200" cap="none" spc="0" normalizeH="0" baseline="0" noProof="0">
                <a:ln>
                  <a:noFill/>
                </a:ln>
                <a:effectLst/>
                <a:highlight>
                  <a:srgbClr val="FFFF00"/>
                </a:highlight>
                <a:uLnTx/>
                <a:uFillTx/>
                <a:latin typeface="+mn-lt"/>
                <a:ea typeface="+mn-ea"/>
                <a:cs typeface="Times New Roman" panose="02020603050405020304" pitchFamily="18" charset="0"/>
              </a:rPr>
              <a:t>“equity</a:t>
            </a:r>
            <a:r>
              <a:rPr kumimoji="0" lang="en-US" sz="2000" b="0" i="0" u="none" strike="noStrike" kern="1200" cap="none" spc="0" normalizeH="0" baseline="0" noProof="0">
                <a:ln>
                  <a:noFill/>
                </a:ln>
                <a:effectLst/>
                <a:uLnTx/>
                <a:uFillTx/>
                <a:latin typeface="+mn-lt"/>
                <a:ea typeface="+mn-ea"/>
                <a:cs typeface="Times New Roman" panose="02020603050405020304" pitchFamily="18" charset="0"/>
              </a:rPr>
              <a:t>” means the consistent and systematic fair, just, and impartial treatment of all individuals, including individuals who belong to underserved communities that have been denied such treatment, such as Black, Latino, and Indigenous and Native American persons, Asian Americans and Pacific Islanders and other persons of color; members of religious minorities; lesbian, gay, bisexual, transgender, and queer (LGBTQ+) persons; persons with disabilities; persons who live in rural areas; and persons otherwise adversely affected by persistent poverty or inequality. </a:t>
            </a:r>
          </a:p>
          <a:p>
            <a:pPr marL="228600" marR="0" lvl="0" indent="-182880" algn="l" defTabSz="914400" rtl="0" eaLnBrk="1" fontAlgn="auto" latinLnBrk="0" hangingPunct="1">
              <a:lnSpc>
                <a:spcPct val="90000"/>
              </a:lnSpc>
              <a:spcBef>
                <a:spcPts val="300"/>
              </a:spcBef>
              <a:spcAft>
                <a:spcPts val="300"/>
              </a:spcAft>
              <a:buClr>
                <a:prstClr val="black"/>
              </a:buClr>
              <a:buSzPct val="80000"/>
              <a:buFont typeface="Corbel" pitchFamily="34" charset="0"/>
              <a:buChar char="•"/>
              <a:tabLst/>
              <a:defRPr/>
            </a:pPr>
            <a:r>
              <a:rPr kumimoji="0" lang="en-US" sz="2000" b="0" i="0" u="none" strike="noStrike" kern="1200" cap="none" spc="0" normalizeH="0" baseline="0" noProof="0">
                <a:ln>
                  <a:noFill/>
                </a:ln>
                <a:effectLst/>
                <a:uLnTx/>
                <a:uFillTx/>
                <a:latin typeface="+mn-lt"/>
                <a:ea typeface="+mn-ea"/>
                <a:cs typeface="Times New Roman" panose="02020603050405020304" pitchFamily="18" charset="0"/>
              </a:rPr>
              <a:t>The term “</a:t>
            </a:r>
            <a:r>
              <a:rPr kumimoji="0" lang="en-US" sz="2000" b="0" i="0" u="none" strike="noStrike" kern="1200" cap="none" spc="0" normalizeH="0" baseline="0" noProof="0">
                <a:ln>
                  <a:noFill/>
                </a:ln>
                <a:effectLst/>
                <a:highlight>
                  <a:srgbClr val="FFFF00"/>
                </a:highlight>
                <a:uLnTx/>
                <a:uFillTx/>
                <a:latin typeface="+mn-lt"/>
                <a:ea typeface="+mn-ea"/>
                <a:cs typeface="Times New Roman" panose="02020603050405020304" pitchFamily="18" charset="0"/>
              </a:rPr>
              <a:t>underserved communities” </a:t>
            </a:r>
            <a:r>
              <a:rPr kumimoji="0" lang="en-US" sz="2000" b="0" i="0" u="none" strike="noStrike" kern="1200" cap="none" spc="0" normalizeH="0" baseline="0" noProof="0">
                <a:ln>
                  <a:noFill/>
                </a:ln>
                <a:effectLst/>
                <a:uLnTx/>
                <a:uFillTx/>
                <a:latin typeface="+mn-lt"/>
                <a:ea typeface="+mn-ea"/>
                <a:cs typeface="Times New Roman" panose="02020603050405020304" pitchFamily="18" charset="0"/>
              </a:rPr>
              <a:t>refers to populations sharing a particular characteristic, as well as geographic communities, that have been systematically denied a full opportunity to participate in aspects of economic, social, and civic life, as exemplified by the list in the preceding definition of “equity.” </a:t>
            </a:r>
            <a:endParaRPr lang="en-US">
              <a:latin typeface="+mn-lt"/>
            </a:endParaRPr>
          </a:p>
        </p:txBody>
      </p:sp>
    </p:spTree>
    <p:extLst>
      <p:ext uri="{BB962C8B-B14F-4D97-AF65-F5344CB8AC3E}">
        <p14:creationId xmlns:p14="http://schemas.microsoft.com/office/powerpoint/2010/main" val="3257450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25AD89-538A-1B39-D026-93B11E74C977}"/>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58</a:t>
            </a:fld>
            <a:endParaRPr lang="en-US"/>
          </a:p>
        </p:txBody>
      </p:sp>
      <p:sp>
        <p:nvSpPr>
          <p:cNvPr id="2" name="Title 1">
            <a:extLst>
              <a:ext uri="{FF2B5EF4-FFF2-40B4-BE49-F238E27FC236}">
                <a16:creationId xmlns:a16="http://schemas.microsoft.com/office/drawing/2014/main" id="{6309614C-5395-0610-6B9C-0B73DCD9A17B}"/>
              </a:ext>
            </a:extLst>
          </p:cNvPr>
          <p:cNvSpPr>
            <a:spLocks noGrp="1"/>
          </p:cNvSpPr>
          <p:nvPr>
            <p:ph type="title"/>
          </p:nvPr>
        </p:nvSpPr>
        <p:spPr/>
        <p:txBody>
          <a:bodyPr/>
          <a:lstStyle/>
          <a:p>
            <a:r>
              <a:rPr lang="en-US"/>
              <a:t>Executive Order 13985</a:t>
            </a:r>
          </a:p>
        </p:txBody>
      </p:sp>
      <p:sp>
        <p:nvSpPr>
          <p:cNvPr id="4" name="Content Placeholder 3">
            <a:extLst>
              <a:ext uri="{FF2B5EF4-FFF2-40B4-BE49-F238E27FC236}">
                <a16:creationId xmlns:a16="http://schemas.microsoft.com/office/drawing/2014/main" id="{5DD9C1EA-2FA2-2C0D-6AF4-F995D2787A09}"/>
              </a:ext>
            </a:extLst>
          </p:cNvPr>
          <p:cNvSpPr>
            <a:spLocks noGrp="1"/>
          </p:cNvSpPr>
          <p:nvPr>
            <p:ph sz="quarter" idx="10"/>
          </p:nvPr>
        </p:nvSpPr>
        <p:spPr>
          <a:xfrm>
            <a:off x="437401" y="1438964"/>
            <a:ext cx="10523367" cy="4747749"/>
          </a:xfrm>
        </p:spPr>
        <p:txBody>
          <a:bodyPr/>
          <a:lstStyle/>
          <a:p>
            <a:r>
              <a:rPr lang="en-US" sz="2200"/>
              <a:t>Increase in share of small disadvantaged business (SDB) contracts to 15% by 2025.</a:t>
            </a:r>
          </a:p>
          <a:p>
            <a:r>
              <a:rPr lang="en-US" sz="2200"/>
              <a:t>OSDBU implements policies, procedures, and outreach programs to emphasize the Department’s commitment to contracting with SDBs, including businesses with characteristics that align with the definition of underserved communities. </a:t>
            </a:r>
          </a:p>
          <a:p>
            <a:r>
              <a:rPr lang="en-US" sz="2200"/>
              <a:t> Although several of OSDBU’s programs have distinct purposes, missions, and legal frameworks, opportunities exist to improve and promote engagement with underserved communities, particularly through outreach and stakeholder support. </a:t>
            </a:r>
          </a:p>
          <a:p>
            <a:endParaRPr lang="en-US"/>
          </a:p>
        </p:txBody>
      </p:sp>
    </p:spTree>
    <p:extLst>
      <p:ext uri="{BB962C8B-B14F-4D97-AF65-F5344CB8AC3E}">
        <p14:creationId xmlns:p14="http://schemas.microsoft.com/office/powerpoint/2010/main" val="3174186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543426" y="4831424"/>
            <a:ext cx="7178674" cy="867123"/>
          </a:xfrm>
        </p:spPr>
        <p:txBody>
          <a:bodyPr/>
          <a:lstStyle/>
          <a:p>
            <a:r>
              <a:rPr lang="en-US"/>
              <a:t>Modernization of Rural Development</a:t>
            </a:r>
          </a:p>
        </p:txBody>
      </p:sp>
      <p:pic>
        <p:nvPicPr>
          <p:cNvPr id="1027" name="Picture 3" descr="Main street of a rural 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8436"/>
            <a:ext cx="12201526"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a:extLst>
              <a:ext uri="{FF2B5EF4-FFF2-40B4-BE49-F238E27FC236}">
                <a16:creationId xmlns:a16="http://schemas.microsoft.com/office/drawing/2014/main" id="{301E5EA6-6F2F-CC48-9751-DFD88AA2E485}"/>
              </a:ext>
              <a:ext uri="{C183D7F6-B498-43B3-948B-1728B52AA6E4}">
                <adec:decorative xmlns:adec="http://schemas.microsoft.com/office/drawing/2017/decorative" val="1"/>
              </a:ext>
            </a:extLst>
          </p:cNvPr>
          <p:cNvSpPr>
            <a:spLocks noGrp="1"/>
          </p:cNvSpPr>
          <p:nvPr>
            <p:ph type="subTitle" idx="1"/>
          </p:nvPr>
        </p:nvSpPr>
        <p:spPr>
          <a:xfrm>
            <a:off x="4543426" y="5955372"/>
            <a:ext cx="6841861" cy="503500"/>
          </a:xfrm>
        </p:spPr>
        <p:txBody>
          <a:bodyPr>
            <a:normAutofit/>
          </a:bodyPr>
          <a:lstStyle/>
          <a:p>
            <a:r>
              <a:rPr lang="en-US"/>
              <a:t>Equity Commission | January 31, 2023</a:t>
            </a:r>
          </a:p>
          <a:p>
            <a:endParaRPr lang="en-US"/>
          </a:p>
        </p:txBody>
      </p:sp>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 y="6081712"/>
            <a:ext cx="250507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527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12EDB4-E03C-38D5-FB98-0D4804C19C41}"/>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59</a:t>
            </a:fld>
            <a:endParaRPr lang="en-US"/>
          </a:p>
        </p:txBody>
      </p:sp>
      <p:sp>
        <p:nvSpPr>
          <p:cNvPr id="2" name="Title 1">
            <a:extLst>
              <a:ext uri="{FF2B5EF4-FFF2-40B4-BE49-F238E27FC236}">
                <a16:creationId xmlns:a16="http://schemas.microsoft.com/office/drawing/2014/main" id="{FF3408C0-DE5A-5DE1-3BAD-123544936C6F}"/>
              </a:ext>
            </a:extLst>
          </p:cNvPr>
          <p:cNvSpPr>
            <a:spLocks noGrp="1"/>
          </p:cNvSpPr>
          <p:nvPr>
            <p:ph type="title"/>
          </p:nvPr>
        </p:nvSpPr>
        <p:spPr/>
        <p:txBody>
          <a:bodyPr/>
          <a:lstStyle/>
          <a:p>
            <a:r>
              <a:rPr lang="en-US" sz="2800"/>
              <a:t>OMB Memorandum 22-03</a:t>
            </a:r>
            <a:endParaRPr lang="en-US"/>
          </a:p>
        </p:txBody>
      </p:sp>
      <p:sp>
        <p:nvSpPr>
          <p:cNvPr id="4" name="Content Placeholder 3">
            <a:extLst>
              <a:ext uri="{FF2B5EF4-FFF2-40B4-BE49-F238E27FC236}">
                <a16:creationId xmlns:a16="http://schemas.microsoft.com/office/drawing/2014/main" id="{5F9D1DD6-2538-522F-970A-089C23CF7D14}"/>
              </a:ext>
            </a:extLst>
          </p:cNvPr>
          <p:cNvSpPr>
            <a:spLocks noGrp="1"/>
          </p:cNvSpPr>
          <p:nvPr>
            <p:ph sz="quarter" idx="10"/>
          </p:nvPr>
        </p:nvSpPr>
        <p:spPr/>
        <p:txBody>
          <a:bodyPr/>
          <a:lstStyle/>
          <a:p>
            <a:pPr marL="228600" marR="0" lvl="0" indent="-182880" algn="l" defTabSz="914400" rtl="0" eaLnBrk="1" fontAlgn="auto" latinLnBrk="0" hangingPunct="1">
              <a:lnSpc>
                <a:spcPct val="90000"/>
              </a:lnSpc>
              <a:spcBef>
                <a:spcPts val="300"/>
              </a:spcBef>
              <a:spcAft>
                <a:spcPts val="300"/>
              </a:spcAft>
              <a:buClr>
                <a:prstClr val="black"/>
              </a:buClr>
              <a:buSzPct val="80000"/>
              <a:buFont typeface="Corbel" pitchFamily="34" charset="0"/>
              <a:buChar char="•"/>
              <a:tabLst/>
              <a:defRPr/>
            </a:pPr>
            <a:r>
              <a:rPr kumimoji="0" lang="en-US" sz="1900" b="0" i="0" u="none" strike="noStrike" kern="1200" cap="none" spc="0" normalizeH="0" baseline="0" noProof="0">
                <a:ln>
                  <a:noFill/>
                </a:ln>
                <a:effectLst/>
                <a:highlight>
                  <a:srgbClr val="FFFF00"/>
                </a:highlight>
                <a:uLnTx/>
                <a:uFillTx/>
                <a:latin typeface="+mn-lt"/>
                <a:ea typeface="Calibri" panose="020F0502020204030204" pitchFamily="34" charset="0"/>
                <a:cs typeface="Times New Roman" panose="02020603050405020304" pitchFamily="18" charset="0"/>
              </a:rPr>
              <a:t>OMB Memorandum 22-03, Advancing Equity in Federal Procurement</a:t>
            </a:r>
          </a:p>
          <a:p>
            <a:pPr marL="457200" marR="0" lvl="1" indent="-182880" algn="l" defTabSz="914400" rtl="0" eaLnBrk="1" fontAlgn="auto" latinLnBrk="0" hangingPunct="1">
              <a:lnSpc>
                <a:spcPct val="90000"/>
              </a:lnSpc>
              <a:spcBef>
                <a:spcPts val="300"/>
              </a:spcBef>
              <a:spcAft>
                <a:spcPts val="300"/>
              </a:spcAft>
              <a:buClr>
                <a:prstClr val="black"/>
              </a:buClr>
              <a:buSzPct val="80000"/>
              <a:buFont typeface="Courier New" panose="02070309020205020404" pitchFamily="49" charset="0"/>
              <a:buChar char="o"/>
              <a:tabLst/>
              <a:defRPr/>
            </a:pPr>
            <a:r>
              <a:rPr kumimoji="0" lang="en-US" sz="1900" b="0" i="0" u="none" strike="noStrike" kern="1200" cap="none" spc="0" normalizeH="0" baseline="0" noProof="0">
                <a:ln>
                  <a:noFill/>
                </a:ln>
                <a:effectLst/>
                <a:uLnTx/>
                <a:uFillTx/>
                <a:latin typeface="+mn-lt"/>
                <a:ea typeface="Calibri" panose="020F0502020204030204" pitchFamily="34" charset="0"/>
                <a:cs typeface="Times New Roman" panose="02020603050405020304" pitchFamily="18" charset="0"/>
              </a:rPr>
              <a:t>Issued December 2, 2021</a:t>
            </a:r>
          </a:p>
          <a:p>
            <a:pPr marL="457200" marR="0" lvl="1" indent="-182880" algn="l" defTabSz="914400" rtl="0" eaLnBrk="1" fontAlgn="auto" latinLnBrk="0" hangingPunct="1">
              <a:lnSpc>
                <a:spcPct val="90000"/>
              </a:lnSpc>
              <a:spcBef>
                <a:spcPts val="300"/>
              </a:spcBef>
              <a:spcAft>
                <a:spcPts val="300"/>
              </a:spcAft>
              <a:buClr>
                <a:prstClr val="black"/>
              </a:buClr>
              <a:buSzPct val="80000"/>
              <a:buFont typeface="Courier New" panose="02070309020205020404" pitchFamily="49" charset="0"/>
              <a:buChar char="o"/>
              <a:tabLst/>
              <a:defRPr/>
            </a:pPr>
            <a:r>
              <a:rPr kumimoji="0" lang="en-US" sz="1900" b="0" i="0" u="none" strike="noStrike" kern="1200" cap="none" spc="0" normalizeH="0" baseline="0" noProof="0">
                <a:ln>
                  <a:noFill/>
                </a:ln>
                <a:effectLst/>
                <a:uLnTx/>
                <a:uFillTx/>
                <a:latin typeface="+mn-lt"/>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Memoranda | The White House</a:t>
            </a:r>
            <a:endParaRPr kumimoji="0" lang="en-US" sz="1900" b="0" i="0" u="none" strike="noStrike" kern="1200" cap="none" spc="0" normalizeH="0" baseline="0" noProof="0">
              <a:ln>
                <a:noFill/>
              </a:ln>
              <a:effectLst/>
              <a:uLnTx/>
              <a:uFillTx/>
              <a:latin typeface="+mn-lt"/>
              <a:ea typeface="+mn-ea"/>
              <a:cs typeface="Times New Roman" panose="02020603050405020304" pitchFamily="18" charset="0"/>
            </a:endParaRPr>
          </a:p>
          <a:p>
            <a:pPr marL="457200" marR="0" lvl="1" indent="-182880" algn="l" defTabSz="914400" rtl="0" eaLnBrk="1" fontAlgn="auto" latinLnBrk="0" hangingPunct="1">
              <a:lnSpc>
                <a:spcPct val="90000"/>
              </a:lnSpc>
              <a:spcBef>
                <a:spcPts val="300"/>
              </a:spcBef>
              <a:spcAft>
                <a:spcPts val="300"/>
              </a:spcAft>
              <a:buClr>
                <a:prstClr val="black"/>
              </a:buClr>
              <a:buSzPct val="80000"/>
              <a:buFont typeface="Courier New" panose="02070309020205020404" pitchFamily="49" charset="0"/>
              <a:buChar char="o"/>
              <a:tabLst/>
              <a:defRPr/>
            </a:pPr>
            <a:r>
              <a:rPr kumimoji="0" lang="en-US" sz="1900" b="0" i="0" u="none" strike="noStrike" kern="1200" cap="none" spc="0" normalizeH="0" baseline="0" noProof="0">
                <a:ln>
                  <a:noFill/>
                </a:ln>
                <a:effectLst/>
                <a:highlight>
                  <a:srgbClr val="FFFF00"/>
                </a:highlight>
                <a:uLnTx/>
                <a:uFillTx/>
                <a:latin typeface="+mn-lt"/>
                <a:ea typeface="Calibri" panose="020F0502020204030204" pitchFamily="34" charset="0"/>
                <a:cs typeface="Times New Roman" panose="02020603050405020304" pitchFamily="18" charset="0"/>
              </a:rPr>
              <a:t>Five areas of focus</a:t>
            </a:r>
            <a:r>
              <a:rPr kumimoji="0" lang="en-US" sz="1900" b="0" i="0" u="none" strike="noStrike" kern="1200" cap="none" spc="0" normalizeH="0" baseline="0" noProof="0">
                <a:ln>
                  <a:noFill/>
                </a:ln>
                <a:effectLst/>
                <a:uLnTx/>
                <a:uFillTx/>
                <a:latin typeface="+mn-lt"/>
                <a:ea typeface="Calibri" panose="020F0502020204030204" pitchFamily="34" charset="0"/>
                <a:cs typeface="Times New Roman" panose="02020603050405020304" pitchFamily="18" charset="0"/>
              </a:rPr>
              <a:t>:</a:t>
            </a:r>
          </a:p>
          <a:p>
            <a:pPr marL="731520" marR="0" lvl="2" indent="-182880" algn="l" defTabSz="914400" rtl="0" eaLnBrk="1" fontAlgn="auto" latinLnBrk="0" hangingPunct="1">
              <a:lnSpc>
                <a:spcPct val="90000"/>
              </a:lnSpc>
              <a:spcBef>
                <a:spcPts val="300"/>
              </a:spcBef>
              <a:spcAft>
                <a:spcPts val="300"/>
              </a:spcAft>
              <a:buClr>
                <a:prstClr val="black"/>
              </a:buClr>
              <a:buSzPct val="80000"/>
              <a:buFont typeface="Wingdings" panose="05000000000000000000" pitchFamily="2" charset="2"/>
              <a:buChar char="§"/>
              <a:tabLst/>
              <a:defRPr/>
            </a:pPr>
            <a:r>
              <a:rPr kumimoji="0" lang="en-US" sz="1900" b="0" i="0" u="none" strike="noStrike" kern="1200" cap="none" spc="0" normalizeH="0" baseline="0" noProof="0">
                <a:ln>
                  <a:noFill/>
                </a:ln>
                <a:effectLst/>
                <a:uLnTx/>
                <a:uFillTx/>
                <a:latin typeface="+mn-lt"/>
                <a:ea typeface="Calibri" panose="020F0502020204030204" pitchFamily="34" charset="0"/>
                <a:cs typeface="Times New Roman" panose="02020603050405020304" pitchFamily="18" charset="0"/>
              </a:rPr>
              <a:t>Agency specific small disadvantaged business (SDB) goal for FY 2022 that will allow the Federal Government to award at least 11% of Federal contact spending to SDBs. USDA goal is 21.5%. </a:t>
            </a:r>
          </a:p>
          <a:p>
            <a:pPr marL="731520" marR="0" lvl="2" indent="-182880" algn="l" defTabSz="914400" rtl="0" eaLnBrk="1" fontAlgn="auto" latinLnBrk="0" hangingPunct="1">
              <a:lnSpc>
                <a:spcPct val="90000"/>
              </a:lnSpc>
              <a:spcBef>
                <a:spcPts val="300"/>
              </a:spcBef>
              <a:spcAft>
                <a:spcPts val="300"/>
              </a:spcAft>
              <a:buClr>
                <a:prstClr val="black"/>
              </a:buClr>
              <a:buSzPct val="80000"/>
              <a:buFont typeface="Wingdings" panose="05000000000000000000" pitchFamily="2" charset="2"/>
              <a:buChar char="§"/>
              <a:tabLst/>
              <a:defRPr/>
            </a:pPr>
            <a:r>
              <a:rPr kumimoji="0" lang="en-US" sz="1900" b="0" i="0" u="none" strike="noStrike" kern="1200" cap="none" spc="0" normalizeH="0" baseline="0" noProof="0">
                <a:ln>
                  <a:noFill/>
                </a:ln>
                <a:effectLst/>
                <a:uLnTx/>
                <a:uFillTx/>
                <a:latin typeface="+mn-lt"/>
                <a:ea typeface="Calibri" panose="020F0502020204030204" pitchFamily="34" charset="0"/>
                <a:cs typeface="Times New Roman" panose="02020603050405020304" pitchFamily="18" charset="0"/>
              </a:rPr>
              <a:t>Increase the number of new entrants to the Federal marketplace.</a:t>
            </a:r>
          </a:p>
          <a:p>
            <a:pPr marL="731520" marR="0" lvl="2" indent="-182880" algn="l" defTabSz="914400" rtl="0" eaLnBrk="1" fontAlgn="auto" latinLnBrk="0" hangingPunct="1">
              <a:lnSpc>
                <a:spcPct val="90000"/>
              </a:lnSpc>
              <a:spcBef>
                <a:spcPts val="300"/>
              </a:spcBef>
              <a:spcAft>
                <a:spcPts val="300"/>
              </a:spcAft>
              <a:buClr>
                <a:prstClr val="black"/>
              </a:buClr>
              <a:buSzPct val="80000"/>
              <a:buFont typeface="Wingdings" panose="05000000000000000000" pitchFamily="2" charset="2"/>
              <a:buChar char="§"/>
              <a:tabLst/>
              <a:defRPr/>
            </a:pPr>
            <a:r>
              <a:rPr kumimoji="0" lang="en-US" sz="1900" b="0" i="0" u="none" strike="noStrike" kern="1200" cap="none" spc="0" normalizeH="0" baseline="0" noProof="0">
                <a:ln>
                  <a:noFill/>
                </a:ln>
                <a:effectLst/>
                <a:uLnTx/>
                <a:uFillTx/>
                <a:latin typeface="+mn-lt"/>
                <a:ea typeface="Calibri" panose="020F0502020204030204" pitchFamily="34" charset="0"/>
                <a:cs typeface="Times New Roman" panose="02020603050405020304" pitchFamily="18" charset="0"/>
              </a:rPr>
              <a:t>Include the achievement of small business contracting goals as a part of the performance plans for key Senior Executive officials.</a:t>
            </a:r>
          </a:p>
          <a:p>
            <a:pPr marL="731520" marR="0" lvl="2" indent="-182880" algn="l" defTabSz="914400" rtl="0" eaLnBrk="1" fontAlgn="auto" latinLnBrk="0" hangingPunct="1">
              <a:lnSpc>
                <a:spcPct val="90000"/>
              </a:lnSpc>
              <a:spcBef>
                <a:spcPts val="300"/>
              </a:spcBef>
              <a:spcAft>
                <a:spcPts val="300"/>
              </a:spcAft>
              <a:buClr>
                <a:prstClr val="black"/>
              </a:buClr>
              <a:buSzPct val="80000"/>
              <a:buFont typeface="Wingdings" panose="05000000000000000000" pitchFamily="2" charset="2"/>
              <a:buChar char="§"/>
              <a:tabLst/>
              <a:defRPr/>
            </a:pPr>
            <a:r>
              <a:rPr kumimoji="0" lang="en-US" sz="1900" b="0" i="0" u="none" strike="noStrike" kern="1200" cap="none" spc="0" normalizeH="0" baseline="0" noProof="0">
                <a:ln>
                  <a:noFill/>
                </a:ln>
                <a:effectLst/>
                <a:uLnTx/>
                <a:uFillTx/>
                <a:latin typeface="+mn-lt"/>
                <a:ea typeface="Calibri" panose="020F0502020204030204" pitchFamily="34" charset="0"/>
                <a:cs typeface="Times New Roman" panose="02020603050405020304" pitchFamily="18" charset="0"/>
              </a:rPr>
              <a:t>Ensure agency small business contracting offices (OSDBUs) have access to senior leadership.</a:t>
            </a:r>
          </a:p>
          <a:p>
            <a:pPr marL="731520" marR="0" lvl="2" indent="-182880" algn="l" defTabSz="914400" rtl="0" eaLnBrk="1" fontAlgn="auto" latinLnBrk="0" hangingPunct="1">
              <a:lnSpc>
                <a:spcPct val="90000"/>
              </a:lnSpc>
              <a:spcBef>
                <a:spcPts val="300"/>
              </a:spcBef>
              <a:spcAft>
                <a:spcPts val="300"/>
              </a:spcAft>
              <a:buClr>
                <a:prstClr val="black"/>
              </a:buClr>
              <a:buSzPct val="80000"/>
              <a:buFont typeface="Wingdings" panose="05000000000000000000" pitchFamily="2" charset="2"/>
              <a:buChar char="§"/>
              <a:tabLst/>
              <a:defRPr/>
            </a:pPr>
            <a:r>
              <a:rPr kumimoji="0" lang="en-US" sz="1900" b="0" i="0" u="none" strike="noStrike" kern="1200" cap="none" spc="0" normalizeH="0" baseline="0" noProof="0">
                <a:ln>
                  <a:noFill/>
                </a:ln>
                <a:effectLst/>
                <a:uLnTx/>
                <a:uFillTx/>
                <a:latin typeface="+mn-lt"/>
                <a:ea typeface="Calibri" panose="020F0502020204030204" pitchFamily="34" charset="0"/>
                <a:cs typeface="Times New Roman" panose="02020603050405020304" pitchFamily="18" charset="0"/>
              </a:rPr>
              <a:t>Change in category management practices to boost contracting opportunities for SDB’s and other socioeconomic small businesses</a:t>
            </a:r>
          </a:p>
          <a:p>
            <a:pPr marL="1005840" marR="0" lvl="3" indent="-182880" algn="l" defTabSz="914400" rtl="0" eaLnBrk="1" fontAlgn="auto" latinLnBrk="0" hangingPunct="1">
              <a:lnSpc>
                <a:spcPct val="90000"/>
              </a:lnSpc>
              <a:spcBef>
                <a:spcPts val="300"/>
              </a:spcBef>
              <a:spcAft>
                <a:spcPts val="300"/>
              </a:spcAft>
              <a:buClr>
                <a:prstClr val="black"/>
              </a:buClr>
              <a:buSzPct val="80000"/>
              <a:buFont typeface="Corbel" pitchFamily="34" charset="0"/>
              <a:buChar char="•"/>
              <a:tabLst/>
              <a:defRPr/>
            </a:pPr>
            <a:r>
              <a:rPr kumimoji="0" lang="en-US" sz="1900" b="0" i="0" u="none" strike="noStrike" kern="1200" cap="none" spc="0" normalizeH="0" baseline="0" noProof="0">
                <a:ln>
                  <a:noFill/>
                </a:ln>
                <a:effectLst/>
                <a:highlight>
                  <a:srgbClr val="FFFF00"/>
                </a:highlight>
                <a:uLnTx/>
                <a:uFillTx/>
                <a:latin typeface="+mn-lt"/>
                <a:ea typeface="Calibri" panose="020F0502020204030204" pitchFamily="34" charset="0"/>
                <a:cs typeface="Times New Roman" panose="02020603050405020304" pitchFamily="18" charset="0"/>
              </a:rPr>
              <a:t>Biggest takeaway for acquisition community: Category Management Plans shall not prioritize spending on “Best in Class” (BIC) solutions at the expense of meeting socioeconomic small business goals and providing maximum practicable opportunity to small businesses</a:t>
            </a:r>
          </a:p>
          <a:p>
            <a:endParaRPr lang="en-US"/>
          </a:p>
        </p:txBody>
      </p:sp>
    </p:spTree>
    <p:extLst>
      <p:ext uri="{BB962C8B-B14F-4D97-AF65-F5344CB8AC3E}">
        <p14:creationId xmlns:p14="http://schemas.microsoft.com/office/powerpoint/2010/main" val="2860560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BBD825-A959-D739-96B9-7B4F5D4D5AA7}"/>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60</a:t>
            </a:fld>
            <a:endParaRPr lang="en-US"/>
          </a:p>
        </p:txBody>
      </p:sp>
      <p:sp>
        <p:nvSpPr>
          <p:cNvPr id="2" name="Title 1">
            <a:extLst>
              <a:ext uri="{FF2B5EF4-FFF2-40B4-BE49-F238E27FC236}">
                <a16:creationId xmlns:a16="http://schemas.microsoft.com/office/drawing/2014/main" id="{F8B542C0-5EB6-3CB8-4B50-CDD0F0B114F5}"/>
              </a:ext>
            </a:extLst>
          </p:cNvPr>
          <p:cNvSpPr>
            <a:spLocks noGrp="1"/>
          </p:cNvSpPr>
          <p:nvPr>
            <p:ph type="title"/>
          </p:nvPr>
        </p:nvSpPr>
        <p:spPr>
          <a:xfrm>
            <a:off x="4514895" y="369577"/>
            <a:ext cx="7295189" cy="480131"/>
          </a:xfrm>
        </p:spPr>
        <p:txBody>
          <a:bodyPr/>
          <a:lstStyle/>
          <a:p>
            <a:r>
              <a:rPr lang="en-US"/>
              <a:t>OSDBU Small Business Outreach</a:t>
            </a:r>
          </a:p>
        </p:txBody>
      </p:sp>
      <p:sp>
        <p:nvSpPr>
          <p:cNvPr id="4" name="Content Placeholder 3">
            <a:extLst>
              <a:ext uri="{FF2B5EF4-FFF2-40B4-BE49-F238E27FC236}">
                <a16:creationId xmlns:a16="http://schemas.microsoft.com/office/drawing/2014/main" id="{65806699-50A3-CE78-9185-B4B83009897D}"/>
              </a:ext>
            </a:extLst>
          </p:cNvPr>
          <p:cNvSpPr>
            <a:spLocks noGrp="1"/>
          </p:cNvSpPr>
          <p:nvPr>
            <p:ph sz="quarter" idx="10"/>
          </p:nvPr>
        </p:nvSpPr>
        <p:spPr>
          <a:xfrm>
            <a:off x="395925" y="1438964"/>
            <a:ext cx="11155464" cy="4811008"/>
          </a:xfrm>
        </p:spPr>
        <p:txBody>
          <a:bodyPr/>
          <a:lstStyle/>
          <a:p>
            <a:pPr>
              <a:spcBef>
                <a:spcPts val="0"/>
              </a:spcBef>
              <a:spcAft>
                <a:spcPts val="0"/>
              </a:spcAft>
            </a:pPr>
            <a:r>
              <a:rPr lang="en-US" sz="2000">
                <a:effectLst/>
                <a:latin typeface="+mn-lt"/>
                <a:ea typeface="Calibri" panose="020F0502020204030204" pitchFamily="34" charset="0"/>
                <a:cs typeface="Times New Roman" panose="02020603050405020304" pitchFamily="18" charset="0"/>
              </a:rPr>
              <a:t>In Fiscal Year (FY) 2021, the USDA’s Office of the Assistant Secretary for Administration (OASA) established a training series entitled “USDA Small Business Workshops” to support and assist small, rural, women, veteran, and other disadvantaged businesses access procurement opportunities in 11 targeted States and territories with limited procurement awards. – (Arizona, Georgia, Mississippi, Montana, New Mexico, North Carolina, North Dakota, Oklahoma, Vermont, Puerto Rico, and the Virgin Island)</a:t>
            </a:r>
          </a:p>
          <a:p>
            <a:pPr marL="0" marR="0" indent="0">
              <a:spcBef>
                <a:spcPts val="0"/>
              </a:spcBef>
              <a:spcAft>
                <a:spcPts val="0"/>
              </a:spcAft>
              <a:buNone/>
            </a:pPr>
            <a:r>
              <a:rPr lang="en-US" sz="2000">
                <a:effectLst/>
                <a:latin typeface="+mn-lt"/>
                <a:ea typeface="Calibri" panose="020F0502020204030204" pitchFamily="34" charset="0"/>
                <a:cs typeface="Times New Roman" panose="02020603050405020304" pitchFamily="18" charset="0"/>
              </a:rPr>
              <a:t> </a:t>
            </a:r>
          </a:p>
          <a:p>
            <a:pPr>
              <a:spcBef>
                <a:spcPts val="0"/>
              </a:spcBef>
              <a:spcAft>
                <a:spcPts val="0"/>
              </a:spcAft>
            </a:pPr>
            <a:r>
              <a:rPr lang="en-US" sz="2000">
                <a:effectLst/>
                <a:latin typeface="+mn-lt"/>
                <a:ea typeface="Calibri" panose="020F0502020204030204" pitchFamily="34" charset="0"/>
                <a:cs typeface="Times New Roman" panose="02020603050405020304" pitchFamily="18" charset="0"/>
              </a:rPr>
              <a:t>Additionally, USDA partners with the FDIC and SBA to provide individuals, small businesses, and communities, useful information, tools, resources, and an opportunity to engage in discussions to create economic progress.  The Regional business development series, entitled “Path to Prosperity”, features experts in the lending industry, Federal Government, community partners and stakeholders.  Other partners and stakeholders include, but not limited to, the Internal Revenue Service, Chambers, SCORE, Small Business Development Centers, and Procurement Technical Assistance Centers. </a:t>
            </a:r>
          </a:p>
          <a:p>
            <a:pPr marL="0" marR="0" indent="0">
              <a:spcBef>
                <a:spcPts val="0"/>
              </a:spcBef>
              <a:spcAft>
                <a:spcPts val="0"/>
              </a:spcAft>
              <a:buNone/>
            </a:pPr>
            <a:r>
              <a:rPr lang="en-US" sz="2000">
                <a:effectLst/>
                <a:latin typeface="+mn-lt"/>
                <a:ea typeface="Calibri" panose="020F0502020204030204" pitchFamily="34" charset="0"/>
                <a:cs typeface="Times New Roman" panose="02020603050405020304" pitchFamily="18" charset="0"/>
              </a:rPr>
              <a:t> </a:t>
            </a:r>
          </a:p>
          <a:p>
            <a:pPr lvl="1">
              <a:spcBef>
                <a:spcPts val="0"/>
              </a:spcBef>
              <a:spcAft>
                <a:spcPts val="0"/>
              </a:spcAf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882720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F60AFD-5017-D71A-13CA-C903096F7FE3}"/>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61</a:t>
            </a:fld>
            <a:endParaRPr lang="en-US"/>
          </a:p>
        </p:txBody>
      </p:sp>
      <p:sp>
        <p:nvSpPr>
          <p:cNvPr id="2" name="Title 1">
            <a:extLst>
              <a:ext uri="{FF2B5EF4-FFF2-40B4-BE49-F238E27FC236}">
                <a16:creationId xmlns:a16="http://schemas.microsoft.com/office/drawing/2014/main" id="{DCA271F4-4AF6-C21A-E64F-087D1CFE3A72}"/>
              </a:ext>
            </a:extLst>
          </p:cNvPr>
          <p:cNvSpPr>
            <a:spLocks noGrp="1"/>
          </p:cNvSpPr>
          <p:nvPr>
            <p:ph type="title"/>
          </p:nvPr>
        </p:nvSpPr>
        <p:spPr/>
        <p:txBody>
          <a:bodyPr/>
          <a:lstStyle/>
          <a:p>
            <a:r>
              <a:rPr lang="en-US"/>
              <a:t>Fiscal Year 2023 Outreach Activities </a:t>
            </a:r>
          </a:p>
        </p:txBody>
      </p:sp>
      <p:sp>
        <p:nvSpPr>
          <p:cNvPr id="4" name="Content Placeholder 3">
            <a:extLst>
              <a:ext uri="{FF2B5EF4-FFF2-40B4-BE49-F238E27FC236}">
                <a16:creationId xmlns:a16="http://schemas.microsoft.com/office/drawing/2014/main" id="{60A4C16F-E3C0-5FFC-9149-5F9CE8F84D14}"/>
              </a:ext>
            </a:extLst>
          </p:cNvPr>
          <p:cNvSpPr>
            <a:spLocks noGrp="1"/>
          </p:cNvSpPr>
          <p:nvPr>
            <p:ph sz="quarter" idx="10"/>
          </p:nvPr>
        </p:nvSpPr>
        <p:spPr>
          <a:xfrm>
            <a:off x="522243" y="1438964"/>
            <a:ext cx="10818203" cy="5049459"/>
          </a:xfrm>
        </p:spPr>
        <p:txBody>
          <a:bodyPr/>
          <a:lstStyle/>
          <a:p>
            <a:pPr>
              <a:spcBef>
                <a:spcPts val="0"/>
              </a:spcBef>
              <a:spcAft>
                <a:spcPts val="0"/>
              </a:spcAft>
              <a:defRPr/>
            </a:pPr>
            <a:r>
              <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rPr>
              <a:t>FY 2023 </a:t>
            </a:r>
            <a:r>
              <a:rPr lang="en-US" sz="1600">
                <a:solidFill>
                  <a:srgbClr val="000000"/>
                </a:solidFill>
                <a:latin typeface="+mn-lt"/>
                <a:ea typeface="Calibri" panose="020F0502020204030204" pitchFamily="34" charset="0"/>
                <a:cs typeface="Times New Roman" panose="02020603050405020304" pitchFamily="18" charset="0"/>
              </a:rPr>
              <a:t>Outreach </a:t>
            </a:r>
            <a:r>
              <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rPr>
              <a:t>Activities Conducted and Planned include:</a:t>
            </a:r>
          </a:p>
          <a:p>
            <a:pPr lvl="1">
              <a:spcBef>
                <a:spcPts val="0"/>
              </a:spcBef>
              <a:spcAft>
                <a:spcPts val="0"/>
              </a:spcAft>
              <a:defRPr/>
            </a:pPr>
            <a:r>
              <a:rPr lang="en-US" sz="1600">
                <a:solidFill>
                  <a:srgbClr val="000000"/>
                </a:solidFill>
                <a:latin typeface="+mn-lt"/>
                <a:ea typeface="Calibri" panose="020F0502020204030204" pitchFamily="34" charset="0"/>
                <a:cs typeface="Times New Roman" panose="02020603050405020304" pitchFamily="18" charset="0"/>
              </a:rPr>
              <a:t>October</a:t>
            </a:r>
            <a:r>
              <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rPr>
              <a:t> 2022 – AUSA Conference and Matchmaking Event at Washington DC Convention Center</a:t>
            </a:r>
          </a:p>
          <a:p>
            <a:pPr lvl="1">
              <a:spcBef>
                <a:spcPts val="0"/>
              </a:spcBef>
              <a:spcAft>
                <a:spcPts val="0"/>
              </a:spcAft>
              <a:defRPr/>
            </a:pPr>
            <a:r>
              <a:rPr lang="en-US" sz="1600">
                <a:solidFill>
                  <a:srgbClr val="000000"/>
                </a:solidFill>
                <a:latin typeface="+mn-lt"/>
                <a:ea typeface="Calibri" panose="020F0502020204030204" pitchFamily="34" charset="0"/>
                <a:cs typeface="Times New Roman" panose="02020603050405020304" pitchFamily="18" charset="0"/>
              </a:rPr>
              <a:t>November 2022 – Native American Heritage Month – Tribal Nations Forum at </a:t>
            </a:r>
            <a:r>
              <a:rPr lang="en-US" sz="1600" err="1">
                <a:solidFill>
                  <a:srgbClr val="000000"/>
                </a:solidFill>
                <a:latin typeface="+mn-lt"/>
                <a:ea typeface="Calibri" panose="020F0502020204030204" pitchFamily="34" charset="0"/>
                <a:cs typeface="Times New Roman" panose="02020603050405020304" pitchFamily="18" charset="0"/>
              </a:rPr>
              <a:t>Bacone</a:t>
            </a:r>
            <a:r>
              <a:rPr lang="en-US" sz="1600">
                <a:solidFill>
                  <a:srgbClr val="000000"/>
                </a:solidFill>
                <a:latin typeface="+mn-lt"/>
                <a:ea typeface="Calibri" panose="020F0502020204030204" pitchFamily="34" charset="0"/>
                <a:cs typeface="Times New Roman" panose="02020603050405020304" pitchFamily="18" charset="0"/>
              </a:rPr>
              <a:t> University, Muskogee, Oklahoma</a:t>
            </a:r>
          </a:p>
          <a:p>
            <a:pPr lvl="1">
              <a:spcBef>
                <a:spcPts val="0"/>
              </a:spcBef>
              <a:spcAft>
                <a:spcPts val="0"/>
              </a:spcAft>
              <a:defRPr/>
            </a:pPr>
            <a:r>
              <a:rPr lang="en-US" sz="1600">
                <a:solidFill>
                  <a:srgbClr val="000000"/>
                </a:solidFill>
                <a:latin typeface="+mn-lt"/>
                <a:ea typeface="Calibri" panose="020F0502020204030204" pitchFamily="34" charset="0"/>
                <a:cs typeface="Times New Roman" panose="02020603050405020304" pitchFamily="18" charset="0"/>
              </a:rPr>
              <a:t>December 2022 – USDA/Prairie View University Forum with Minority Suppliers and Farmers</a:t>
            </a:r>
          </a:p>
          <a:p>
            <a:pPr lvl="1">
              <a:spcBef>
                <a:spcPts val="0"/>
              </a:spcBef>
              <a:spcAft>
                <a:spcPts val="0"/>
              </a:spcAft>
              <a:defRPr/>
            </a:pPr>
            <a:r>
              <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rPr>
              <a:t>January 2023 – Delaware Proc</a:t>
            </a:r>
            <a:r>
              <a:rPr lang="en-US" sz="1600" err="1">
                <a:solidFill>
                  <a:srgbClr val="000000"/>
                </a:solidFill>
                <a:latin typeface="+mn-lt"/>
                <a:ea typeface="Calibri" panose="020F0502020204030204" pitchFamily="34" charset="0"/>
                <a:cs typeface="Times New Roman" panose="02020603050405020304" pitchFamily="18" charset="0"/>
              </a:rPr>
              <a:t>urement</a:t>
            </a:r>
            <a:r>
              <a:rPr lang="en-US" sz="1600">
                <a:solidFill>
                  <a:srgbClr val="000000"/>
                </a:solidFill>
                <a:latin typeface="+mn-lt"/>
                <a:ea typeface="Calibri" panose="020F0502020204030204" pitchFamily="34" charset="0"/>
                <a:cs typeface="Times New Roman" panose="02020603050405020304" pitchFamily="18" charset="0"/>
              </a:rPr>
              <a:t> Technical Assistance Center Road Show</a:t>
            </a:r>
            <a:endPar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endParaRPr>
          </a:p>
          <a:p>
            <a:pPr lvl="1">
              <a:spcBef>
                <a:spcPts val="0"/>
              </a:spcBef>
              <a:spcAft>
                <a:spcPts val="0"/>
              </a:spcAft>
              <a:defRPr/>
            </a:pPr>
            <a:r>
              <a:rPr lang="en-US" sz="1600">
                <a:solidFill>
                  <a:srgbClr val="000000"/>
                </a:solidFill>
                <a:latin typeface="+mn-lt"/>
                <a:ea typeface="Calibri" panose="020F0502020204030204" pitchFamily="34" charset="0"/>
                <a:cs typeface="Times New Roman" panose="02020603050405020304" pitchFamily="18" charset="0"/>
              </a:rPr>
              <a:t>February 2023 – USDA/GSA HBCU Initiative @ Jackson State University</a:t>
            </a:r>
            <a:endPar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endParaRPr>
          </a:p>
          <a:p>
            <a:pPr lvl="1">
              <a:spcBef>
                <a:spcPts val="0"/>
              </a:spcBef>
              <a:spcAft>
                <a:spcPts val="0"/>
              </a:spcAft>
              <a:defRPr/>
            </a:pPr>
            <a:r>
              <a:rPr lang="en-US" sz="1600">
                <a:solidFill>
                  <a:srgbClr val="000000"/>
                </a:solidFill>
                <a:latin typeface="+mn-lt"/>
                <a:ea typeface="Calibri" panose="020F0502020204030204" pitchFamily="34" charset="0"/>
                <a:cs typeface="Times New Roman" panose="02020603050405020304" pitchFamily="18" charset="0"/>
              </a:rPr>
              <a:t>March 2023 – Puerto Rico and Virgin Islands Path to Prosperity Regional Series</a:t>
            </a:r>
          </a:p>
          <a:p>
            <a:pPr lvl="1">
              <a:spcBef>
                <a:spcPts val="0"/>
              </a:spcBef>
              <a:spcAft>
                <a:spcPts val="0"/>
              </a:spcAft>
              <a:defRPr/>
            </a:pPr>
            <a:r>
              <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rPr>
              <a:t>March 2023 – Kentucky Chamber, USDA/SBA Procurement Workshop</a:t>
            </a:r>
            <a:endParaRPr lang="en-US" sz="1600">
              <a:solidFill>
                <a:srgbClr val="000000"/>
              </a:solidFill>
              <a:latin typeface="+mn-lt"/>
              <a:ea typeface="Calibri" panose="020F0502020204030204" pitchFamily="34" charset="0"/>
              <a:cs typeface="Times New Roman" panose="02020603050405020304" pitchFamily="18" charset="0"/>
            </a:endParaRPr>
          </a:p>
          <a:p>
            <a:pPr lvl="1">
              <a:spcBef>
                <a:spcPts val="0"/>
              </a:spcBef>
              <a:spcAft>
                <a:spcPts val="0"/>
              </a:spcAft>
              <a:defRPr/>
            </a:pPr>
            <a:r>
              <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rPr>
              <a:t>April 2023 – Mississippi Path to Prosperity Regional Series that will encompass Louisiana, Alabama, Arkansas, and Oklahoma</a:t>
            </a:r>
          </a:p>
          <a:p>
            <a:pPr lvl="1">
              <a:spcBef>
                <a:spcPts val="0"/>
              </a:spcBef>
              <a:spcAft>
                <a:spcPts val="0"/>
              </a:spcAft>
              <a:defRPr/>
            </a:pPr>
            <a:r>
              <a:rPr kumimoji="0" lang="en-US" sz="1600" b="0" i="0" u="none" strike="noStrike" kern="12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rPr>
              <a:t>May 2023 – National Small Business Week - Georgia Path to Prosperity Regional Series that encompass Florida, South Carolina, North Carolina, and Tennessee </a:t>
            </a:r>
            <a:r>
              <a:rPr lang="en-US" sz="1600">
                <a:effectLst/>
                <a:latin typeface="+mn-lt"/>
                <a:ea typeface="Calibri" panose="020F0502020204030204" pitchFamily="34" charset="0"/>
                <a:cs typeface="Times New Roman" panose="02020603050405020304" pitchFamily="18" charset="0"/>
              </a:rPr>
              <a:t>May 2023 (tentative) – West Virginia Path to Prosperity Series that will encompass Maryland, Ohio, Pennsylvania, Virginia</a:t>
            </a:r>
          </a:p>
          <a:p>
            <a:pPr lvl="1">
              <a:spcBef>
                <a:spcPts val="0"/>
              </a:spcBef>
              <a:spcAft>
                <a:spcPts val="0"/>
              </a:spcAft>
              <a:defRPr/>
            </a:pPr>
            <a:r>
              <a:rPr lang="en-US" sz="1600">
                <a:latin typeface="+mn-lt"/>
                <a:ea typeface="Calibri" panose="020F0502020204030204" pitchFamily="34" charset="0"/>
                <a:cs typeface="Times New Roman" panose="02020603050405020304" pitchFamily="18" charset="0"/>
              </a:rPr>
              <a:t>May 2023 USDA/SBA/PTAC Outreach Event in Rapid City South Dakota</a:t>
            </a:r>
          </a:p>
          <a:p>
            <a:pPr lvl="1">
              <a:spcBef>
                <a:spcPts val="0"/>
              </a:spcBef>
              <a:spcAft>
                <a:spcPts val="0"/>
              </a:spcAft>
              <a:defRPr/>
            </a:pPr>
            <a:r>
              <a:rPr lang="en-US" sz="1600">
                <a:effectLst/>
                <a:latin typeface="+mn-lt"/>
                <a:ea typeface="Calibri" panose="020F0502020204030204" pitchFamily="34" charset="0"/>
                <a:cs typeface="Times New Roman" panose="02020603050405020304" pitchFamily="18" charset="0"/>
              </a:rPr>
              <a:t>June 2023 (tentative) – Montana Path to Prosperity Regional Series that will encompass North Dakota, South Dakota, and Wyoming</a:t>
            </a:r>
            <a:endParaRPr lang="en-US" sz="1600">
              <a:latin typeface="+mn-lt"/>
              <a:ea typeface="Calibri" panose="020F0502020204030204" pitchFamily="34" charset="0"/>
              <a:cs typeface="Times New Roman" panose="02020603050405020304" pitchFamily="18" charset="0"/>
            </a:endParaRPr>
          </a:p>
          <a:p>
            <a:pPr lvl="1">
              <a:spcBef>
                <a:spcPts val="0"/>
              </a:spcBef>
              <a:spcAft>
                <a:spcPts val="0"/>
              </a:spcAft>
              <a:defRPr/>
            </a:pPr>
            <a:r>
              <a:rPr lang="en-US" sz="1600">
                <a:effectLst/>
                <a:latin typeface="+mn-lt"/>
                <a:ea typeface="Calibri" panose="020F0502020204030204" pitchFamily="34" charset="0"/>
                <a:cs typeface="Times New Roman" panose="02020603050405020304" pitchFamily="18" charset="0"/>
              </a:rPr>
              <a:t>July 2023 (tentative) – Arizona Path to Prosperity Regional Series that will encompass Colorado, New Mexico, Texas, and Utah</a:t>
            </a:r>
            <a:endParaRPr lang="en-US" sz="1600">
              <a:latin typeface="+mn-lt"/>
              <a:ea typeface="Calibri" panose="020F0502020204030204" pitchFamily="34" charset="0"/>
              <a:cs typeface="Times New Roman" panose="02020603050405020304" pitchFamily="18" charset="0"/>
            </a:endParaRPr>
          </a:p>
          <a:p>
            <a:pPr lvl="1">
              <a:spcBef>
                <a:spcPts val="0"/>
              </a:spcBef>
              <a:spcAft>
                <a:spcPts val="0"/>
              </a:spcAft>
              <a:defRPr/>
            </a:pPr>
            <a:r>
              <a:rPr lang="en-US" sz="1600">
                <a:effectLst/>
                <a:latin typeface="+mn-lt"/>
                <a:ea typeface="Calibri" panose="020F0502020204030204" pitchFamily="34" charset="0"/>
                <a:cs typeface="Times New Roman" panose="02020603050405020304" pitchFamily="18" charset="0"/>
              </a:rPr>
              <a:t>August 2023 (tentative) – Vermont Path to Prosperity Regional Series that will encompass New York, Maine </a:t>
            </a:r>
            <a:endParaRPr lang="en-US" sz="1600">
              <a:latin typeface="+mn-lt"/>
              <a:ea typeface="Calibri" panose="020F0502020204030204" pitchFamily="34" charset="0"/>
              <a:cs typeface="Times New Roman" panose="02020603050405020304" pitchFamily="18" charset="0"/>
            </a:endParaRPr>
          </a:p>
          <a:p>
            <a:pPr lvl="1">
              <a:spcBef>
                <a:spcPts val="0"/>
              </a:spcBef>
              <a:spcAft>
                <a:spcPts val="0"/>
              </a:spcAft>
              <a:defRPr/>
            </a:pPr>
            <a:r>
              <a:rPr lang="en-US" sz="1600">
                <a:effectLst/>
                <a:latin typeface="+mn-lt"/>
                <a:ea typeface="Calibri" panose="020F0502020204030204" pitchFamily="34" charset="0"/>
                <a:cs typeface="Times New Roman" panose="02020603050405020304" pitchFamily="18" charset="0"/>
              </a:rPr>
              <a:t>September 2023 (tentative) – Hawaii Path to Prosperity Regional Series that will encompass Guam</a:t>
            </a:r>
          </a:p>
          <a:p>
            <a:endParaRPr lang="en-US"/>
          </a:p>
        </p:txBody>
      </p:sp>
    </p:spTree>
    <p:extLst>
      <p:ext uri="{BB962C8B-B14F-4D97-AF65-F5344CB8AC3E}">
        <p14:creationId xmlns:p14="http://schemas.microsoft.com/office/powerpoint/2010/main" val="2520717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211CCA-7365-D9B8-C449-1C5AD837E251}"/>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62</a:t>
            </a:fld>
            <a:endParaRPr lang="en-US"/>
          </a:p>
        </p:txBody>
      </p:sp>
      <p:sp>
        <p:nvSpPr>
          <p:cNvPr id="2" name="Title 1">
            <a:extLst>
              <a:ext uri="{FF2B5EF4-FFF2-40B4-BE49-F238E27FC236}">
                <a16:creationId xmlns:a16="http://schemas.microsoft.com/office/drawing/2014/main" id="{DF5C35BC-B63B-90D0-7E0D-962AC8BC306B}"/>
              </a:ext>
            </a:extLst>
          </p:cNvPr>
          <p:cNvSpPr>
            <a:spLocks noGrp="1"/>
          </p:cNvSpPr>
          <p:nvPr>
            <p:ph type="title"/>
          </p:nvPr>
        </p:nvSpPr>
        <p:spPr>
          <a:xfrm>
            <a:off x="4477188" y="148903"/>
            <a:ext cx="7295189" cy="867930"/>
          </a:xfrm>
        </p:spPr>
        <p:txBody>
          <a:bodyPr/>
          <a:lstStyle/>
          <a:p>
            <a:r>
              <a:rPr lang="en-US"/>
              <a:t>Fiscal Year 2022 USDA Purchasing Environment</a:t>
            </a:r>
          </a:p>
        </p:txBody>
      </p:sp>
      <p:pic>
        <p:nvPicPr>
          <p:cNvPr id="6" name="Content Placeholder 5" descr="Pie Chart of USDA Purchasing for Fiscal Year 2022.">
            <a:extLst>
              <a:ext uri="{FF2B5EF4-FFF2-40B4-BE49-F238E27FC236}">
                <a16:creationId xmlns:a16="http://schemas.microsoft.com/office/drawing/2014/main" id="{EEAB7044-D48A-13E9-BCC6-DAC31C80AFE4}"/>
              </a:ext>
            </a:extLst>
          </p:cNvPr>
          <p:cNvPicPr>
            <a:picLocks noGrp="1" noChangeAspect="1"/>
          </p:cNvPicPr>
          <p:nvPr>
            <p:ph sz="quarter" idx="10"/>
          </p:nvPr>
        </p:nvPicPr>
        <p:blipFill>
          <a:blip r:embed="rId2"/>
          <a:stretch>
            <a:fillRect/>
          </a:stretch>
        </p:blipFill>
        <p:spPr>
          <a:xfrm>
            <a:off x="2327257" y="1449117"/>
            <a:ext cx="7634274" cy="5132677"/>
          </a:xfrm>
          <a:prstGeom prst="rect">
            <a:avLst/>
          </a:prstGeom>
        </p:spPr>
      </p:pic>
    </p:spTree>
    <p:extLst>
      <p:ext uri="{BB962C8B-B14F-4D97-AF65-F5344CB8AC3E}">
        <p14:creationId xmlns:p14="http://schemas.microsoft.com/office/powerpoint/2010/main" val="3726597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63</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USDA Budget Overview</a:t>
            </a:r>
          </a:p>
        </p:txBody>
      </p:sp>
      <p:pic>
        <p:nvPicPr>
          <p:cNvPr id="4" name="Picture 2" descr="Photo of John Rapp, Director of the Office of Budget and Program Analysis">
            <a:extLst>
              <a:ext uri="{FF2B5EF4-FFF2-40B4-BE49-F238E27FC236}">
                <a16:creationId xmlns:a16="http://schemas.microsoft.com/office/drawing/2014/main" id="{CE8423C7-97DF-564C-F98A-D816A6541BC0}"/>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l="8579" r="8579"/>
          <a:stretch/>
        </p:blipFill>
        <p:spPr bwMode="auto">
          <a:xfrm>
            <a:off x="1308100" y="2178352"/>
            <a:ext cx="2323229" cy="3505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686300" y="3429000"/>
            <a:ext cx="6197600" cy="1200329"/>
          </a:xfrm>
          <a:prstGeom prst="rect">
            <a:avLst/>
          </a:prstGeom>
          <a:noFill/>
        </p:spPr>
        <p:txBody>
          <a:bodyPr wrap="square" rtlCol="0">
            <a:spAutoFit/>
          </a:bodyPr>
          <a:lstStyle/>
          <a:p>
            <a:r>
              <a:rPr lang="en-US" sz="2400" b="1"/>
              <a:t>John Rapp</a:t>
            </a:r>
            <a:endParaRPr lang="en-US" sz="2400"/>
          </a:p>
          <a:p>
            <a:r>
              <a:rPr lang="en-US" sz="2400"/>
              <a:t>Director of the Office of Budget and Program Analysis</a:t>
            </a:r>
          </a:p>
        </p:txBody>
      </p:sp>
    </p:spTree>
    <p:extLst>
      <p:ext uri="{BB962C8B-B14F-4D97-AF65-F5344CB8AC3E}">
        <p14:creationId xmlns:p14="http://schemas.microsoft.com/office/powerpoint/2010/main" val="3480132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B8086-D5DA-684C-84B7-E51CA45A4AFD}"/>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64</a:t>
            </a:fld>
            <a:endParaRPr lang="en-US"/>
          </a:p>
        </p:txBody>
      </p:sp>
      <p:sp>
        <p:nvSpPr>
          <p:cNvPr id="6" name="Title 5">
            <a:extLst>
              <a:ext uri="{FF2B5EF4-FFF2-40B4-BE49-F238E27FC236}">
                <a16:creationId xmlns:a16="http://schemas.microsoft.com/office/drawing/2014/main" id="{15FC3D39-A05B-A443-A250-4F4B0B6F8CB9}"/>
              </a:ext>
            </a:extLst>
          </p:cNvPr>
          <p:cNvSpPr>
            <a:spLocks noGrp="1"/>
          </p:cNvSpPr>
          <p:nvPr>
            <p:ph type="title"/>
          </p:nvPr>
        </p:nvSpPr>
        <p:spPr>
          <a:xfrm>
            <a:off x="381917" y="4284031"/>
            <a:ext cx="3527660" cy="480131"/>
          </a:xfrm>
        </p:spPr>
        <p:txBody>
          <a:bodyPr/>
          <a:lstStyle/>
          <a:p>
            <a:pPr algn="ctr"/>
            <a:r>
              <a:rPr lang="en-US" b="1"/>
              <a:t>Agenda</a:t>
            </a:r>
          </a:p>
        </p:txBody>
      </p:sp>
      <p:sp>
        <p:nvSpPr>
          <p:cNvPr id="3" name="Content Placeholder 2">
            <a:extLst>
              <a:ext uri="{FF2B5EF4-FFF2-40B4-BE49-F238E27FC236}">
                <a16:creationId xmlns:a16="http://schemas.microsoft.com/office/drawing/2014/main" id="{2D5F6D7B-9F71-4E86-A8C2-126860FED99E}"/>
              </a:ext>
            </a:extLst>
          </p:cNvPr>
          <p:cNvSpPr>
            <a:spLocks noGrp="1"/>
          </p:cNvSpPr>
          <p:nvPr>
            <p:ph sz="quarter" idx="10"/>
          </p:nvPr>
        </p:nvSpPr>
        <p:spPr>
          <a:xfrm>
            <a:off x="4818994" y="429735"/>
            <a:ext cx="6991089" cy="5817136"/>
          </a:xfrm>
        </p:spPr>
        <p:txBody>
          <a:bodyPr/>
          <a:lstStyle/>
          <a:p>
            <a:pPr lvl="1">
              <a:buClr>
                <a:srgbClr val="012750"/>
              </a:buClr>
              <a:buFont typeface="Wingdings" panose="05000000000000000000" pitchFamily="2" charset="2"/>
              <a:buChar char="§"/>
            </a:pPr>
            <a:r>
              <a:rPr lang="en-US"/>
              <a:t>USDA’s Budget Authority Overview</a:t>
            </a:r>
          </a:p>
          <a:p>
            <a:pPr lvl="1">
              <a:buClr>
                <a:srgbClr val="012750"/>
              </a:buClr>
              <a:buFont typeface="Wingdings" panose="05000000000000000000" pitchFamily="2" charset="2"/>
              <a:buChar char="§"/>
            </a:pPr>
            <a:r>
              <a:rPr lang="en-US"/>
              <a:t>Budget Formulation  </a:t>
            </a:r>
          </a:p>
          <a:p>
            <a:pPr lvl="1">
              <a:buClr>
                <a:srgbClr val="012750"/>
              </a:buClr>
              <a:buFont typeface="Wingdings" panose="05000000000000000000" pitchFamily="2" charset="2"/>
              <a:buChar char="§"/>
            </a:pPr>
            <a:r>
              <a:rPr lang="en-US"/>
              <a:t>Inflation Reduction Act (IRA) and American Rescue Plan Act (ARPA) </a:t>
            </a:r>
          </a:p>
        </p:txBody>
      </p:sp>
    </p:spTree>
    <p:extLst>
      <p:ext uri="{BB962C8B-B14F-4D97-AF65-F5344CB8AC3E}">
        <p14:creationId xmlns:p14="http://schemas.microsoft.com/office/powerpoint/2010/main" val="2007751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65</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p:txBody>
          <a:bodyPr/>
          <a:lstStyle/>
          <a:p>
            <a:r>
              <a:rPr lang="en-US"/>
              <a:t>USDA’s Budget Authority </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30" y="1447800"/>
            <a:ext cx="10644894"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012750"/>
              </a:buClr>
              <a:buNone/>
            </a:pPr>
            <a:r>
              <a:rPr lang="en-US" sz="2400" b="1">
                <a:latin typeface="Arial" panose="020B0604020202020204" pitchFamily="34" charset="0"/>
                <a:cs typeface="Arial" panose="020B0604020202020204" pitchFamily="34" charset="0"/>
              </a:rPr>
              <a:t>Overview of USDA’s Total Budget Authority </a:t>
            </a:r>
          </a:p>
          <a:p>
            <a:pPr lvl="1">
              <a:lnSpc>
                <a:spcPct val="100000"/>
              </a:lnSpc>
              <a:spcBef>
                <a:spcPts val="600"/>
              </a:spcBef>
              <a:spcAft>
                <a:spcPts val="600"/>
              </a:spcAft>
              <a:buClr>
                <a:srgbClr val="012750"/>
              </a:buClr>
              <a:buFont typeface="Wingdings" panose="05000000000000000000" pitchFamily="2" charset="2"/>
              <a:buChar char="§"/>
            </a:pPr>
            <a:r>
              <a:rPr lang="en-US">
                <a:latin typeface="+mn-lt"/>
                <a:cs typeface="Arial" panose="020B0604020202020204" pitchFamily="34" charset="0"/>
              </a:rPr>
              <a:t>Discretionary</a:t>
            </a:r>
          </a:p>
          <a:p>
            <a:pPr lvl="1">
              <a:lnSpc>
                <a:spcPct val="100000"/>
              </a:lnSpc>
              <a:spcBef>
                <a:spcPts val="600"/>
              </a:spcBef>
              <a:spcAft>
                <a:spcPts val="600"/>
              </a:spcAft>
              <a:buClr>
                <a:srgbClr val="012750"/>
              </a:buClr>
              <a:buFont typeface="Wingdings" panose="05000000000000000000" pitchFamily="2" charset="2"/>
              <a:buChar char="§"/>
            </a:pPr>
            <a:r>
              <a:rPr lang="en-US">
                <a:latin typeface="+mn-lt"/>
                <a:cs typeface="Arial" panose="020B0604020202020204" pitchFamily="34" charset="0"/>
              </a:rPr>
              <a:t>Mandatory </a:t>
            </a:r>
          </a:p>
          <a:p>
            <a:pPr lvl="1">
              <a:lnSpc>
                <a:spcPct val="100000"/>
              </a:lnSpc>
              <a:spcBef>
                <a:spcPts val="600"/>
              </a:spcBef>
              <a:spcAft>
                <a:spcPts val="600"/>
              </a:spcAft>
              <a:buClr>
                <a:srgbClr val="012750"/>
              </a:buClr>
              <a:buFont typeface="Wingdings" panose="05000000000000000000" pitchFamily="2" charset="2"/>
              <a:buChar char="§"/>
            </a:pPr>
            <a:r>
              <a:rPr lang="en-US">
                <a:latin typeface="+mn-lt"/>
                <a:cs typeface="Arial" panose="020B0604020202020204" pitchFamily="34" charset="0"/>
              </a:rPr>
              <a:t>Supplemental </a:t>
            </a:r>
          </a:p>
          <a:p>
            <a:pPr marL="457200" lvl="1" indent="0">
              <a:lnSpc>
                <a:spcPct val="100000"/>
              </a:lnSpc>
              <a:spcBef>
                <a:spcPts val="600"/>
              </a:spcBef>
              <a:spcAft>
                <a:spcPts val="600"/>
              </a:spcAft>
              <a:buClr>
                <a:srgbClr val="012750"/>
              </a:buClr>
              <a:buNone/>
            </a:pPr>
            <a:endParaRPr lang="en-US" sz="2000">
              <a:latin typeface="+mn-lt"/>
            </a:endParaRPr>
          </a:p>
          <a:p>
            <a:pPr>
              <a:spcAft>
                <a:spcPts val="600"/>
              </a:spcAft>
            </a:pPr>
            <a:endParaRPr lang="en-US" sz="2400" b="1">
              <a:latin typeface="+mn-lt"/>
            </a:endParaRPr>
          </a:p>
          <a:p>
            <a:pPr marL="0" indent="0">
              <a:spcAft>
                <a:spcPts val="600"/>
              </a:spcAft>
              <a:buFont typeface="Arial" panose="020B0604020202020204" pitchFamily="34" charset="0"/>
              <a:buNone/>
            </a:pPr>
            <a:endParaRPr lang="en-US" sz="1600"/>
          </a:p>
        </p:txBody>
      </p:sp>
    </p:spTree>
    <p:extLst>
      <p:ext uri="{BB962C8B-B14F-4D97-AF65-F5344CB8AC3E}">
        <p14:creationId xmlns:p14="http://schemas.microsoft.com/office/powerpoint/2010/main" val="1009811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66</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p:txBody>
          <a:bodyPr/>
          <a:lstStyle/>
          <a:p>
            <a:r>
              <a:rPr lang="en-US"/>
              <a:t>USDA’s Budget Authority</a:t>
            </a:r>
          </a:p>
        </p:txBody>
      </p:sp>
      <p:sp>
        <p:nvSpPr>
          <p:cNvPr id="14" name="Content Placeholder 8">
            <a:extLst>
              <a:ext uri="{FF2B5EF4-FFF2-40B4-BE49-F238E27FC236}">
                <a16:creationId xmlns:a16="http://schemas.microsoft.com/office/drawing/2014/main" id="{94B2F4AE-9CE1-4679-A161-DBCD01F68BDA}"/>
              </a:ext>
              <a:ext uri="{C183D7F6-B498-43B3-948B-1728B52AA6E4}">
                <adec:decorative xmlns:adec="http://schemas.microsoft.com/office/drawing/2017/decorative" val="1"/>
              </a:ext>
            </a:extLst>
          </p:cNvPr>
          <p:cNvSpPr txBox="1">
            <a:spLocks/>
          </p:cNvSpPr>
          <p:nvPr/>
        </p:nvSpPr>
        <p:spPr>
          <a:xfrm>
            <a:off x="582430" y="1447800"/>
            <a:ext cx="1077137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012750"/>
              </a:buClr>
              <a:buNone/>
            </a:pPr>
            <a:endParaRPr lang="en-US" sz="1600"/>
          </a:p>
        </p:txBody>
      </p:sp>
      <p:graphicFrame>
        <p:nvGraphicFramePr>
          <p:cNvPr id="12" name="Chart 11" descr="Graph of budget authorities FY 2021-FY 2023.">
            <a:extLst>
              <a:ext uri="{FF2B5EF4-FFF2-40B4-BE49-F238E27FC236}">
                <a16:creationId xmlns:a16="http://schemas.microsoft.com/office/drawing/2014/main" id="{D17E8A20-7E1E-4FCD-9EFE-806D6F466942}"/>
              </a:ext>
            </a:extLst>
          </p:cNvPr>
          <p:cNvGraphicFramePr>
            <a:graphicFrameLocks/>
          </p:cNvGraphicFramePr>
          <p:nvPr>
            <p:extLst>
              <p:ext uri="{D42A27DB-BD31-4B8C-83A1-F6EECF244321}">
                <p14:modId xmlns:p14="http://schemas.microsoft.com/office/powerpoint/2010/main" val="2836748821"/>
              </p:ext>
            </p:extLst>
          </p:nvPr>
        </p:nvGraphicFramePr>
        <p:xfrm>
          <a:off x="936499" y="1297922"/>
          <a:ext cx="10350190" cy="52612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893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67</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p:txBody>
          <a:bodyPr/>
          <a:lstStyle/>
          <a:p>
            <a:r>
              <a:rPr lang="en-US"/>
              <a:t>USDA’s Budget Authority</a:t>
            </a:r>
          </a:p>
        </p:txBody>
      </p:sp>
      <p:sp>
        <p:nvSpPr>
          <p:cNvPr id="14" name="Content Placeholder 8">
            <a:extLst>
              <a:ext uri="{FF2B5EF4-FFF2-40B4-BE49-F238E27FC236}">
                <a16:creationId xmlns:a16="http://schemas.microsoft.com/office/drawing/2014/main" id="{94B2F4AE-9CE1-4679-A161-DBCD01F68BDA}"/>
              </a:ext>
              <a:ext uri="{C183D7F6-B498-43B3-948B-1728B52AA6E4}">
                <adec:decorative xmlns:adec="http://schemas.microsoft.com/office/drawing/2017/decorative" val="1"/>
              </a:ext>
            </a:extLst>
          </p:cNvPr>
          <p:cNvSpPr txBox="1">
            <a:spLocks/>
          </p:cNvSpPr>
          <p:nvPr/>
        </p:nvSpPr>
        <p:spPr>
          <a:xfrm>
            <a:off x="582430" y="1447800"/>
            <a:ext cx="1077137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012750"/>
              </a:buClr>
              <a:buNone/>
            </a:pPr>
            <a:endParaRPr lang="en-US" sz="1600"/>
          </a:p>
        </p:txBody>
      </p:sp>
      <p:graphicFrame>
        <p:nvGraphicFramePr>
          <p:cNvPr id="8" name="Chart 7" descr="Graph of budget outlays between FY 2021- FY 2023.">
            <a:extLst>
              <a:ext uri="{FF2B5EF4-FFF2-40B4-BE49-F238E27FC236}">
                <a16:creationId xmlns:a16="http://schemas.microsoft.com/office/drawing/2014/main" id="{E98A3385-3001-4A6F-A423-CF4D7A0ECC91}"/>
              </a:ext>
            </a:extLst>
          </p:cNvPr>
          <p:cNvGraphicFramePr>
            <a:graphicFrameLocks/>
          </p:cNvGraphicFramePr>
          <p:nvPr>
            <p:extLst>
              <p:ext uri="{D42A27DB-BD31-4B8C-83A1-F6EECF244321}">
                <p14:modId xmlns:p14="http://schemas.microsoft.com/office/powerpoint/2010/main" val="2707854444"/>
              </p:ext>
            </p:extLst>
          </p:nvPr>
        </p:nvGraphicFramePr>
        <p:xfrm>
          <a:off x="1174043" y="1381974"/>
          <a:ext cx="9832623" cy="5212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66195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dirty="0" smtClean="0"/>
              <a:pPr/>
              <a:t>68</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p:txBody>
          <a:bodyPr/>
          <a:lstStyle/>
          <a:p>
            <a:r>
              <a:rPr lang="en-US"/>
              <a:t>USDA’s Budget Authority </a:t>
            </a:r>
          </a:p>
        </p:txBody>
      </p:sp>
      <p:sp>
        <p:nvSpPr>
          <p:cNvPr id="7" name="Content Placeholder 6">
            <a:extLst>
              <a:ext uri="{FF2B5EF4-FFF2-40B4-BE49-F238E27FC236}">
                <a16:creationId xmlns:a16="http://schemas.microsoft.com/office/drawing/2014/main" id="{BADCEB37-6B23-0591-16A3-AC5BF02FFBF6}"/>
              </a:ext>
            </a:extLst>
          </p:cNvPr>
          <p:cNvSpPr>
            <a:spLocks noGrp="1"/>
          </p:cNvSpPr>
          <p:nvPr>
            <p:ph sz="quarter" idx="10"/>
          </p:nvPr>
        </p:nvSpPr>
        <p:spPr>
          <a:xfrm>
            <a:off x="453468" y="1508672"/>
            <a:ext cx="5514647" cy="4747749"/>
          </a:xfrm>
          <a:prstGeom prst="rect">
            <a:avLst/>
          </a:prstGeom>
        </p:spPr>
        <p:txBody>
          <a:bodyPr lIns="91440" tIns="45720" rIns="91440" bIns="45720" anchor="t"/>
          <a:lstStyle/>
          <a:p>
            <a:pPr marL="0" indent="0">
              <a:buNone/>
            </a:pPr>
            <a:r>
              <a:rPr lang="en-US" b="1">
                <a:latin typeface="Arial"/>
                <a:ea typeface="Open Sans"/>
                <a:cs typeface="Open Sans"/>
              </a:rPr>
              <a:t>2023 Mandatory and Discretionary Outlays </a:t>
            </a:r>
            <a:endParaRPr lang="en-US"/>
          </a:p>
          <a:p>
            <a:pPr marL="0" indent="0">
              <a:buNone/>
            </a:pPr>
            <a:r>
              <a:rPr lang="en-US" sz="2200">
                <a:latin typeface="Arial"/>
                <a:ea typeface="Open Sans"/>
                <a:cs typeface="Open Sans"/>
              </a:rPr>
              <a:t>All Other includes: </a:t>
            </a:r>
            <a:endParaRPr lang="en-US" sz="2200" b="1"/>
          </a:p>
          <a:p>
            <a:pPr marL="353695" indent="-353695"/>
            <a:r>
              <a:rPr lang="en-US" sz="2200">
                <a:latin typeface="Arial"/>
                <a:ea typeface="Open Sans"/>
                <a:cs typeface="Open Sans"/>
              </a:rPr>
              <a:t>Rural Development</a:t>
            </a:r>
            <a:endParaRPr lang="en-US" sz="2200" b="1"/>
          </a:p>
          <a:p>
            <a:pPr marL="353695" indent="-353695"/>
            <a:r>
              <a:rPr lang="en-US" sz="2200">
                <a:latin typeface="Arial"/>
                <a:ea typeface="Open Sans"/>
                <a:cs typeface="Open Sans"/>
              </a:rPr>
              <a:t>Research</a:t>
            </a:r>
            <a:endParaRPr lang="en-US" sz="2200" b="1"/>
          </a:p>
          <a:p>
            <a:pPr marL="353695" indent="-353695"/>
            <a:r>
              <a:rPr lang="en-US" sz="2200">
                <a:latin typeface="Arial"/>
                <a:ea typeface="Open Sans"/>
                <a:cs typeface="Open Sans"/>
              </a:rPr>
              <a:t>Food Safety</a:t>
            </a:r>
            <a:endParaRPr lang="en-US" sz="2200" b="1"/>
          </a:p>
          <a:p>
            <a:pPr marL="353695" indent="-353695"/>
            <a:r>
              <a:rPr lang="en-US" sz="2200">
                <a:latin typeface="Arial"/>
                <a:ea typeface="Open Sans"/>
                <a:cs typeface="Open Sans"/>
              </a:rPr>
              <a:t>Marketing and Regulatory</a:t>
            </a:r>
            <a:endParaRPr lang="en-US" sz="2200" b="1"/>
          </a:p>
          <a:p>
            <a:pPr marL="353695" indent="-353695"/>
            <a:r>
              <a:rPr lang="en-US" sz="2200">
                <a:latin typeface="Arial"/>
                <a:ea typeface="Open Sans"/>
                <a:cs typeface="Open Sans"/>
              </a:rPr>
              <a:t>Departmental Management</a:t>
            </a:r>
            <a:endParaRPr lang="en-US" sz="2200" b="1"/>
          </a:p>
        </p:txBody>
      </p:sp>
      <p:pic>
        <p:nvPicPr>
          <p:cNvPr id="11" name="Picture 11" descr="Pie Chart of USDA's budget. 70% is Nutrition Assistance, 14% is Farm, Conservation, and Commodity Programs, 5% is Forestry, and 11% is Other. ">
            <a:extLst>
              <a:ext uri="{FF2B5EF4-FFF2-40B4-BE49-F238E27FC236}">
                <a16:creationId xmlns:a16="http://schemas.microsoft.com/office/drawing/2014/main" id="{24318407-AF2E-8A92-49EC-A92E5D49CC01}"/>
              </a:ext>
            </a:extLst>
          </p:cNvPr>
          <p:cNvPicPr>
            <a:picLocks noGrp="1" noChangeAspect="1"/>
          </p:cNvPicPr>
          <p:nvPr>
            <p:ph sz="quarter" idx="12"/>
          </p:nvPr>
        </p:nvPicPr>
        <p:blipFill rotWithShape="1">
          <a:blip r:embed="rId2"/>
          <a:srcRect l="5252" t="1071" r="8532"/>
          <a:stretch/>
        </p:blipFill>
        <p:spPr>
          <a:xfrm>
            <a:off x="6435719" y="2017339"/>
            <a:ext cx="5121571" cy="3602958"/>
          </a:xfrm>
        </p:spPr>
      </p:pic>
      <p:sp>
        <p:nvSpPr>
          <p:cNvPr id="14" name="Content Placeholder 8">
            <a:extLst>
              <a:ext uri="{FF2B5EF4-FFF2-40B4-BE49-F238E27FC236}">
                <a16:creationId xmlns:a16="http://schemas.microsoft.com/office/drawing/2014/main" id="{94B2F4AE-9CE1-4679-A161-DBCD01F68BDA}"/>
              </a:ext>
              <a:ext uri="{C183D7F6-B498-43B3-948B-1728B52AA6E4}">
                <adec:decorative xmlns:adec="http://schemas.microsoft.com/office/drawing/2017/decorative" val="1"/>
              </a:ext>
            </a:extLst>
          </p:cNvPr>
          <p:cNvSpPr txBox="1">
            <a:spLocks/>
          </p:cNvSpPr>
          <p:nvPr/>
        </p:nvSpPr>
        <p:spPr>
          <a:xfrm>
            <a:off x="582430" y="1447800"/>
            <a:ext cx="10771370"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012750"/>
              </a:buClr>
              <a:buNone/>
            </a:pPr>
            <a:endParaRPr lang="en-US" sz="1600"/>
          </a:p>
        </p:txBody>
      </p:sp>
    </p:spTree>
    <p:extLst>
      <p:ext uri="{BB962C8B-B14F-4D97-AF65-F5344CB8AC3E}">
        <p14:creationId xmlns:p14="http://schemas.microsoft.com/office/powerpoint/2010/main" val="238502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a:xfrm>
            <a:off x="4514895" y="367540"/>
            <a:ext cx="7295189" cy="480131"/>
          </a:xfrm>
        </p:spPr>
        <p:txBody>
          <a:bodyPr/>
          <a:lstStyle/>
          <a:p>
            <a:r>
              <a:rPr lang="en-US"/>
              <a:t>Rural Development Modernization Efforts</a:t>
            </a:r>
          </a:p>
        </p:txBody>
      </p:sp>
      <p:pic>
        <p:nvPicPr>
          <p:cNvPr id="7" name="Picture 2" descr="Photo of Farah Ahmad, Deputy Undersecretary for Rural Development">
            <a:extLst>
              <a:ext uri="{FF2B5EF4-FFF2-40B4-BE49-F238E27FC236}">
                <a16:creationId xmlns:a16="http://schemas.microsoft.com/office/drawing/2014/main" id="{0E7575F7-1650-4274-9474-9FE596144634}"/>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p:blipFill>
        <p:spPr bwMode="auto">
          <a:xfrm>
            <a:off x="1095131" y="2687064"/>
            <a:ext cx="3287416" cy="255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766921" y="3429000"/>
            <a:ext cx="6626984" cy="830997"/>
          </a:xfrm>
          <a:prstGeom prst="rect">
            <a:avLst/>
          </a:prstGeom>
          <a:noFill/>
        </p:spPr>
        <p:txBody>
          <a:bodyPr wrap="square" rtlCol="0">
            <a:spAutoFit/>
          </a:bodyPr>
          <a:lstStyle/>
          <a:p>
            <a:r>
              <a:rPr lang="en-US" sz="2400" b="1">
                <a:latin typeface="Arial" panose="020B0604020202020204" pitchFamily="34" charset="0"/>
              </a:rPr>
              <a:t>Farah Ahmad</a:t>
            </a:r>
          </a:p>
          <a:p>
            <a:r>
              <a:rPr lang="en-US" sz="2400" i="0">
                <a:effectLst/>
                <a:latin typeface="Arial" panose="020B0604020202020204" pitchFamily="34" charset="0"/>
              </a:rPr>
              <a:t>Deputy Undersecretary for Rural Development</a:t>
            </a:r>
            <a:endParaRPr lang="en-US" sz="2400" b="1"/>
          </a:p>
        </p:txBody>
      </p:sp>
    </p:spTree>
    <p:extLst>
      <p:ext uri="{BB962C8B-B14F-4D97-AF65-F5344CB8AC3E}">
        <p14:creationId xmlns:p14="http://schemas.microsoft.com/office/powerpoint/2010/main" val="1553475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69</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p:txBody>
          <a:bodyPr/>
          <a:lstStyle/>
          <a:p>
            <a:r>
              <a:rPr lang="en-US"/>
              <a:t>Budget Formulation Process </a:t>
            </a:r>
          </a:p>
        </p:txBody>
      </p:sp>
      <p:sp>
        <p:nvSpPr>
          <p:cNvPr id="14" name="Content Placeholder 8">
            <a:extLst>
              <a:ext uri="{FF2B5EF4-FFF2-40B4-BE49-F238E27FC236}">
                <a16:creationId xmlns:a16="http://schemas.microsoft.com/office/drawing/2014/main" id="{94B2F4AE-9CE1-4679-A161-DBCD01F68BDA}"/>
              </a:ext>
              <a:ext uri="{C183D7F6-B498-43B3-948B-1728B52AA6E4}">
                <adec:decorative xmlns:adec="http://schemas.microsoft.com/office/drawing/2017/decorative" val="0"/>
              </a:ext>
            </a:extLst>
          </p:cNvPr>
          <p:cNvSpPr txBox="1">
            <a:spLocks/>
          </p:cNvSpPr>
          <p:nvPr/>
        </p:nvSpPr>
        <p:spPr>
          <a:xfrm>
            <a:off x="237067" y="1264355"/>
            <a:ext cx="11380310" cy="54447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012750"/>
              </a:buClr>
            </a:pPr>
            <a:r>
              <a:rPr lang="en-US" b="1">
                <a:latin typeface="Arial" panose="020B0604020202020204" pitchFamily="34" charset="0"/>
                <a:cs typeface="Arial" panose="020B0604020202020204" pitchFamily="34" charset="0"/>
              </a:rPr>
              <a:t>Who is involved in budget formulation?</a:t>
            </a:r>
          </a:p>
          <a:p>
            <a:pPr marL="0" indent="0">
              <a:spcAft>
                <a:spcPts val="600"/>
              </a:spcAft>
              <a:buFont typeface="Arial" panose="020B0604020202020204" pitchFamily="34" charset="0"/>
              <a:buNone/>
            </a:pPr>
            <a:endParaRPr lang="en-US" sz="1600"/>
          </a:p>
        </p:txBody>
      </p:sp>
      <p:grpSp>
        <p:nvGrpSpPr>
          <p:cNvPr id="6" name="Group 5" descr="The players in the Legislative Branch are: the Subcommittee on Interior, Environment &amp; Related Agencies; the Subcommittee on Agriculture, Rural Development, FDA, &amp; Related Agencies; the Budget Committee; and Congress. The players in the Executive Branch are the Agencies and Staff Offices; Dept. of Agriculture; Office of Management and Budget (OMB); and the President.">
            <a:extLst>
              <a:ext uri="{FF2B5EF4-FFF2-40B4-BE49-F238E27FC236}">
                <a16:creationId xmlns:a16="http://schemas.microsoft.com/office/drawing/2014/main" id="{62DA98AB-33D1-40D8-86C1-EFFB0C58095D}"/>
              </a:ext>
              <a:ext uri="{C183D7F6-B498-43B3-948B-1728B52AA6E4}">
                <adec:decorative xmlns:adec="http://schemas.microsoft.com/office/drawing/2017/decorative" val="0"/>
              </a:ext>
            </a:extLst>
          </p:cNvPr>
          <p:cNvGrpSpPr/>
          <p:nvPr/>
        </p:nvGrpSpPr>
        <p:grpSpPr>
          <a:xfrm>
            <a:off x="2087583" y="1848271"/>
            <a:ext cx="8265173" cy="4706937"/>
            <a:chOff x="382961" y="1681163"/>
            <a:chExt cx="8265173" cy="4706937"/>
          </a:xfrm>
        </p:grpSpPr>
        <p:sp>
          <p:nvSpPr>
            <p:cNvPr id="7" name="Text Box 3">
              <a:extLst>
                <a:ext uri="{FF2B5EF4-FFF2-40B4-BE49-F238E27FC236}">
                  <a16:creationId xmlns:a16="http://schemas.microsoft.com/office/drawing/2014/main" id="{240B879F-8908-403D-8311-C3B0B077F608}"/>
                </a:ext>
              </a:extLst>
            </p:cNvPr>
            <p:cNvSpPr txBox="1">
              <a:spLocks noChangeArrowheads="1"/>
            </p:cNvSpPr>
            <p:nvPr/>
          </p:nvSpPr>
          <p:spPr bwMode="auto">
            <a:xfrm>
              <a:off x="4397375" y="2457450"/>
              <a:ext cx="1126641" cy="364194"/>
            </a:xfrm>
            <a:prstGeom prst="rect">
              <a:avLst/>
            </a:prstGeom>
            <a:noFill/>
            <a:ln w="9525">
              <a:noFill/>
              <a:miter lim="800000"/>
              <a:headEnd/>
              <a:tailEnd/>
            </a:ln>
          </p:spPr>
          <p:txBody>
            <a:bodyPr wrap="none" lIns="71113" tIns="35556" rIns="71113" bIns="35556">
              <a:spAutoFit/>
            </a:bodyPr>
            <a:lstStyle/>
            <a:p>
              <a:pPr defTabSz="711200" eaLnBrk="1" hangingPunct="1"/>
              <a:r>
                <a:rPr lang="en-US" sz="1900" b="1">
                  <a:latin typeface="Times New Roman" pitchFamily="18" charset="0"/>
                </a:rPr>
                <a:t>President</a:t>
              </a:r>
            </a:p>
          </p:txBody>
        </p:sp>
        <p:sp>
          <p:nvSpPr>
            <p:cNvPr id="8" name="Text Box 4">
              <a:extLst>
                <a:ext uri="{FF2B5EF4-FFF2-40B4-BE49-F238E27FC236}">
                  <a16:creationId xmlns:a16="http://schemas.microsoft.com/office/drawing/2014/main" id="{6EE50EE1-EE67-42DF-97CC-2959F3F6C901}"/>
                </a:ext>
              </a:extLst>
            </p:cNvPr>
            <p:cNvSpPr txBox="1">
              <a:spLocks noChangeArrowheads="1"/>
            </p:cNvSpPr>
            <p:nvPr/>
          </p:nvSpPr>
          <p:spPr bwMode="auto">
            <a:xfrm>
              <a:off x="5152369" y="3104156"/>
              <a:ext cx="1604340" cy="1241357"/>
            </a:xfrm>
            <a:prstGeom prst="rect">
              <a:avLst/>
            </a:prstGeom>
            <a:noFill/>
            <a:ln w="9525">
              <a:noFill/>
              <a:miter lim="800000"/>
              <a:headEnd/>
              <a:tailEnd/>
            </a:ln>
          </p:spPr>
          <p:txBody>
            <a:bodyPr wrap="square" lIns="71113" tIns="35556" rIns="71113" bIns="35556">
              <a:spAutoFit/>
            </a:bodyPr>
            <a:lstStyle/>
            <a:p>
              <a:pPr algn="ctr" defTabSz="711200" eaLnBrk="1" hangingPunct="1"/>
              <a:r>
                <a:rPr lang="en-US" sz="1900" b="1">
                  <a:latin typeface="Times New Roman" pitchFamily="18" charset="0"/>
                </a:rPr>
                <a:t>Office of Management and Budget (OMB)</a:t>
              </a:r>
            </a:p>
          </p:txBody>
        </p:sp>
        <p:sp>
          <p:nvSpPr>
            <p:cNvPr id="9" name="Text Box 5">
              <a:extLst>
                <a:ext uri="{FF2B5EF4-FFF2-40B4-BE49-F238E27FC236}">
                  <a16:creationId xmlns:a16="http://schemas.microsoft.com/office/drawing/2014/main" id="{88013670-3751-498E-9475-6A6A46FD64D9}"/>
                </a:ext>
              </a:extLst>
            </p:cNvPr>
            <p:cNvSpPr txBox="1">
              <a:spLocks noChangeArrowheads="1"/>
            </p:cNvSpPr>
            <p:nvPr/>
          </p:nvSpPr>
          <p:spPr bwMode="auto">
            <a:xfrm>
              <a:off x="5840413" y="4366962"/>
              <a:ext cx="2230468" cy="364194"/>
            </a:xfrm>
            <a:prstGeom prst="rect">
              <a:avLst/>
            </a:prstGeom>
            <a:noFill/>
            <a:ln w="9525">
              <a:noFill/>
              <a:miter lim="800000"/>
              <a:headEnd/>
              <a:tailEnd/>
            </a:ln>
          </p:spPr>
          <p:txBody>
            <a:bodyPr wrap="none" lIns="71113" tIns="35556" rIns="71113" bIns="35556">
              <a:spAutoFit/>
            </a:bodyPr>
            <a:lstStyle/>
            <a:p>
              <a:pPr defTabSz="711200" eaLnBrk="1" hangingPunct="1"/>
              <a:r>
                <a:rPr lang="en-US" sz="1900" b="1">
                  <a:latin typeface="Times New Roman" pitchFamily="18" charset="0"/>
                </a:rPr>
                <a:t>Dept. of Agriculture</a:t>
              </a:r>
            </a:p>
          </p:txBody>
        </p:sp>
        <p:sp>
          <p:nvSpPr>
            <p:cNvPr id="10" name="Text Box 7">
              <a:extLst>
                <a:ext uri="{FF2B5EF4-FFF2-40B4-BE49-F238E27FC236}">
                  <a16:creationId xmlns:a16="http://schemas.microsoft.com/office/drawing/2014/main" id="{4E20CC34-39CD-4FB8-8C58-AD5587BB500C}"/>
                </a:ext>
              </a:extLst>
            </p:cNvPr>
            <p:cNvSpPr txBox="1">
              <a:spLocks noChangeArrowheads="1"/>
            </p:cNvSpPr>
            <p:nvPr/>
          </p:nvSpPr>
          <p:spPr bwMode="auto">
            <a:xfrm>
              <a:off x="2884488" y="2487613"/>
              <a:ext cx="1099389" cy="364194"/>
            </a:xfrm>
            <a:prstGeom prst="rect">
              <a:avLst/>
            </a:prstGeom>
            <a:noFill/>
            <a:ln w="9525">
              <a:noFill/>
              <a:miter lim="800000"/>
              <a:headEnd/>
              <a:tailEnd/>
            </a:ln>
          </p:spPr>
          <p:txBody>
            <a:bodyPr wrap="none" lIns="71113" tIns="35556" rIns="71113" bIns="35556">
              <a:spAutoFit/>
            </a:bodyPr>
            <a:lstStyle/>
            <a:p>
              <a:pPr defTabSz="711200" eaLnBrk="1" hangingPunct="1"/>
              <a:r>
                <a:rPr lang="en-US" sz="1900" b="1">
                  <a:latin typeface="Times New Roman" pitchFamily="18" charset="0"/>
                </a:rPr>
                <a:t>Congress</a:t>
              </a:r>
            </a:p>
          </p:txBody>
        </p:sp>
        <p:sp>
          <p:nvSpPr>
            <p:cNvPr id="11" name="Text Box 8">
              <a:extLst>
                <a:ext uri="{FF2B5EF4-FFF2-40B4-BE49-F238E27FC236}">
                  <a16:creationId xmlns:a16="http://schemas.microsoft.com/office/drawing/2014/main" id="{FF73E14F-1E78-459F-8C79-542617D6CAFD}"/>
                </a:ext>
              </a:extLst>
            </p:cNvPr>
            <p:cNvSpPr txBox="1">
              <a:spLocks noChangeArrowheads="1"/>
            </p:cNvSpPr>
            <p:nvPr/>
          </p:nvSpPr>
          <p:spPr bwMode="auto">
            <a:xfrm>
              <a:off x="382961" y="3625851"/>
              <a:ext cx="3334938" cy="948970"/>
            </a:xfrm>
            <a:prstGeom prst="rect">
              <a:avLst/>
            </a:prstGeom>
            <a:noFill/>
            <a:ln w="9525">
              <a:noFill/>
              <a:miter lim="800000"/>
              <a:headEnd/>
              <a:tailEnd/>
            </a:ln>
          </p:spPr>
          <p:txBody>
            <a:bodyPr wrap="none" lIns="71113" tIns="35556" rIns="71113" bIns="35556">
              <a:spAutoFit/>
            </a:bodyPr>
            <a:lstStyle/>
            <a:p>
              <a:pPr algn="ctr" defTabSz="711200" eaLnBrk="1" hangingPunct="1"/>
              <a:r>
                <a:rPr lang="en-US" sz="1900" b="1">
                  <a:latin typeface="Times New Roman" pitchFamily="18" charset="0"/>
                </a:rPr>
                <a:t>Subcommittee on Agriculture, </a:t>
              </a:r>
            </a:p>
            <a:p>
              <a:pPr algn="ctr" defTabSz="711200" eaLnBrk="1" hangingPunct="1"/>
              <a:r>
                <a:rPr lang="en-US" sz="1900" b="1">
                  <a:latin typeface="Times New Roman" pitchFamily="18" charset="0"/>
                </a:rPr>
                <a:t>Rural Development, FDA, </a:t>
              </a:r>
            </a:p>
            <a:p>
              <a:pPr algn="ctr" defTabSz="711200" eaLnBrk="1" hangingPunct="1"/>
              <a:r>
                <a:rPr lang="en-US" sz="1900" b="1">
                  <a:latin typeface="Times New Roman" pitchFamily="18" charset="0"/>
                </a:rPr>
                <a:t>&amp; Related Agencies</a:t>
              </a:r>
            </a:p>
          </p:txBody>
        </p:sp>
        <p:sp>
          <p:nvSpPr>
            <p:cNvPr id="12" name="Text Box 9">
              <a:extLst>
                <a:ext uri="{FF2B5EF4-FFF2-40B4-BE49-F238E27FC236}">
                  <a16:creationId xmlns:a16="http://schemas.microsoft.com/office/drawing/2014/main" id="{EEB60F9B-0B85-4935-AB61-B9E5C0B99259}"/>
                </a:ext>
              </a:extLst>
            </p:cNvPr>
            <p:cNvSpPr txBox="1">
              <a:spLocks noChangeArrowheads="1"/>
            </p:cNvSpPr>
            <p:nvPr/>
          </p:nvSpPr>
          <p:spPr bwMode="auto">
            <a:xfrm>
              <a:off x="582937" y="4768794"/>
              <a:ext cx="2444373" cy="948970"/>
            </a:xfrm>
            <a:prstGeom prst="rect">
              <a:avLst/>
            </a:prstGeom>
            <a:noFill/>
            <a:ln w="9525">
              <a:noFill/>
              <a:miter lim="800000"/>
              <a:headEnd/>
              <a:tailEnd/>
            </a:ln>
          </p:spPr>
          <p:txBody>
            <a:bodyPr wrap="none" lIns="71113" tIns="35556" rIns="71113" bIns="35556">
              <a:spAutoFit/>
            </a:bodyPr>
            <a:lstStyle/>
            <a:p>
              <a:pPr algn="ctr" defTabSz="711200" eaLnBrk="1" hangingPunct="1"/>
              <a:r>
                <a:rPr lang="en-US" sz="1900" b="1">
                  <a:latin typeface="Times New Roman" pitchFamily="18" charset="0"/>
                </a:rPr>
                <a:t>Subcommittee on</a:t>
              </a:r>
            </a:p>
            <a:p>
              <a:pPr algn="ctr" defTabSz="711200" eaLnBrk="1" hangingPunct="1"/>
              <a:r>
                <a:rPr lang="en-US" sz="1900" b="1">
                  <a:latin typeface="Times New Roman" pitchFamily="18" charset="0"/>
                </a:rPr>
                <a:t>Interior, Environment</a:t>
              </a:r>
            </a:p>
            <a:p>
              <a:pPr algn="ctr" defTabSz="711200" eaLnBrk="1" hangingPunct="1"/>
              <a:r>
                <a:rPr lang="en-US" sz="1900" b="1">
                  <a:latin typeface="Times New Roman" pitchFamily="18" charset="0"/>
                </a:rPr>
                <a:t>&amp; Related agencies</a:t>
              </a:r>
            </a:p>
          </p:txBody>
        </p:sp>
        <p:sp>
          <p:nvSpPr>
            <p:cNvPr id="13" name="Line 10">
              <a:extLst>
                <a:ext uri="{FF2B5EF4-FFF2-40B4-BE49-F238E27FC236}">
                  <a16:creationId xmlns:a16="http://schemas.microsoft.com/office/drawing/2014/main" id="{5325FA63-D49F-46E5-AF40-84DCCD0E5D90}"/>
                </a:ext>
              </a:extLst>
            </p:cNvPr>
            <p:cNvSpPr>
              <a:spLocks noChangeShapeType="1"/>
            </p:cNvSpPr>
            <p:nvPr/>
          </p:nvSpPr>
          <p:spPr bwMode="auto">
            <a:xfrm>
              <a:off x="4408488" y="2959100"/>
              <a:ext cx="2339975" cy="2890838"/>
            </a:xfrm>
            <a:prstGeom prst="line">
              <a:avLst/>
            </a:prstGeom>
            <a:noFill/>
            <a:ln w="9525">
              <a:solidFill>
                <a:schemeClr val="tx1"/>
              </a:solidFill>
              <a:round/>
              <a:headEnd/>
              <a:tailEnd type="triangle" w="med" len="med"/>
            </a:ln>
          </p:spPr>
          <p:txBody>
            <a:bodyPr wrap="none"/>
            <a:lstStyle/>
            <a:p>
              <a:endParaRPr lang="en-US"/>
            </a:p>
          </p:txBody>
        </p:sp>
        <p:sp>
          <p:nvSpPr>
            <p:cNvPr id="15" name="Line 11">
              <a:extLst>
                <a:ext uri="{FF2B5EF4-FFF2-40B4-BE49-F238E27FC236}">
                  <a16:creationId xmlns:a16="http://schemas.microsoft.com/office/drawing/2014/main" id="{3EC5D514-F40F-4537-8D98-93B7C8A15720}"/>
                </a:ext>
              </a:extLst>
            </p:cNvPr>
            <p:cNvSpPr>
              <a:spLocks noChangeShapeType="1"/>
            </p:cNvSpPr>
            <p:nvPr/>
          </p:nvSpPr>
          <p:spPr bwMode="auto">
            <a:xfrm flipH="1">
              <a:off x="2884488" y="2824163"/>
              <a:ext cx="1143000" cy="2824162"/>
            </a:xfrm>
            <a:prstGeom prst="line">
              <a:avLst/>
            </a:prstGeom>
            <a:noFill/>
            <a:ln w="9525">
              <a:solidFill>
                <a:schemeClr val="tx1"/>
              </a:solidFill>
              <a:round/>
              <a:headEnd/>
              <a:tailEnd type="triangle" w="med" len="med"/>
            </a:ln>
          </p:spPr>
          <p:txBody>
            <a:bodyPr wrap="none"/>
            <a:lstStyle/>
            <a:p>
              <a:endParaRPr lang="en-US"/>
            </a:p>
          </p:txBody>
        </p:sp>
        <p:sp>
          <p:nvSpPr>
            <p:cNvPr id="16" name="Text Box 12">
              <a:extLst>
                <a:ext uri="{FF2B5EF4-FFF2-40B4-BE49-F238E27FC236}">
                  <a16:creationId xmlns:a16="http://schemas.microsoft.com/office/drawing/2014/main" id="{E3DDE871-D7B2-4B05-86C7-866AA267D51B}"/>
                </a:ext>
              </a:extLst>
            </p:cNvPr>
            <p:cNvSpPr txBox="1">
              <a:spLocks noChangeArrowheads="1"/>
            </p:cNvSpPr>
            <p:nvPr/>
          </p:nvSpPr>
          <p:spPr bwMode="auto">
            <a:xfrm>
              <a:off x="6084888" y="6019800"/>
              <a:ext cx="2068512" cy="368300"/>
            </a:xfrm>
            <a:prstGeom prst="rect">
              <a:avLst/>
            </a:prstGeom>
            <a:solidFill>
              <a:schemeClr val="tx2">
                <a:lumMod val="10000"/>
                <a:lumOff val="90000"/>
              </a:schemeClr>
            </a:solidFill>
            <a:ln w="9525">
              <a:solidFill>
                <a:schemeClr val="hlink"/>
              </a:solidFill>
              <a:miter lim="800000"/>
              <a:headEnd/>
              <a:tailEnd/>
            </a:ln>
          </p:spPr>
          <p:txBody>
            <a:bodyPr lIns="71113" tIns="35556" rIns="71113" bIns="35556">
              <a:spAutoFit/>
            </a:bodyPr>
            <a:lstStyle/>
            <a:p>
              <a:pPr defTabSz="711200" eaLnBrk="1" hangingPunct="1"/>
              <a:r>
                <a:rPr lang="en-US" sz="1900" b="1">
                  <a:latin typeface="Times New Roman" pitchFamily="18" charset="0"/>
                </a:rPr>
                <a:t>Executive Branch</a:t>
              </a:r>
            </a:p>
          </p:txBody>
        </p:sp>
        <p:sp>
          <p:nvSpPr>
            <p:cNvPr id="17" name="Text Box 13">
              <a:extLst>
                <a:ext uri="{FF2B5EF4-FFF2-40B4-BE49-F238E27FC236}">
                  <a16:creationId xmlns:a16="http://schemas.microsoft.com/office/drawing/2014/main" id="{B985214C-10FA-4384-9659-C9D1E232C22A}"/>
                </a:ext>
              </a:extLst>
            </p:cNvPr>
            <p:cNvSpPr txBox="1">
              <a:spLocks noChangeArrowheads="1"/>
            </p:cNvSpPr>
            <p:nvPr/>
          </p:nvSpPr>
          <p:spPr bwMode="auto">
            <a:xfrm>
              <a:off x="1196975" y="5867400"/>
              <a:ext cx="2308225" cy="368300"/>
            </a:xfrm>
            <a:prstGeom prst="rect">
              <a:avLst/>
            </a:prstGeom>
            <a:solidFill>
              <a:schemeClr val="tx2">
                <a:lumMod val="10000"/>
                <a:lumOff val="90000"/>
              </a:schemeClr>
            </a:solidFill>
            <a:ln w="9525">
              <a:solidFill>
                <a:schemeClr val="hlink"/>
              </a:solidFill>
              <a:miter lim="800000"/>
              <a:headEnd/>
              <a:tailEnd/>
            </a:ln>
          </p:spPr>
          <p:txBody>
            <a:bodyPr lIns="71113" tIns="35556" rIns="71113" bIns="35556">
              <a:spAutoFit/>
            </a:bodyPr>
            <a:lstStyle/>
            <a:p>
              <a:pPr defTabSz="711200" eaLnBrk="1" hangingPunct="1"/>
              <a:r>
                <a:rPr lang="en-US" sz="1900" b="1">
                  <a:latin typeface="Times New Roman" pitchFamily="18" charset="0"/>
                </a:rPr>
                <a:t>Legislative Branch</a:t>
              </a:r>
            </a:p>
          </p:txBody>
        </p:sp>
        <p:pic>
          <p:nvPicPr>
            <p:cNvPr id="18" name="Picture 14" descr="bd06913_">
              <a:extLst>
                <a:ext uri="{FF2B5EF4-FFF2-40B4-BE49-F238E27FC236}">
                  <a16:creationId xmlns:a16="http://schemas.microsoft.com/office/drawing/2014/main" id="{A5B6E2E4-9F35-4286-8CE9-3EC8740C76A4}"/>
                </a:ext>
              </a:extLst>
            </p:cNvPr>
            <p:cNvPicPr>
              <a:picLocks noChangeAspect="1" noChangeArrowheads="1"/>
            </p:cNvPicPr>
            <p:nvPr/>
          </p:nvPicPr>
          <p:blipFill>
            <a:blip r:embed="rId3" cstate="print"/>
            <a:srcRect/>
            <a:stretch>
              <a:fillRect/>
            </a:stretch>
          </p:blipFill>
          <p:spPr bwMode="auto">
            <a:xfrm>
              <a:off x="434975" y="1681163"/>
              <a:ext cx="1547813" cy="1911350"/>
            </a:xfrm>
            <a:prstGeom prst="rect">
              <a:avLst/>
            </a:prstGeom>
            <a:noFill/>
            <a:ln w="9525">
              <a:noFill/>
              <a:miter lim="800000"/>
              <a:headEnd/>
              <a:tailEnd/>
            </a:ln>
          </p:spPr>
        </p:pic>
        <p:pic>
          <p:nvPicPr>
            <p:cNvPr id="19" name="Picture 15" descr="bd06914_">
              <a:extLst>
                <a:ext uri="{FF2B5EF4-FFF2-40B4-BE49-F238E27FC236}">
                  <a16:creationId xmlns:a16="http://schemas.microsoft.com/office/drawing/2014/main" id="{3D554BCA-DA4F-4961-B527-A96B5F4413E4}"/>
                </a:ext>
              </a:extLst>
            </p:cNvPr>
            <p:cNvPicPr>
              <a:picLocks noChangeAspect="1" noChangeArrowheads="1"/>
            </p:cNvPicPr>
            <p:nvPr/>
          </p:nvPicPr>
          <p:blipFill>
            <a:blip r:embed="rId4" cstate="print"/>
            <a:srcRect/>
            <a:stretch>
              <a:fillRect/>
            </a:stretch>
          </p:blipFill>
          <p:spPr bwMode="auto">
            <a:xfrm>
              <a:off x="6586538" y="2017713"/>
              <a:ext cx="1849437" cy="2286000"/>
            </a:xfrm>
            <a:prstGeom prst="rect">
              <a:avLst/>
            </a:prstGeom>
            <a:noFill/>
            <a:ln w="9525">
              <a:noFill/>
              <a:miter lim="800000"/>
              <a:headEnd/>
              <a:tailEnd/>
            </a:ln>
          </p:spPr>
        </p:pic>
        <p:sp>
          <p:nvSpPr>
            <p:cNvPr id="20" name="Text Box 17">
              <a:extLst>
                <a:ext uri="{FF2B5EF4-FFF2-40B4-BE49-F238E27FC236}">
                  <a16:creationId xmlns:a16="http://schemas.microsoft.com/office/drawing/2014/main" id="{547C5240-D50D-423F-BEAF-0ADA0D1A62B4}"/>
                </a:ext>
              </a:extLst>
            </p:cNvPr>
            <p:cNvSpPr txBox="1">
              <a:spLocks noChangeArrowheads="1"/>
            </p:cNvSpPr>
            <p:nvPr/>
          </p:nvSpPr>
          <p:spPr bwMode="auto">
            <a:xfrm>
              <a:off x="3157538" y="1882775"/>
              <a:ext cx="2165002" cy="364194"/>
            </a:xfrm>
            <a:prstGeom prst="rect">
              <a:avLst/>
            </a:prstGeom>
            <a:noFill/>
            <a:ln w="9525">
              <a:noFill/>
              <a:miter lim="800000"/>
              <a:headEnd/>
              <a:tailEnd/>
            </a:ln>
          </p:spPr>
          <p:txBody>
            <a:bodyPr wrap="none" lIns="71113" tIns="35556" rIns="71113" bIns="35556">
              <a:spAutoFit/>
            </a:bodyPr>
            <a:lstStyle/>
            <a:p>
              <a:pPr defTabSz="711200" eaLnBrk="1" hangingPunct="1"/>
              <a:r>
                <a:rPr lang="en-US" sz="1900" b="1">
                  <a:latin typeface="Times New Roman" pitchFamily="18" charset="0"/>
                </a:rPr>
                <a:t>First, the Players…</a:t>
              </a:r>
            </a:p>
          </p:txBody>
        </p:sp>
        <p:sp>
          <p:nvSpPr>
            <p:cNvPr id="21" name="Text Box 5">
              <a:extLst>
                <a:ext uri="{FF2B5EF4-FFF2-40B4-BE49-F238E27FC236}">
                  <a16:creationId xmlns:a16="http://schemas.microsoft.com/office/drawing/2014/main" id="{FD5B940E-344D-4C87-8C0B-571772A6093E}"/>
                </a:ext>
              </a:extLst>
            </p:cNvPr>
            <p:cNvSpPr txBox="1">
              <a:spLocks noChangeArrowheads="1"/>
            </p:cNvSpPr>
            <p:nvPr/>
          </p:nvSpPr>
          <p:spPr bwMode="auto">
            <a:xfrm>
              <a:off x="6505574" y="5243279"/>
              <a:ext cx="2142560" cy="656582"/>
            </a:xfrm>
            <a:prstGeom prst="rect">
              <a:avLst/>
            </a:prstGeom>
            <a:noFill/>
            <a:ln w="9525">
              <a:noFill/>
              <a:miter lim="800000"/>
              <a:headEnd/>
              <a:tailEnd/>
            </a:ln>
          </p:spPr>
          <p:txBody>
            <a:bodyPr wrap="none" lIns="71113" tIns="35556" rIns="71113" bIns="35556">
              <a:spAutoFit/>
            </a:bodyPr>
            <a:lstStyle/>
            <a:p>
              <a:pPr defTabSz="711200" eaLnBrk="1" hangingPunct="1"/>
              <a:r>
                <a:rPr lang="en-US" sz="1900" b="1">
                  <a:latin typeface="Times New Roman" pitchFamily="18" charset="0"/>
                </a:rPr>
                <a:t>Agencies and Staff </a:t>
              </a:r>
            </a:p>
            <a:p>
              <a:pPr defTabSz="711200" eaLnBrk="1" hangingPunct="1"/>
              <a:r>
                <a:rPr lang="en-US" sz="1900" b="1">
                  <a:latin typeface="Times New Roman" pitchFamily="18" charset="0"/>
                </a:rPr>
                <a:t>    Offices</a:t>
              </a:r>
            </a:p>
          </p:txBody>
        </p:sp>
        <p:sp>
          <p:nvSpPr>
            <p:cNvPr id="22" name="Text Box 8">
              <a:extLst>
                <a:ext uri="{FF2B5EF4-FFF2-40B4-BE49-F238E27FC236}">
                  <a16:creationId xmlns:a16="http://schemas.microsoft.com/office/drawing/2014/main" id="{6756EE9C-361E-4EE7-A789-06FCD5230A28}"/>
                </a:ext>
              </a:extLst>
            </p:cNvPr>
            <p:cNvSpPr txBox="1">
              <a:spLocks noChangeArrowheads="1"/>
            </p:cNvSpPr>
            <p:nvPr/>
          </p:nvSpPr>
          <p:spPr bwMode="auto">
            <a:xfrm>
              <a:off x="1720231" y="3040432"/>
              <a:ext cx="2100882" cy="364194"/>
            </a:xfrm>
            <a:prstGeom prst="rect">
              <a:avLst/>
            </a:prstGeom>
            <a:noFill/>
            <a:ln w="9525">
              <a:noFill/>
              <a:miter lim="800000"/>
              <a:headEnd/>
              <a:tailEnd/>
            </a:ln>
          </p:spPr>
          <p:txBody>
            <a:bodyPr wrap="none" lIns="71113" tIns="35556" rIns="71113" bIns="35556">
              <a:spAutoFit/>
            </a:bodyPr>
            <a:lstStyle/>
            <a:p>
              <a:pPr defTabSz="711200" eaLnBrk="1" hangingPunct="1"/>
              <a:r>
                <a:rPr lang="en-US" sz="1900" b="1">
                  <a:latin typeface="Times New Roman" pitchFamily="18" charset="0"/>
                </a:rPr>
                <a:t>Budget Committee</a:t>
              </a:r>
            </a:p>
          </p:txBody>
        </p:sp>
      </p:grpSp>
    </p:spTree>
    <p:extLst>
      <p:ext uri="{BB962C8B-B14F-4D97-AF65-F5344CB8AC3E}">
        <p14:creationId xmlns:p14="http://schemas.microsoft.com/office/powerpoint/2010/main" val="2937848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CD95D3-8574-44BD-A80A-FABDDB0D935C}"/>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70</a:t>
            </a:fld>
            <a:endParaRPr lang="en-US"/>
          </a:p>
        </p:txBody>
      </p:sp>
      <p:sp>
        <p:nvSpPr>
          <p:cNvPr id="3" name="Title 2">
            <a:extLst>
              <a:ext uri="{FF2B5EF4-FFF2-40B4-BE49-F238E27FC236}">
                <a16:creationId xmlns:a16="http://schemas.microsoft.com/office/drawing/2014/main" id="{CAA74EE1-833C-4C00-B883-989F8EBE78C4}"/>
              </a:ext>
            </a:extLst>
          </p:cNvPr>
          <p:cNvSpPr>
            <a:spLocks noGrp="1"/>
          </p:cNvSpPr>
          <p:nvPr>
            <p:ph type="title"/>
          </p:nvPr>
        </p:nvSpPr>
        <p:spPr/>
        <p:txBody>
          <a:bodyPr/>
          <a:lstStyle/>
          <a:p>
            <a:r>
              <a:rPr lang="en-US"/>
              <a:t>Budget Formulation Process</a:t>
            </a:r>
          </a:p>
        </p:txBody>
      </p:sp>
      <p:grpSp>
        <p:nvGrpSpPr>
          <p:cNvPr id="4" name="Group 3" descr="Timeline of the Budget Process.">
            <a:extLst>
              <a:ext uri="{FF2B5EF4-FFF2-40B4-BE49-F238E27FC236}">
                <a16:creationId xmlns:a16="http://schemas.microsoft.com/office/drawing/2014/main" id="{42ED3A2E-DCE8-42AC-9C5A-5DDD9D5CF22F}"/>
              </a:ext>
            </a:extLst>
          </p:cNvPr>
          <p:cNvGrpSpPr/>
          <p:nvPr/>
        </p:nvGrpSpPr>
        <p:grpSpPr>
          <a:xfrm>
            <a:off x="101600" y="1456257"/>
            <a:ext cx="11708484" cy="4945063"/>
            <a:chOff x="381000" y="2209800"/>
            <a:chExt cx="8305800" cy="4157663"/>
          </a:xfrm>
        </p:grpSpPr>
        <p:sp>
          <p:nvSpPr>
            <p:cNvPr id="5" name="Line 265">
              <a:extLst>
                <a:ext uri="{FF2B5EF4-FFF2-40B4-BE49-F238E27FC236}">
                  <a16:creationId xmlns:a16="http://schemas.microsoft.com/office/drawing/2014/main" id="{FC2B658B-548C-45DF-9473-FC0C1E60A1E1}"/>
                </a:ext>
              </a:extLst>
            </p:cNvPr>
            <p:cNvSpPr>
              <a:spLocks noChangeShapeType="1"/>
            </p:cNvSpPr>
            <p:nvPr/>
          </p:nvSpPr>
          <p:spPr bwMode="auto">
            <a:xfrm>
              <a:off x="8382000" y="3429000"/>
              <a:ext cx="0" cy="2438400"/>
            </a:xfrm>
            <a:prstGeom prst="line">
              <a:avLst/>
            </a:prstGeom>
            <a:noFill/>
            <a:ln w="25400">
              <a:solidFill>
                <a:schemeClr val="tx1"/>
              </a:solidFill>
              <a:round/>
              <a:headEnd/>
              <a:tailEnd/>
            </a:ln>
          </p:spPr>
          <p:txBody>
            <a:bodyPr/>
            <a:lstStyle/>
            <a:p>
              <a:endParaRPr lang="en-US"/>
            </a:p>
          </p:txBody>
        </p:sp>
        <p:grpSp>
          <p:nvGrpSpPr>
            <p:cNvPr id="6" name="Group 267">
              <a:extLst>
                <a:ext uri="{FF2B5EF4-FFF2-40B4-BE49-F238E27FC236}">
                  <a16:creationId xmlns:a16="http://schemas.microsoft.com/office/drawing/2014/main" id="{644FF22F-9D50-4608-AE33-E01D1BF488DC}"/>
                </a:ext>
              </a:extLst>
            </p:cNvPr>
            <p:cNvGrpSpPr>
              <a:grpSpLocks noChangeAspect="1"/>
            </p:cNvGrpSpPr>
            <p:nvPr/>
          </p:nvGrpSpPr>
          <p:grpSpPr bwMode="auto">
            <a:xfrm>
              <a:off x="381000" y="2209800"/>
              <a:ext cx="8305800" cy="4157663"/>
              <a:chOff x="192" y="1392"/>
              <a:chExt cx="5232" cy="2619"/>
            </a:xfrm>
          </p:grpSpPr>
          <p:sp>
            <p:nvSpPr>
              <p:cNvPr id="10" name="AutoShape 266">
                <a:extLst>
                  <a:ext uri="{FF2B5EF4-FFF2-40B4-BE49-F238E27FC236}">
                    <a16:creationId xmlns:a16="http://schemas.microsoft.com/office/drawing/2014/main" id="{46B5EAD0-3CAA-48B1-9C05-F060F1A41A87}"/>
                  </a:ext>
                </a:extLst>
              </p:cNvPr>
              <p:cNvSpPr>
                <a:spLocks noChangeAspect="1" noChangeArrowheads="1" noTextEdit="1"/>
              </p:cNvSpPr>
              <p:nvPr/>
            </p:nvSpPr>
            <p:spPr bwMode="auto">
              <a:xfrm>
                <a:off x="192" y="1392"/>
                <a:ext cx="5232" cy="2619"/>
              </a:xfrm>
              <a:prstGeom prst="rect">
                <a:avLst/>
              </a:prstGeom>
              <a:noFill/>
              <a:ln w="9525">
                <a:noFill/>
                <a:miter lim="800000"/>
                <a:headEnd/>
                <a:tailEnd/>
              </a:ln>
            </p:spPr>
            <p:txBody>
              <a:bodyPr/>
              <a:lstStyle/>
              <a:p>
                <a:endParaRPr lang="en-US"/>
              </a:p>
            </p:txBody>
          </p:sp>
          <p:sp>
            <p:nvSpPr>
              <p:cNvPr id="11" name="Rectangle 268">
                <a:extLst>
                  <a:ext uri="{FF2B5EF4-FFF2-40B4-BE49-F238E27FC236}">
                    <a16:creationId xmlns:a16="http://schemas.microsoft.com/office/drawing/2014/main" id="{B0EA4068-94CD-4AAE-A02C-BAE8B96D3567}"/>
                  </a:ext>
                </a:extLst>
              </p:cNvPr>
              <p:cNvSpPr>
                <a:spLocks noChangeArrowheads="1"/>
              </p:cNvSpPr>
              <p:nvPr/>
            </p:nvSpPr>
            <p:spPr bwMode="auto">
              <a:xfrm rot="16980000">
                <a:off x="1198" y="1846"/>
                <a:ext cx="590" cy="184"/>
              </a:xfrm>
              <a:prstGeom prst="rect">
                <a:avLst/>
              </a:prstGeom>
              <a:noFill/>
              <a:ln w="9525">
                <a:noFill/>
                <a:miter lim="800000"/>
                <a:headEnd/>
                <a:tailEnd/>
              </a:ln>
            </p:spPr>
            <p:txBody>
              <a:bodyPr wrap="none" lIns="0" tIns="0" rIns="0" bIns="0">
                <a:spAutoFit/>
              </a:bodyPr>
              <a:lstStyle/>
              <a:p>
                <a:r>
                  <a:rPr lang="en-US" sz="1900" b="1">
                    <a:latin typeface="Arial" charset="0"/>
                  </a:rPr>
                  <a:t>October</a:t>
                </a:r>
                <a:endParaRPr lang="en-US">
                  <a:latin typeface="Times New Roman" pitchFamily="18" charset="0"/>
                </a:endParaRPr>
              </a:p>
            </p:txBody>
          </p:sp>
          <p:sp>
            <p:nvSpPr>
              <p:cNvPr id="12" name="Rectangle 269">
                <a:extLst>
                  <a:ext uri="{FF2B5EF4-FFF2-40B4-BE49-F238E27FC236}">
                    <a16:creationId xmlns:a16="http://schemas.microsoft.com/office/drawing/2014/main" id="{2B8C4A16-E381-4AE4-8BD9-91C2C6968971}"/>
                  </a:ext>
                </a:extLst>
              </p:cNvPr>
              <p:cNvSpPr>
                <a:spLocks noChangeArrowheads="1"/>
              </p:cNvSpPr>
              <p:nvPr/>
            </p:nvSpPr>
            <p:spPr bwMode="auto">
              <a:xfrm rot="16980000">
                <a:off x="1476" y="1768"/>
                <a:ext cx="752" cy="184"/>
              </a:xfrm>
              <a:prstGeom prst="rect">
                <a:avLst/>
              </a:prstGeom>
              <a:noFill/>
              <a:ln w="9525">
                <a:noFill/>
                <a:miter lim="800000"/>
                <a:headEnd/>
                <a:tailEnd/>
              </a:ln>
            </p:spPr>
            <p:txBody>
              <a:bodyPr wrap="none" lIns="0" tIns="0" rIns="0" bIns="0">
                <a:spAutoFit/>
              </a:bodyPr>
              <a:lstStyle/>
              <a:p>
                <a:r>
                  <a:rPr lang="en-US" sz="1900" b="1">
                    <a:latin typeface="Arial" charset="0"/>
                  </a:rPr>
                  <a:t>November</a:t>
                </a:r>
                <a:endParaRPr lang="en-US">
                  <a:latin typeface="Times New Roman" pitchFamily="18" charset="0"/>
                </a:endParaRPr>
              </a:p>
            </p:txBody>
          </p:sp>
          <p:sp>
            <p:nvSpPr>
              <p:cNvPr id="13" name="Rectangle 270">
                <a:extLst>
                  <a:ext uri="{FF2B5EF4-FFF2-40B4-BE49-F238E27FC236}">
                    <a16:creationId xmlns:a16="http://schemas.microsoft.com/office/drawing/2014/main" id="{0DFA163F-FB35-4468-B2FB-687F3C9CE90A}"/>
                  </a:ext>
                </a:extLst>
              </p:cNvPr>
              <p:cNvSpPr>
                <a:spLocks noChangeArrowheads="1"/>
              </p:cNvSpPr>
              <p:nvPr/>
            </p:nvSpPr>
            <p:spPr bwMode="auto">
              <a:xfrm rot="16980000">
                <a:off x="1821" y="1771"/>
                <a:ext cx="744" cy="184"/>
              </a:xfrm>
              <a:prstGeom prst="rect">
                <a:avLst/>
              </a:prstGeom>
              <a:noFill/>
              <a:ln w="9525">
                <a:noFill/>
                <a:miter lim="800000"/>
                <a:headEnd/>
                <a:tailEnd/>
              </a:ln>
            </p:spPr>
            <p:txBody>
              <a:bodyPr wrap="none" lIns="0" tIns="0" rIns="0" bIns="0">
                <a:spAutoFit/>
              </a:bodyPr>
              <a:lstStyle/>
              <a:p>
                <a:r>
                  <a:rPr lang="en-US" sz="1900" b="1">
                    <a:latin typeface="Arial" charset="0"/>
                  </a:rPr>
                  <a:t>December</a:t>
                </a:r>
                <a:endParaRPr lang="en-US">
                  <a:latin typeface="Times New Roman" pitchFamily="18" charset="0"/>
                </a:endParaRPr>
              </a:p>
            </p:txBody>
          </p:sp>
          <p:sp>
            <p:nvSpPr>
              <p:cNvPr id="14" name="Rectangle 271">
                <a:extLst>
                  <a:ext uri="{FF2B5EF4-FFF2-40B4-BE49-F238E27FC236}">
                    <a16:creationId xmlns:a16="http://schemas.microsoft.com/office/drawing/2014/main" id="{D4E0BF2A-9890-451C-BAEC-0389CC7726AB}"/>
                  </a:ext>
                </a:extLst>
              </p:cNvPr>
              <p:cNvSpPr>
                <a:spLocks noChangeArrowheads="1"/>
              </p:cNvSpPr>
              <p:nvPr/>
            </p:nvSpPr>
            <p:spPr bwMode="auto">
              <a:xfrm rot="16980000">
                <a:off x="2223" y="1845"/>
                <a:ext cx="591" cy="184"/>
              </a:xfrm>
              <a:prstGeom prst="rect">
                <a:avLst/>
              </a:prstGeom>
              <a:noFill/>
              <a:ln w="9525">
                <a:noFill/>
                <a:miter lim="800000"/>
                <a:headEnd/>
                <a:tailEnd/>
              </a:ln>
            </p:spPr>
            <p:txBody>
              <a:bodyPr wrap="none" lIns="0" tIns="0" rIns="0" bIns="0">
                <a:spAutoFit/>
              </a:bodyPr>
              <a:lstStyle/>
              <a:p>
                <a:r>
                  <a:rPr lang="en-US" sz="1900" b="1">
                    <a:latin typeface="Arial" charset="0"/>
                  </a:rPr>
                  <a:t>January</a:t>
                </a:r>
                <a:endParaRPr lang="en-US">
                  <a:latin typeface="Times New Roman" pitchFamily="18" charset="0"/>
                </a:endParaRPr>
              </a:p>
            </p:txBody>
          </p:sp>
          <p:sp>
            <p:nvSpPr>
              <p:cNvPr id="15" name="Rectangle 272">
                <a:extLst>
                  <a:ext uri="{FF2B5EF4-FFF2-40B4-BE49-F238E27FC236}">
                    <a16:creationId xmlns:a16="http://schemas.microsoft.com/office/drawing/2014/main" id="{9F6239BE-CE33-4F22-BF9F-C46BBA114547}"/>
                  </a:ext>
                </a:extLst>
              </p:cNvPr>
              <p:cNvSpPr>
                <a:spLocks noChangeArrowheads="1"/>
              </p:cNvSpPr>
              <p:nvPr/>
            </p:nvSpPr>
            <p:spPr bwMode="auto">
              <a:xfrm rot="16980000">
                <a:off x="2539" y="1812"/>
                <a:ext cx="658" cy="184"/>
              </a:xfrm>
              <a:prstGeom prst="rect">
                <a:avLst/>
              </a:prstGeom>
              <a:noFill/>
              <a:ln w="9525">
                <a:noFill/>
                <a:miter lim="800000"/>
                <a:headEnd/>
                <a:tailEnd/>
              </a:ln>
            </p:spPr>
            <p:txBody>
              <a:bodyPr wrap="none" lIns="0" tIns="0" rIns="0" bIns="0">
                <a:spAutoFit/>
              </a:bodyPr>
              <a:lstStyle/>
              <a:p>
                <a:r>
                  <a:rPr lang="en-US" sz="1900" b="1">
                    <a:latin typeface="Arial" charset="0"/>
                  </a:rPr>
                  <a:t>February</a:t>
                </a:r>
                <a:endParaRPr lang="en-US">
                  <a:latin typeface="Times New Roman" pitchFamily="18" charset="0"/>
                </a:endParaRPr>
              </a:p>
            </p:txBody>
          </p:sp>
          <p:sp>
            <p:nvSpPr>
              <p:cNvPr id="16" name="Rectangle 273">
                <a:extLst>
                  <a:ext uri="{FF2B5EF4-FFF2-40B4-BE49-F238E27FC236}">
                    <a16:creationId xmlns:a16="http://schemas.microsoft.com/office/drawing/2014/main" id="{74D4658B-841C-4CC5-98C9-FA08C5717184}"/>
                  </a:ext>
                </a:extLst>
              </p:cNvPr>
              <p:cNvSpPr>
                <a:spLocks noChangeArrowheads="1"/>
              </p:cNvSpPr>
              <p:nvPr/>
            </p:nvSpPr>
            <p:spPr bwMode="auto">
              <a:xfrm rot="16980000">
                <a:off x="2961" y="1911"/>
                <a:ext cx="453" cy="184"/>
              </a:xfrm>
              <a:prstGeom prst="rect">
                <a:avLst/>
              </a:prstGeom>
              <a:noFill/>
              <a:ln w="9525">
                <a:noFill/>
                <a:miter lim="800000"/>
                <a:headEnd/>
                <a:tailEnd/>
              </a:ln>
            </p:spPr>
            <p:txBody>
              <a:bodyPr wrap="none" lIns="0" tIns="0" rIns="0" bIns="0">
                <a:spAutoFit/>
              </a:bodyPr>
              <a:lstStyle/>
              <a:p>
                <a:r>
                  <a:rPr lang="en-US" sz="1900" b="1">
                    <a:latin typeface="Arial" charset="0"/>
                  </a:rPr>
                  <a:t>March</a:t>
                </a:r>
                <a:endParaRPr lang="en-US">
                  <a:latin typeface="Times New Roman" pitchFamily="18" charset="0"/>
                </a:endParaRPr>
              </a:p>
            </p:txBody>
          </p:sp>
          <p:sp>
            <p:nvSpPr>
              <p:cNvPr id="17" name="Rectangle 274">
                <a:extLst>
                  <a:ext uri="{FF2B5EF4-FFF2-40B4-BE49-F238E27FC236}">
                    <a16:creationId xmlns:a16="http://schemas.microsoft.com/office/drawing/2014/main" id="{850B410F-EE06-4277-9EF5-C2D657E5F3A4}"/>
                  </a:ext>
                </a:extLst>
              </p:cNvPr>
              <p:cNvSpPr>
                <a:spLocks noChangeArrowheads="1"/>
              </p:cNvSpPr>
              <p:nvPr/>
            </p:nvSpPr>
            <p:spPr bwMode="auto">
              <a:xfrm rot="16980000">
                <a:off x="3342" y="1960"/>
                <a:ext cx="349" cy="184"/>
              </a:xfrm>
              <a:prstGeom prst="rect">
                <a:avLst/>
              </a:prstGeom>
              <a:noFill/>
              <a:ln w="9525">
                <a:noFill/>
                <a:miter lim="800000"/>
                <a:headEnd/>
                <a:tailEnd/>
              </a:ln>
            </p:spPr>
            <p:txBody>
              <a:bodyPr wrap="none" lIns="0" tIns="0" rIns="0" bIns="0">
                <a:spAutoFit/>
              </a:bodyPr>
              <a:lstStyle/>
              <a:p>
                <a:r>
                  <a:rPr lang="en-US" sz="1900" b="1">
                    <a:latin typeface="Arial" charset="0"/>
                  </a:rPr>
                  <a:t>April</a:t>
                </a:r>
                <a:endParaRPr lang="en-US">
                  <a:latin typeface="Times New Roman" pitchFamily="18" charset="0"/>
                </a:endParaRPr>
              </a:p>
            </p:txBody>
          </p:sp>
          <p:sp>
            <p:nvSpPr>
              <p:cNvPr id="18" name="Rectangle 275">
                <a:extLst>
                  <a:ext uri="{FF2B5EF4-FFF2-40B4-BE49-F238E27FC236}">
                    <a16:creationId xmlns:a16="http://schemas.microsoft.com/office/drawing/2014/main" id="{BAE908C1-DF6D-4232-9962-290F12394569}"/>
                  </a:ext>
                </a:extLst>
              </p:cNvPr>
              <p:cNvSpPr>
                <a:spLocks noChangeArrowheads="1"/>
              </p:cNvSpPr>
              <p:nvPr/>
            </p:nvSpPr>
            <p:spPr bwMode="auto">
              <a:xfrm rot="16980000">
                <a:off x="3705" y="1985"/>
                <a:ext cx="300" cy="184"/>
              </a:xfrm>
              <a:prstGeom prst="rect">
                <a:avLst/>
              </a:prstGeom>
              <a:noFill/>
              <a:ln w="9525">
                <a:noFill/>
                <a:miter lim="800000"/>
                <a:headEnd/>
                <a:tailEnd/>
              </a:ln>
            </p:spPr>
            <p:txBody>
              <a:bodyPr wrap="none" lIns="0" tIns="0" rIns="0" bIns="0">
                <a:spAutoFit/>
              </a:bodyPr>
              <a:lstStyle/>
              <a:p>
                <a:r>
                  <a:rPr lang="en-US" sz="1900" b="1">
                    <a:latin typeface="Arial" charset="0"/>
                  </a:rPr>
                  <a:t>May</a:t>
                </a:r>
                <a:endParaRPr lang="en-US">
                  <a:latin typeface="Times New Roman" pitchFamily="18" charset="0"/>
                </a:endParaRPr>
              </a:p>
            </p:txBody>
          </p:sp>
          <p:sp>
            <p:nvSpPr>
              <p:cNvPr id="19" name="Rectangle 276">
                <a:extLst>
                  <a:ext uri="{FF2B5EF4-FFF2-40B4-BE49-F238E27FC236}">
                    <a16:creationId xmlns:a16="http://schemas.microsoft.com/office/drawing/2014/main" id="{F5A31CA9-9174-4412-96B5-E3D0F605F1AC}"/>
                  </a:ext>
                </a:extLst>
              </p:cNvPr>
              <p:cNvSpPr>
                <a:spLocks noChangeArrowheads="1"/>
              </p:cNvSpPr>
              <p:nvPr/>
            </p:nvSpPr>
            <p:spPr bwMode="auto">
              <a:xfrm rot="16980000">
                <a:off x="4023" y="1956"/>
                <a:ext cx="359" cy="184"/>
              </a:xfrm>
              <a:prstGeom prst="rect">
                <a:avLst/>
              </a:prstGeom>
              <a:noFill/>
              <a:ln w="9525">
                <a:noFill/>
                <a:miter lim="800000"/>
                <a:headEnd/>
                <a:tailEnd/>
              </a:ln>
            </p:spPr>
            <p:txBody>
              <a:bodyPr wrap="none" lIns="0" tIns="0" rIns="0" bIns="0">
                <a:spAutoFit/>
              </a:bodyPr>
              <a:lstStyle/>
              <a:p>
                <a:r>
                  <a:rPr lang="en-US" sz="1900" b="1">
                    <a:latin typeface="Arial" charset="0"/>
                  </a:rPr>
                  <a:t>June</a:t>
                </a:r>
                <a:endParaRPr lang="en-US">
                  <a:latin typeface="Times New Roman" pitchFamily="18" charset="0"/>
                </a:endParaRPr>
              </a:p>
            </p:txBody>
          </p:sp>
          <p:sp>
            <p:nvSpPr>
              <p:cNvPr id="20" name="Rectangle 277">
                <a:extLst>
                  <a:ext uri="{FF2B5EF4-FFF2-40B4-BE49-F238E27FC236}">
                    <a16:creationId xmlns:a16="http://schemas.microsoft.com/office/drawing/2014/main" id="{1386B4F5-753A-4645-8322-B1DC35CB9366}"/>
                  </a:ext>
                </a:extLst>
              </p:cNvPr>
              <p:cNvSpPr>
                <a:spLocks noChangeArrowheads="1"/>
              </p:cNvSpPr>
              <p:nvPr/>
            </p:nvSpPr>
            <p:spPr bwMode="auto">
              <a:xfrm rot="16980000">
                <a:off x="4385" y="1980"/>
                <a:ext cx="308" cy="184"/>
              </a:xfrm>
              <a:prstGeom prst="rect">
                <a:avLst/>
              </a:prstGeom>
              <a:noFill/>
              <a:ln w="9525">
                <a:noFill/>
                <a:miter lim="800000"/>
                <a:headEnd/>
                <a:tailEnd/>
              </a:ln>
            </p:spPr>
            <p:txBody>
              <a:bodyPr wrap="none" lIns="0" tIns="0" rIns="0" bIns="0">
                <a:spAutoFit/>
              </a:bodyPr>
              <a:lstStyle/>
              <a:p>
                <a:r>
                  <a:rPr lang="en-US" sz="1900" b="1">
                    <a:latin typeface="Arial" charset="0"/>
                  </a:rPr>
                  <a:t>July</a:t>
                </a:r>
                <a:endParaRPr lang="en-US">
                  <a:latin typeface="Times New Roman" pitchFamily="18" charset="0"/>
                </a:endParaRPr>
              </a:p>
            </p:txBody>
          </p:sp>
          <p:sp>
            <p:nvSpPr>
              <p:cNvPr id="21" name="Rectangle 278">
                <a:extLst>
                  <a:ext uri="{FF2B5EF4-FFF2-40B4-BE49-F238E27FC236}">
                    <a16:creationId xmlns:a16="http://schemas.microsoft.com/office/drawing/2014/main" id="{F3E9BD17-50B3-4B92-AFA0-047FD4B63270}"/>
                  </a:ext>
                </a:extLst>
              </p:cNvPr>
              <p:cNvSpPr>
                <a:spLocks noChangeArrowheads="1"/>
              </p:cNvSpPr>
              <p:nvPr/>
            </p:nvSpPr>
            <p:spPr bwMode="auto">
              <a:xfrm rot="16980000">
                <a:off x="4639" y="1873"/>
                <a:ext cx="530" cy="184"/>
              </a:xfrm>
              <a:prstGeom prst="rect">
                <a:avLst/>
              </a:prstGeom>
              <a:noFill/>
              <a:ln w="9525">
                <a:noFill/>
                <a:miter lim="800000"/>
                <a:headEnd/>
                <a:tailEnd/>
              </a:ln>
            </p:spPr>
            <p:txBody>
              <a:bodyPr wrap="none" lIns="0" tIns="0" rIns="0" bIns="0">
                <a:spAutoFit/>
              </a:bodyPr>
              <a:lstStyle/>
              <a:p>
                <a:r>
                  <a:rPr lang="en-US" sz="1900" b="1">
                    <a:latin typeface="Arial" charset="0"/>
                  </a:rPr>
                  <a:t>August</a:t>
                </a:r>
                <a:endParaRPr lang="en-US">
                  <a:latin typeface="Times New Roman" pitchFamily="18" charset="0"/>
                </a:endParaRPr>
              </a:p>
            </p:txBody>
          </p:sp>
          <p:sp>
            <p:nvSpPr>
              <p:cNvPr id="22" name="Rectangle 279">
                <a:extLst>
                  <a:ext uri="{FF2B5EF4-FFF2-40B4-BE49-F238E27FC236}">
                    <a16:creationId xmlns:a16="http://schemas.microsoft.com/office/drawing/2014/main" id="{68F43CF9-2EF4-4AA7-A017-C49CEB0155DB}"/>
                  </a:ext>
                </a:extLst>
              </p:cNvPr>
              <p:cNvSpPr>
                <a:spLocks noChangeArrowheads="1"/>
              </p:cNvSpPr>
              <p:nvPr/>
            </p:nvSpPr>
            <p:spPr bwMode="auto">
              <a:xfrm rot="16980000">
                <a:off x="4879" y="1746"/>
                <a:ext cx="795" cy="184"/>
              </a:xfrm>
              <a:prstGeom prst="rect">
                <a:avLst/>
              </a:prstGeom>
              <a:noFill/>
              <a:ln w="9525">
                <a:noFill/>
                <a:miter lim="800000"/>
                <a:headEnd/>
                <a:tailEnd/>
              </a:ln>
            </p:spPr>
            <p:txBody>
              <a:bodyPr wrap="none" lIns="0" tIns="0" rIns="0" bIns="0">
                <a:spAutoFit/>
              </a:bodyPr>
              <a:lstStyle/>
              <a:p>
                <a:r>
                  <a:rPr lang="en-US" sz="1900" b="1">
                    <a:latin typeface="Arial" charset="0"/>
                  </a:rPr>
                  <a:t>September</a:t>
                </a:r>
                <a:endParaRPr lang="en-US">
                  <a:latin typeface="Times New Roman" pitchFamily="18" charset="0"/>
                </a:endParaRPr>
              </a:p>
            </p:txBody>
          </p:sp>
          <p:sp>
            <p:nvSpPr>
              <p:cNvPr id="23" name="Rectangle 280">
                <a:extLst>
                  <a:ext uri="{FF2B5EF4-FFF2-40B4-BE49-F238E27FC236}">
                    <a16:creationId xmlns:a16="http://schemas.microsoft.com/office/drawing/2014/main" id="{CBB482B5-9197-47C9-B76D-831E73C98A9F}"/>
                  </a:ext>
                </a:extLst>
              </p:cNvPr>
              <p:cNvSpPr>
                <a:spLocks noChangeArrowheads="1"/>
              </p:cNvSpPr>
              <p:nvPr/>
            </p:nvSpPr>
            <p:spPr bwMode="auto">
              <a:xfrm>
                <a:off x="219" y="2564"/>
                <a:ext cx="920" cy="184"/>
              </a:xfrm>
              <a:prstGeom prst="rect">
                <a:avLst/>
              </a:prstGeom>
              <a:noFill/>
              <a:ln w="9525">
                <a:noFill/>
                <a:miter lim="800000"/>
                <a:headEnd/>
                <a:tailEnd/>
              </a:ln>
            </p:spPr>
            <p:txBody>
              <a:bodyPr wrap="none" lIns="0" tIns="0" rIns="0" bIns="0">
                <a:spAutoFit/>
              </a:bodyPr>
              <a:lstStyle/>
              <a:p>
                <a:r>
                  <a:rPr lang="en-US" sz="1900" b="1">
                    <a:latin typeface="Arial" charset="0"/>
                  </a:rPr>
                  <a:t>Current Year</a:t>
                </a:r>
                <a:endParaRPr lang="en-US">
                  <a:latin typeface="Times New Roman" pitchFamily="18" charset="0"/>
                </a:endParaRPr>
              </a:p>
            </p:txBody>
          </p:sp>
          <p:sp>
            <p:nvSpPr>
              <p:cNvPr id="24" name="Rectangle 281">
                <a:extLst>
                  <a:ext uri="{FF2B5EF4-FFF2-40B4-BE49-F238E27FC236}">
                    <a16:creationId xmlns:a16="http://schemas.microsoft.com/office/drawing/2014/main" id="{9F5D1837-ECF4-4925-8F21-2B051B9B45E8}"/>
                  </a:ext>
                </a:extLst>
              </p:cNvPr>
              <p:cNvSpPr>
                <a:spLocks noChangeArrowheads="1"/>
              </p:cNvSpPr>
              <p:nvPr/>
            </p:nvSpPr>
            <p:spPr bwMode="auto">
              <a:xfrm>
                <a:off x="219" y="3125"/>
                <a:ext cx="1604" cy="155"/>
              </a:xfrm>
              <a:prstGeom prst="rect">
                <a:avLst/>
              </a:prstGeom>
              <a:noFill/>
              <a:ln w="9525">
                <a:noFill/>
                <a:miter lim="800000"/>
                <a:headEnd/>
                <a:tailEnd/>
              </a:ln>
            </p:spPr>
            <p:txBody>
              <a:bodyPr wrap="square" lIns="0" tIns="0" rIns="0" bIns="0">
                <a:spAutoFit/>
              </a:bodyPr>
              <a:lstStyle/>
              <a:p>
                <a:r>
                  <a:rPr lang="en-US" sz="1900" b="1">
                    <a:latin typeface="Arial" charset="0"/>
                  </a:rPr>
                  <a:t>Planning Year/Out-Year</a:t>
                </a:r>
                <a:endParaRPr lang="en-US">
                  <a:latin typeface="Times New Roman" pitchFamily="18" charset="0"/>
                </a:endParaRPr>
              </a:p>
            </p:txBody>
          </p:sp>
          <p:sp>
            <p:nvSpPr>
              <p:cNvPr id="25" name="Rectangle 282">
                <a:extLst>
                  <a:ext uri="{FF2B5EF4-FFF2-40B4-BE49-F238E27FC236}">
                    <a16:creationId xmlns:a16="http://schemas.microsoft.com/office/drawing/2014/main" id="{831F9699-873D-429F-8A24-196B4E4485AA}"/>
                  </a:ext>
                </a:extLst>
              </p:cNvPr>
              <p:cNvSpPr>
                <a:spLocks noChangeArrowheads="1"/>
              </p:cNvSpPr>
              <p:nvPr/>
            </p:nvSpPr>
            <p:spPr bwMode="auto">
              <a:xfrm>
                <a:off x="219" y="3613"/>
                <a:ext cx="1053" cy="184"/>
              </a:xfrm>
              <a:prstGeom prst="rect">
                <a:avLst/>
              </a:prstGeom>
              <a:noFill/>
              <a:ln w="9525">
                <a:noFill/>
                <a:miter lim="800000"/>
                <a:headEnd/>
                <a:tailEnd/>
              </a:ln>
            </p:spPr>
            <p:txBody>
              <a:bodyPr wrap="none" lIns="0" tIns="0" rIns="0" bIns="0">
                <a:spAutoFit/>
              </a:bodyPr>
              <a:lstStyle/>
              <a:p>
                <a:r>
                  <a:rPr lang="en-US" sz="1900" b="1">
                    <a:latin typeface="Arial" charset="0"/>
                  </a:rPr>
                  <a:t>Two Years Out</a:t>
                </a:r>
                <a:endParaRPr lang="en-US">
                  <a:latin typeface="Times New Roman" pitchFamily="18" charset="0"/>
                </a:endParaRPr>
              </a:p>
            </p:txBody>
          </p:sp>
          <p:sp>
            <p:nvSpPr>
              <p:cNvPr id="26" name="Freeform 283">
                <a:extLst>
                  <a:ext uri="{FF2B5EF4-FFF2-40B4-BE49-F238E27FC236}">
                    <a16:creationId xmlns:a16="http://schemas.microsoft.com/office/drawing/2014/main" id="{8536BE8D-33F2-49BB-88B8-DA164AA34F5D}"/>
                  </a:ext>
                </a:extLst>
              </p:cNvPr>
              <p:cNvSpPr>
                <a:spLocks noEditPoints="1"/>
              </p:cNvSpPr>
              <p:nvPr/>
            </p:nvSpPr>
            <p:spPr bwMode="auto">
              <a:xfrm>
                <a:off x="1327" y="2553"/>
                <a:ext cx="4095" cy="125"/>
              </a:xfrm>
              <a:custGeom>
                <a:avLst/>
                <a:gdLst>
                  <a:gd name="T0" fmla="*/ 0 w 4095"/>
                  <a:gd name="T1" fmla="*/ 42 h 125"/>
                  <a:gd name="T2" fmla="*/ 4014 w 4095"/>
                  <a:gd name="T3" fmla="*/ 42 h 125"/>
                  <a:gd name="T4" fmla="*/ 4014 w 4095"/>
                  <a:gd name="T5" fmla="*/ 83 h 125"/>
                  <a:gd name="T6" fmla="*/ 0 w 4095"/>
                  <a:gd name="T7" fmla="*/ 83 h 125"/>
                  <a:gd name="T8" fmla="*/ 0 w 4095"/>
                  <a:gd name="T9" fmla="*/ 42 h 125"/>
                  <a:gd name="T10" fmla="*/ 3998 w 4095"/>
                  <a:gd name="T11" fmla="*/ 0 h 125"/>
                  <a:gd name="T12" fmla="*/ 4095 w 4095"/>
                  <a:gd name="T13" fmla="*/ 62 h 125"/>
                  <a:gd name="T14" fmla="*/ 3998 w 4095"/>
                  <a:gd name="T15" fmla="*/ 125 h 125"/>
                  <a:gd name="T16" fmla="*/ 3998 w 4095"/>
                  <a:gd name="T17" fmla="*/ 0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95"/>
                  <a:gd name="T28" fmla="*/ 0 h 125"/>
                  <a:gd name="T29" fmla="*/ 4095 w 4095"/>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95" h="125">
                    <a:moveTo>
                      <a:pt x="0" y="42"/>
                    </a:moveTo>
                    <a:lnTo>
                      <a:pt x="4014" y="42"/>
                    </a:lnTo>
                    <a:lnTo>
                      <a:pt x="4014" y="83"/>
                    </a:lnTo>
                    <a:lnTo>
                      <a:pt x="0" y="83"/>
                    </a:lnTo>
                    <a:lnTo>
                      <a:pt x="0" y="42"/>
                    </a:lnTo>
                    <a:close/>
                    <a:moveTo>
                      <a:pt x="3998" y="0"/>
                    </a:moveTo>
                    <a:lnTo>
                      <a:pt x="4095" y="62"/>
                    </a:lnTo>
                    <a:lnTo>
                      <a:pt x="3998" y="125"/>
                    </a:lnTo>
                    <a:lnTo>
                      <a:pt x="3998" y="0"/>
                    </a:lnTo>
                    <a:close/>
                  </a:path>
                </a:pathLst>
              </a:custGeom>
              <a:solidFill>
                <a:schemeClr val="accent2">
                  <a:lumMod val="75000"/>
                </a:schemeClr>
              </a:solidFill>
              <a:ln w="1588" cap="flat">
                <a:solidFill>
                  <a:srgbClr val="CCFFFF"/>
                </a:solidFill>
                <a:prstDash val="solid"/>
                <a:bevel/>
                <a:headEnd/>
                <a:tailEnd/>
              </a:ln>
            </p:spPr>
            <p:txBody>
              <a:bodyPr/>
              <a:lstStyle/>
              <a:p>
                <a:endParaRPr lang="en-US"/>
              </a:p>
            </p:txBody>
          </p:sp>
          <p:sp>
            <p:nvSpPr>
              <p:cNvPr id="27" name="Freeform 284">
                <a:extLst>
                  <a:ext uri="{FF2B5EF4-FFF2-40B4-BE49-F238E27FC236}">
                    <a16:creationId xmlns:a16="http://schemas.microsoft.com/office/drawing/2014/main" id="{D0551F72-1ABF-40CA-BFA7-C7220A978E71}"/>
                  </a:ext>
                </a:extLst>
              </p:cNvPr>
              <p:cNvSpPr>
                <a:spLocks noEditPoints="1"/>
              </p:cNvSpPr>
              <p:nvPr/>
            </p:nvSpPr>
            <p:spPr bwMode="auto">
              <a:xfrm>
                <a:off x="3037" y="3592"/>
                <a:ext cx="2367" cy="125"/>
              </a:xfrm>
              <a:custGeom>
                <a:avLst/>
                <a:gdLst>
                  <a:gd name="T0" fmla="*/ 0 w 2367"/>
                  <a:gd name="T1" fmla="*/ 41 h 125"/>
                  <a:gd name="T2" fmla="*/ 2286 w 2367"/>
                  <a:gd name="T3" fmla="*/ 41 h 125"/>
                  <a:gd name="T4" fmla="*/ 2286 w 2367"/>
                  <a:gd name="T5" fmla="*/ 83 h 125"/>
                  <a:gd name="T6" fmla="*/ 0 w 2367"/>
                  <a:gd name="T7" fmla="*/ 83 h 125"/>
                  <a:gd name="T8" fmla="*/ 0 w 2367"/>
                  <a:gd name="T9" fmla="*/ 41 h 125"/>
                  <a:gd name="T10" fmla="*/ 2270 w 2367"/>
                  <a:gd name="T11" fmla="*/ 0 h 125"/>
                  <a:gd name="T12" fmla="*/ 2367 w 2367"/>
                  <a:gd name="T13" fmla="*/ 62 h 125"/>
                  <a:gd name="T14" fmla="*/ 2270 w 2367"/>
                  <a:gd name="T15" fmla="*/ 125 h 125"/>
                  <a:gd name="T16" fmla="*/ 2270 w 2367"/>
                  <a:gd name="T17" fmla="*/ 0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7"/>
                  <a:gd name="T28" fmla="*/ 0 h 125"/>
                  <a:gd name="T29" fmla="*/ 2367 w 2367"/>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7" h="125">
                    <a:moveTo>
                      <a:pt x="0" y="41"/>
                    </a:moveTo>
                    <a:lnTo>
                      <a:pt x="2286" y="41"/>
                    </a:lnTo>
                    <a:lnTo>
                      <a:pt x="2286" y="83"/>
                    </a:lnTo>
                    <a:lnTo>
                      <a:pt x="0" y="83"/>
                    </a:lnTo>
                    <a:lnTo>
                      <a:pt x="0" y="41"/>
                    </a:lnTo>
                    <a:close/>
                    <a:moveTo>
                      <a:pt x="2270" y="0"/>
                    </a:moveTo>
                    <a:lnTo>
                      <a:pt x="2367" y="62"/>
                    </a:lnTo>
                    <a:lnTo>
                      <a:pt x="2270" y="125"/>
                    </a:lnTo>
                    <a:lnTo>
                      <a:pt x="2270" y="0"/>
                    </a:lnTo>
                    <a:close/>
                  </a:path>
                </a:pathLst>
              </a:custGeom>
              <a:solidFill>
                <a:srgbClr val="008080"/>
              </a:solidFill>
              <a:ln w="1588" cap="flat">
                <a:solidFill>
                  <a:srgbClr val="008080"/>
                </a:solidFill>
                <a:prstDash val="solid"/>
                <a:bevel/>
                <a:headEnd/>
                <a:tailEnd/>
              </a:ln>
            </p:spPr>
            <p:txBody>
              <a:bodyPr/>
              <a:lstStyle/>
              <a:p>
                <a:endParaRPr lang="en-US"/>
              </a:p>
            </p:txBody>
          </p:sp>
          <p:sp>
            <p:nvSpPr>
              <p:cNvPr id="28" name="Freeform 285">
                <a:extLst>
                  <a:ext uri="{FF2B5EF4-FFF2-40B4-BE49-F238E27FC236}">
                    <a16:creationId xmlns:a16="http://schemas.microsoft.com/office/drawing/2014/main" id="{7D5F5152-DDDB-47BD-A3AF-6CBD632EB8AF}"/>
                  </a:ext>
                </a:extLst>
              </p:cNvPr>
              <p:cNvSpPr>
                <a:spLocks noEditPoints="1"/>
              </p:cNvSpPr>
              <p:nvPr/>
            </p:nvSpPr>
            <p:spPr bwMode="auto">
              <a:xfrm>
                <a:off x="1327" y="3067"/>
                <a:ext cx="992" cy="125"/>
              </a:xfrm>
              <a:custGeom>
                <a:avLst/>
                <a:gdLst>
                  <a:gd name="T0" fmla="*/ 0 w 992"/>
                  <a:gd name="T1" fmla="*/ 42 h 125"/>
                  <a:gd name="T2" fmla="*/ 911 w 992"/>
                  <a:gd name="T3" fmla="*/ 42 h 125"/>
                  <a:gd name="T4" fmla="*/ 911 w 992"/>
                  <a:gd name="T5" fmla="*/ 84 h 125"/>
                  <a:gd name="T6" fmla="*/ 0 w 992"/>
                  <a:gd name="T7" fmla="*/ 84 h 125"/>
                  <a:gd name="T8" fmla="*/ 0 w 992"/>
                  <a:gd name="T9" fmla="*/ 42 h 125"/>
                  <a:gd name="T10" fmla="*/ 895 w 992"/>
                  <a:gd name="T11" fmla="*/ 0 h 125"/>
                  <a:gd name="T12" fmla="*/ 992 w 992"/>
                  <a:gd name="T13" fmla="*/ 63 h 125"/>
                  <a:gd name="T14" fmla="*/ 895 w 992"/>
                  <a:gd name="T15" fmla="*/ 125 h 125"/>
                  <a:gd name="T16" fmla="*/ 895 w 992"/>
                  <a:gd name="T17" fmla="*/ 0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2"/>
                  <a:gd name="T28" fmla="*/ 0 h 125"/>
                  <a:gd name="T29" fmla="*/ 992 w 992"/>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2" h="125">
                    <a:moveTo>
                      <a:pt x="0" y="42"/>
                    </a:moveTo>
                    <a:lnTo>
                      <a:pt x="911" y="42"/>
                    </a:lnTo>
                    <a:lnTo>
                      <a:pt x="911" y="84"/>
                    </a:lnTo>
                    <a:lnTo>
                      <a:pt x="0" y="84"/>
                    </a:lnTo>
                    <a:lnTo>
                      <a:pt x="0" y="42"/>
                    </a:lnTo>
                    <a:close/>
                    <a:moveTo>
                      <a:pt x="895" y="0"/>
                    </a:moveTo>
                    <a:lnTo>
                      <a:pt x="992" y="63"/>
                    </a:lnTo>
                    <a:lnTo>
                      <a:pt x="895" y="125"/>
                    </a:lnTo>
                    <a:lnTo>
                      <a:pt x="895" y="0"/>
                    </a:lnTo>
                    <a:close/>
                  </a:path>
                </a:pathLst>
              </a:custGeom>
              <a:solidFill>
                <a:srgbClr val="008080"/>
              </a:solidFill>
              <a:ln w="1588" cap="flat">
                <a:solidFill>
                  <a:srgbClr val="008080"/>
                </a:solidFill>
                <a:prstDash val="solid"/>
                <a:bevel/>
                <a:headEnd/>
                <a:tailEnd/>
              </a:ln>
            </p:spPr>
            <p:txBody>
              <a:bodyPr/>
              <a:lstStyle/>
              <a:p>
                <a:endParaRPr lang="en-US"/>
              </a:p>
            </p:txBody>
          </p:sp>
          <p:sp>
            <p:nvSpPr>
              <p:cNvPr id="29" name="Freeform 286">
                <a:extLst>
                  <a:ext uri="{FF2B5EF4-FFF2-40B4-BE49-F238E27FC236}">
                    <a16:creationId xmlns:a16="http://schemas.microsoft.com/office/drawing/2014/main" id="{EA1E5988-5A13-4A4C-AC7B-70E7A0CA0E10}"/>
                  </a:ext>
                </a:extLst>
              </p:cNvPr>
              <p:cNvSpPr>
                <a:spLocks noEditPoints="1"/>
              </p:cNvSpPr>
              <p:nvPr/>
            </p:nvSpPr>
            <p:spPr bwMode="auto">
              <a:xfrm>
                <a:off x="2353" y="3067"/>
                <a:ext cx="3069" cy="125"/>
              </a:xfrm>
              <a:custGeom>
                <a:avLst/>
                <a:gdLst>
                  <a:gd name="T0" fmla="*/ 0 w 3069"/>
                  <a:gd name="T1" fmla="*/ 42 h 125"/>
                  <a:gd name="T2" fmla="*/ 2988 w 3069"/>
                  <a:gd name="T3" fmla="*/ 42 h 125"/>
                  <a:gd name="T4" fmla="*/ 2988 w 3069"/>
                  <a:gd name="T5" fmla="*/ 84 h 125"/>
                  <a:gd name="T6" fmla="*/ 0 w 3069"/>
                  <a:gd name="T7" fmla="*/ 84 h 125"/>
                  <a:gd name="T8" fmla="*/ 0 w 3069"/>
                  <a:gd name="T9" fmla="*/ 42 h 125"/>
                  <a:gd name="T10" fmla="*/ 2972 w 3069"/>
                  <a:gd name="T11" fmla="*/ 0 h 125"/>
                  <a:gd name="T12" fmla="*/ 3069 w 3069"/>
                  <a:gd name="T13" fmla="*/ 63 h 125"/>
                  <a:gd name="T14" fmla="*/ 2972 w 3069"/>
                  <a:gd name="T15" fmla="*/ 125 h 125"/>
                  <a:gd name="T16" fmla="*/ 2972 w 3069"/>
                  <a:gd name="T17" fmla="*/ 0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69"/>
                  <a:gd name="T28" fmla="*/ 0 h 125"/>
                  <a:gd name="T29" fmla="*/ 3069 w 3069"/>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69" h="125">
                    <a:moveTo>
                      <a:pt x="0" y="42"/>
                    </a:moveTo>
                    <a:lnTo>
                      <a:pt x="2988" y="42"/>
                    </a:lnTo>
                    <a:lnTo>
                      <a:pt x="2988" y="84"/>
                    </a:lnTo>
                    <a:lnTo>
                      <a:pt x="0" y="84"/>
                    </a:lnTo>
                    <a:lnTo>
                      <a:pt x="0" y="42"/>
                    </a:lnTo>
                    <a:close/>
                    <a:moveTo>
                      <a:pt x="2972" y="0"/>
                    </a:moveTo>
                    <a:lnTo>
                      <a:pt x="3069" y="63"/>
                    </a:lnTo>
                    <a:lnTo>
                      <a:pt x="2972" y="125"/>
                    </a:lnTo>
                    <a:lnTo>
                      <a:pt x="2972" y="0"/>
                    </a:lnTo>
                    <a:close/>
                  </a:path>
                </a:pathLst>
              </a:custGeom>
              <a:solidFill>
                <a:srgbClr val="EEC523"/>
              </a:solidFill>
              <a:ln w="1588" cap="flat">
                <a:solidFill>
                  <a:schemeClr val="bg2"/>
                </a:solidFill>
                <a:prstDash val="solid"/>
                <a:bevel/>
                <a:headEnd/>
                <a:tailEnd/>
              </a:ln>
            </p:spPr>
            <p:txBody>
              <a:bodyPr/>
              <a:lstStyle/>
              <a:p>
                <a:endParaRPr lang="en-US"/>
              </a:p>
            </p:txBody>
          </p:sp>
          <p:grpSp>
            <p:nvGrpSpPr>
              <p:cNvPr id="30" name="Group 305">
                <a:extLst>
                  <a:ext uri="{FF2B5EF4-FFF2-40B4-BE49-F238E27FC236}">
                    <a16:creationId xmlns:a16="http://schemas.microsoft.com/office/drawing/2014/main" id="{857E09EE-1CE5-4935-BA95-327BA9660A1B}"/>
                  </a:ext>
                </a:extLst>
              </p:cNvPr>
              <p:cNvGrpSpPr>
                <a:grpSpLocks/>
              </p:cNvGrpSpPr>
              <p:nvPr/>
            </p:nvGrpSpPr>
            <p:grpSpPr bwMode="auto">
              <a:xfrm>
                <a:off x="3020" y="2373"/>
                <a:ext cx="974" cy="201"/>
                <a:chOff x="3020" y="2373"/>
                <a:chExt cx="974" cy="201"/>
              </a:xfrm>
            </p:grpSpPr>
            <p:sp>
              <p:nvSpPr>
                <p:cNvPr id="77" name="Freeform 287">
                  <a:extLst>
                    <a:ext uri="{FF2B5EF4-FFF2-40B4-BE49-F238E27FC236}">
                      <a16:creationId xmlns:a16="http://schemas.microsoft.com/office/drawing/2014/main" id="{DA3CA56F-668D-4ED1-A89D-3DED799515D9}"/>
                    </a:ext>
                  </a:extLst>
                </p:cNvPr>
                <p:cNvSpPr>
                  <a:spLocks/>
                </p:cNvSpPr>
                <p:nvPr/>
              </p:nvSpPr>
              <p:spPr bwMode="auto">
                <a:xfrm>
                  <a:off x="3020" y="2373"/>
                  <a:ext cx="110" cy="197"/>
                </a:xfrm>
                <a:custGeom>
                  <a:avLst/>
                  <a:gdLst>
                    <a:gd name="T0" fmla="*/ 0 w 676"/>
                    <a:gd name="T1" fmla="*/ 0 h 944"/>
                    <a:gd name="T2" fmla="*/ 18 w 676"/>
                    <a:gd name="T3" fmla="*/ 0 h 944"/>
                    <a:gd name="T4" fmla="*/ 18 w 676"/>
                    <a:gd name="T5" fmla="*/ 9 h 944"/>
                    <a:gd name="T6" fmla="*/ 7 w 676"/>
                    <a:gd name="T7" fmla="*/ 9 h 944"/>
                    <a:gd name="T8" fmla="*/ 7 w 676"/>
                    <a:gd name="T9" fmla="*/ 15 h 944"/>
                    <a:gd name="T10" fmla="*/ 17 w 676"/>
                    <a:gd name="T11" fmla="*/ 15 h 944"/>
                    <a:gd name="T12" fmla="*/ 17 w 676"/>
                    <a:gd name="T13" fmla="*/ 24 h 944"/>
                    <a:gd name="T14" fmla="*/ 7 w 676"/>
                    <a:gd name="T15" fmla="*/ 24 h 944"/>
                    <a:gd name="T16" fmla="*/ 7 w 676"/>
                    <a:gd name="T17" fmla="*/ 32 h 944"/>
                    <a:gd name="T18" fmla="*/ 18 w 676"/>
                    <a:gd name="T19" fmla="*/ 32 h 944"/>
                    <a:gd name="T20" fmla="*/ 18 w 676"/>
                    <a:gd name="T21" fmla="*/ 41 h 944"/>
                    <a:gd name="T22" fmla="*/ 0 w 676"/>
                    <a:gd name="T23" fmla="*/ 41 h 944"/>
                    <a:gd name="T24" fmla="*/ 0 w 676"/>
                    <a:gd name="T25" fmla="*/ 0 h 9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6"/>
                    <a:gd name="T40" fmla="*/ 0 h 944"/>
                    <a:gd name="T41" fmla="*/ 676 w 676"/>
                    <a:gd name="T42" fmla="*/ 944 h 9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6" h="944">
                      <a:moveTo>
                        <a:pt x="0" y="0"/>
                      </a:moveTo>
                      <a:cubicBezTo>
                        <a:pt x="222" y="0"/>
                        <a:pt x="443" y="0"/>
                        <a:pt x="664" y="0"/>
                      </a:cubicBezTo>
                      <a:cubicBezTo>
                        <a:pt x="664" y="68"/>
                        <a:pt x="664" y="135"/>
                        <a:pt x="664" y="202"/>
                      </a:cubicBezTo>
                      <a:cubicBezTo>
                        <a:pt x="525" y="202"/>
                        <a:pt x="387" y="202"/>
                        <a:pt x="249" y="202"/>
                      </a:cubicBezTo>
                      <a:cubicBezTo>
                        <a:pt x="249" y="252"/>
                        <a:pt x="249" y="302"/>
                        <a:pt x="249" y="352"/>
                      </a:cubicBezTo>
                      <a:cubicBezTo>
                        <a:pt x="377" y="352"/>
                        <a:pt x="505" y="352"/>
                        <a:pt x="634" y="352"/>
                      </a:cubicBezTo>
                      <a:cubicBezTo>
                        <a:pt x="634" y="416"/>
                        <a:pt x="634" y="480"/>
                        <a:pt x="634" y="544"/>
                      </a:cubicBezTo>
                      <a:cubicBezTo>
                        <a:pt x="505" y="544"/>
                        <a:pt x="377" y="544"/>
                        <a:pt x="249" y="544"/>
                      </a:cubicBezTo>
                      <a:cubicBezTo>
                        <a:pt x="249" y="606"/>
                        <a:pt x="249" y="669"/>
                        <a:pt x="249" y="731"/>
                      </a:cubicBezTo>
                      <a:cubicBezTo>
                        <a:pt x="391" y="731"/>
                        <a:pt x="534" y="731"/>
                        <a:pt x="676" y="731"/>
                      </a:cubicBezTo>
                      <a:cubicBezTo>
                        <a:pt x="676" y="802"/>
                        <a:pt x="676" y="873"/>
                        <a:pt x="676" y="944"/>
                      </a:cubicBezTo>
                      <a:cubicBezTo>
                        <a:pt x="451" y="944"/>
                        <a:pt x="226" y="944"/>
                        <a:pt x="0" y="944"/>
                      </a:cubicBezTo>
                      <a:cubicBezTo>
                        <a:pt x="0" y="630"/>
                        <a:pt x="0" y="315"/>
                        <a:pt x="0" y="0"/>
                      </a:cubicBezTo>
                    </a:path>
                  </a:pathLst>
                </a:custGeom>
                <a:solidFill>
                  <a:schemeClr val="accent2">
                    <a:lumMod val="75000"/>
                  </a:schemeClr>
                </a:solidFill>
                <a:ln w="0">
                  <a:solidFill>
                    <a:srgbClr val="000000"/>
                  </a:solidFill>
                  <a:prstDash val="solid"/>
                  <a:round/>
                  <a:headEnd/>
                  <a:tailEnd/>
                </a:ln>
              </p:spPr>
              <p:txBody>
                <a:bodyPr/>
                <a:lstStyle/>
                <a:p>
                  <a:endParaRPr lang="en-US"/>
                </a:p>
              </p:txBody>
            </p:sp>
            <p:sp>
              <p:nvSpPr>
                <p:cNvPr id="78" name="Freeform 288">
                  <a:extLst>
                    <a:ext uri="{FF2B5EF4-FFF2-40B4-BE49-F238E27FC236}">
                      <a16:creationId xmlns:a16="http://schemas.microsoft.com/office/drawing/2014/main" id="{FE0931DD-5BFC-45D7-A9B5-116AD53E8AA9}"/>
                    </a:ext>
                  </a:extLst>
                </p:cNvPr>
                <p:cNvSpPr>
                  <a:spLocks/>
                </p:cNvSpPr>
                <p:nvPr/>
              </p:nvSpPr>
              <p:spPr bwMode="auto">
                <a:xfrm>
                  <a:off x="3139" y="2428"/>
                  <a:ext cx="120" cy="142"/>
                </a:xfrm>
                <a:custGeom>
                  <a:avLst/>
                  <a:gdLst>
                    <a:gd name="T0" fmla="*/ 0 w 734"/>
                    <a:gd name="T1" fmla="*/ 0 h 683"/>
                    <a:gd name="T2" fmla="*/ 7 w 734"/>
                    <a:gd name="T3" fmla="*/ 0 h 683"/>
                    <a:gd name="T4" fmla="*/ 10 w 734"/>
                    <a:gd name="T5" fmla="*/ 8 h 683"/>
                    <a:gd name="T6" fmla="*/ 13 w 734"/>
                    <a:gd name="T7" fmla="*/ 0 h 683"/>
                    <a:gd name="T8" fmla="*/ 19 w 734"/>
                    <a:gd name="T9" fmla="*/ 0 h 683"/>
                    <a:gd name="T10" fmla="*/ 14 w 734"/>
                    <a:gd name="T11" fmla="*/ 14 h 683"/>
                    <a:gd name="T12" fmla="*/ 20 w 734"/>
                    <a:gd name="T13" fmla="*/ 30 h 683"/>
                    <a:gd name="T14" fmla="*/ 13 w 734"/>
                    <a:gd name="T15" fmla="*/ 30 h 683"/>
                    <a:gd name="T16" fmla="*/ 10 w 734"/>
                    <a:gd name="T17" fmla="*/ 20 h 683"/>
                    <a:gd name="T18" fmla="*/ 6 w 734"/>
                    <a:gd name="T19" fmla="*/ 30 h 683"/>
                    <a:gd name="T20" fmla="*/ 0 w 734"/>
                    <a:gd name="T21" fmla="*/ 30 h 683"/>
                    <a:gd name="T22" fmla="*/ 6 w 734"/>
                    <a:gd name="T23" fmla="*/ 14 h 683"/>
                    <a:gd name="T24" fmla="*/ 0 w 734"/>
                    <a:gd name="T25" fmla="*/ 0 h 6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4"/>
                    <a:gd name="T40" fmla="*/ 0 h 683"/>
                    <a:gd name="T41" fmla="*/ 734 w 734"/>
                    <a:gd name="T42" fmla="*/ 683 h 6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4" h="683">
                      <a:moveTo>
                        <a:pt x="11" y="0"/>
                      </a:moveTo>
                      <a:cubicBezTo>
                        <a:pt x="99" y="0"/>
                        <a:pt x="187" y="0"/>
                        <a:pt x="275" y="0"/>
                      </a:cubicBezTo>
                      <a:cubicBezTo>
                        <a:pt x="305" y="63"/>
                        <a:pt x="337" y="126"/>
                        <a:pt x="367" y="190"/>
                      </a:cubicBezTo>
                      <a:cubicBezTo>
                        <a:pt x="402" y="126"/>
                        <a:pt x="439" y="63"/>
                        <a:pt x="474" y="0"/>
                      </a:cubicBezTo>
                      <a:cubicBezTo>
                        <a:pt x="556" y="0"/>
                        <a:pt x="638" y="0"/>
                        <a:pt x="720" y="0"/>
                      </a:cubicBezTo>
                      <a:cubicBezTo>
                        <a:pt x="655" y="109"/>
                        <a:pt x="587" y="216"/>
                        <a:pt x="521" y="325"/>
                      </a:cubicBezTo>
                      <a:cubicBezTo>
                        <a:pt x="591" y="445"/>
                        <a:pt x="664" y="563"/>
                        <a:pt x="734" y="683"/>
                      </a:cubicBezTo>
                      <a:cubicBezTo>
                        <a:pt x="647" y="683"/>
                        <a:pt x="561" y="683"/>
                        <a:pt x="474" y="683"/>
                      </a:cubicBezTo>
                      <a:cubicBezTo>
                        <a:pt x="439" y="610"/>
                        <a:pt x="402" y="537"/>
                        <a:pt x="367" y="463"/>
                      </a:cubicBezTo>
                      <a:cubicBezTo>
                        <a:pt x="325" y="537"/>
                        <a:pt x="282" y="610"/>
                        <a:pt x="241" y="683"/>
                      </a:cubicBezTo>
                      <a:cubicBezTo>
                        <a:pt x="161" y="683"/>
                        <a:pt x="80" y="683"/>
                        <a:pt x="0" y="683"/>
                      </a:cubicBezTo>
                      <a:cubicBezTo>
                        <a:pt x="69" y="563"/>
                        <a:pt x="141" y="445"/>
                        <a:pt x="210" y="325"/>
                      </a:cubicBezTo>
                      <a:cubicBezTo>
                        <a:pt x="145" y="216"/>
                        <a:pt x="76" y="109"/>
                        <a:pt x="11" y="0"/>
                      </a:cubicBezTo>
                    </a:path>
                  </a:pathLst>
                </a:custGeom>
                <a:solidFill>
                  <a:schemeClr val="accent2">
                    <a:lumMod val="75000"/>
                  </a:schemeClr>
                </a:solidFill>
                <a:ln w="0">
                  <a:solidFill>
                    <a:srgbClr val="000000"/>
                  </a:solidFill>
                  <a:prstDash val="solid"/>
                  <a:round/>
                  <a:headEnd/>
                  <a:tailEnd/>
                </a:ln>
              </p:spPr>
              <p:txBody>
                <a:bodyPr/>
                <a:lstStyle/>
                <a:p>
                  <a:endParaRPr lang="en-US"/>
                </a:p>
              </p:txBody>
            </p:sp>
            <p:sp>
              <p:nvSpPr>
                <p:cNvPr id="79" name="Freeform 289">
                  <a:extLst>
                    <a:ext uri="{FF2B5EF4-FFF2-40B4-BE49-F238E27FC236}">
                      <a16:creationId xmlns:a16="http://schemas.microsoft.com/office/drawing/2014/main" id="{E3030F34-ED1F-446D-AED3-47FB0E89F07C}"/>
                    </a:ext>
                  </a:extLst>
                </p:cNvPr>
                <p:cNvSpPr>
                  <a:spLocks noEditPoints="1"/>
                </p:cNvSpPr>
                <p:nvPr/>
              </p:nvSpPr>
              <p:spPr bwMode="auto">
                <a:xfrm>
                  <a:off x="3263" y="2424"/>
                  <a:ext cx="109" cy="150"/>
                </a:xfrm>
                <a:custGeom>
                  <a:avLst/>
                  <a:gdLst>
                    <a:gd name="T0" fmla="*/ 18 w 672"/>
                    <a:gd name="T1" fmla="*/ 19 h 715"/>
                    <a:gd name="T2" fmla="*/ 6 w 672"/>
                    <a:gd name="T3" fmla="*/ 19 h 715"/>
                    <a:gd name="T4" fmla="*/ 7 w 672"/>
                    <a:gd name="T5" fmla="*/ 23 h 715"/>
                    <a:gd name="T6" fmla="*/ 9 w 672"/>
                    <a:gd name="T7" fmla="*/ 25 h 715"/>
                    <a:gd name="T8" fmla="*/ 11 w 672"/>
                    <a:gd name="T9" fmla="*/ 24 h 715"/>
                    <a:gd name="T10" fmla="*/ 12 w 672"/>
                    <a:gd name="T11" fmla="*/ 22 h 715"/>
                    <a:gd name="T12" fmla="*/ 17 w 672"/>
                    <a:gd name="T13" fmla="*/ 23 h 715"/>
                    <a:gd name="T14" fmla="*/ 14 w 672"/>
                    <a:gd name="T15" fmla="*/ 30 h 715"/>
                    <a:gd name="T16" fmla="*/ 9 w 672"/>
                    <a:gd name="T17" fmla="*/ 31 h 715"/>
                    <a:gd name="T18" fmla="*/ 4 w 672"/>
                    <a:gd name="T19" fmla="*/ 30 h 715"/>
                    <a:gd name="T20" fmla="*/ 1 w 672"/>
                    <a:gd name="T21" fmla="*/ 24 h 715"/>
                    <a:gd name="T22" fmla="*/ 0 w 672"/>
                    <a:gd name="T23" fmla="*/ 16 h 715"/>
                    <a:gd name="T24" fmla="*/ 2 w 672"/>
                    <a:gd name="T25" fmla="*/ 4 h 715"/>
                    <a:gd name="T26" fmla="*/ 9 w 672"/>
                    <a:gd name="T27" fmla="*/ 0 h 715"/>
                    <a:gd name="T28" fmla="*/ 14 w 672"/>
                    <a:gd name="T29" fmla="*/ 2 h 715"/>
                    <a:gd name="T30" fmla="*/ 17 w 672"/>
                    <a:gd name="T31" fmla="*/ 8 h 715"/>
                    <a:gd name="T32" fmla="*/ 18 w 672"/>
                    <a:gd name="T33" fmla="*/ 17 h 715"/>
                    <a:gd name="T34" fmla="*/ 18 w 672"/>
                    <a:gd name="T35" fmla="*/ 19 h 715"/>
                    <a:gd name="T36" fmla="*/ 12 w 672"/>
                    <a:gd name="T37" fmla="*/ 13 h 715"/>
                    <a:gd name="T38" fmla="*/ 11 w 672"/>
                    <a:gd name="T39" fmla="*/ 8 h 715"/>
                    <a:gd name="T40" fmla="*/ 9 w 672"/>
                    <a:gd name="T41" fmla="*/ 7 h 715"/>
                    <a:gd name="T42" fmla="*/ 7 w 672"/>
                    <a:gd name="T43" fmla="*/ 9 h 715"/>
                    <a:gd name="T44" fmla="*/ 6 w 672"/>
                    <a:gd name="T45" fmla="*/ 13 h 715"/>
                    <a:gd name="T46" fmla="*/ 12 w 672"/>
                    <a:gd name="T47" fmla="*/ 13 h 7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2"/>
                    <a:gd name="T73" fmla="*/ 0 h 715"/>
                    <a:gd name="T74" fmla="*/ 672 w 672"/>
                    <a:gd name="T75" fmla="*/ 715 h 7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2" h="715">
                      <a:moveTo>
                        <a:pt x="672" y="422"/>
                      </a:moveTo>
                      <a:cubicBezTo>
                        <a:pt x="524" y="422"/>
                        <a:pt x="375" y="422"/>
                        <a:pt x="226" y="422"/>
                      </a:cubicBezTo>
                      <a:cubicBezTo>
                        <a:pt x="230" y="464"/>
                        <a:pt x="240" y="496"/>
                        <a:pt x="255" y="516"/>
                      </a:cubicBezTo>
                      <a:cubicBezTo>
                        <a:pt x="276" y="546"/>
                        <a:pt x="305" y="561"/>
                        <a:pt x="340" y="561"/>
                      </a:cubicBezTo>
                      <a:cubicBezTo>
                        <a:pt x="362" y="561"/>
                        <a:pt x="382" y="555"/>
                        <a:pt x="402" y="542"/>
                      </a:cubicBezTo>
                      <a:cubicBezTo>
                        <a:pt x="414" y="533"/>
                        <a:pt x="427" y="519"/>
                        <a:pt x="441" y="498"/>
                      </a:cubicBezTo>
                      <a:cubicBezTo>
                        <a:pt x="514" y="507"/>
                        <a:pt x="587" y="514"/>
                        <a:pt x="660" y="522"/>
                      </a:cubicBezTo>
                      <a:cubicBezTo>
                        <a:pt x="627" y="591"/>
                        <a:pt x="586" y="640"/>
                        <a:pt x="539" y="670"/>
                      </a:cubicBezTo>
                      <a:cubicBezTo>
                        <a:pt x="491" y="700"/>
                        <a:pt x="423" y="715"/>
                        <a:pt x="335" y="715"/>
                      </a:cubicBezTo>
                      <a:cubicBezTo>
                        <a:pt x="258" y="715"/>
                        <a:pt x="197" y="702"/>
                        <a:pt x="153" y="676"/>
                      </a:cubicBezTo>
                      <a:cubicBezTo>
                        <a:pt x="109" y="651"/>
                        <a:pt x="72" y="611"/>
                        <a:pt x="44" y="554"/>
                      </a:cubicBezTo>
                      <a:cubicBezTo>
                        <a:pt x="15" y="499"/>
                        <a:pt x="0" y="434"/>
                        <a:pt x="0" y="359"/>
                      </a:cubicBezTo>
                      <a:cubicBezTo>
                        <a:pt x="0" y="252"/>
                        <a:pt x="30" y="166"/>
                        <a:pt x="88" y="99"/>
                      </a:cubicBezTo>
                      <a:cubicBezTo>
                        <a:pt x="145" y="32"/>
                        <a:pt x="226" y="0"/>
                        <a:pt x="328" y="0"/>
                      </a:cubicBezTo>
                      <a:cubicBezTo>
                        <a:pt x="411" y="0"/>
                        <a:pt x="477" y="14"/>
                        <a:pt x="525" y="44"/>
                      </a:cubicBezTo>
                      <a:cubicBezTo>
                        <a:pt x="573" y="75"/>
                        <a:pt x="610" y="117"/>
                        <a:pt x="635" y="173"/>
                      </a:cubicBezTo>
                      <a:cubicBezTo>
                        <a:pt x="659" y="230"/>
                        <a:pt x="672" y="303"/>
                        <a:pt x="672" y="393"/>
                      </a:cubicBezTo>
                      <a:cubicBezTo>
                        <a:pt x="672" y="403"/>
                        <a:pt x="672" y="413"/>
                        <a:pt x="672" y="422"/>
                      </a:cubicBezTo>
                      <a:close/>
                      <a:moveTo>
                        <a:pt x="446" y="297"/>
                      </a:moveTo>
                      <a:cubicBezTo>
                        <a:pt x="442" y="246"/>
                        <a:pt x="430" y="210"/>
                        <a:pt x="412" y="188"/>
                      </a:cubicBezTo>
                      <a:cubicBezTo>
                        <a:pt x="393" y="166"/>
                        <a:pt x="368" y="155"/>
                        <a:pt x="337" y="155"/>
                      </a:cubicBezTo>
                      <a:cubicBezTo>
                        <a:pt x="302" y="155"/>
                        <a:pt x="274" y="172"/>
                        <a:pt x="253" y="205"/>
                      </a:cubicBezTo>
                      <a:cubicBezTo>
                        <a:pt x="239" y="226"/>
                        <a:pt x="231" y="256"/>
                        <a:pt x="227" y="297"/>
                      </a:cubicBezTo>
                      <a:cubicBezTo>
                        <a:pt x="300" y="297"/>
                        <a:pt x="373" y="297"/>
                        <a:pt x="446" y="297"/>
                      </a:cubicBezTo>
                      <a:close/>
                    </a:path>
                  </a:pathLst>
                </a:custGeom>
                <a:solidFill>
                  <a:srgbClr val="CCFFFF"/>
                </a:solidFill>
                <a:ln w="0">
                  <a:solidFill>
                    <a:srgbClr val="000000"/>
                  </a:solidFill>
                  <a:prstDash val="solid"/>
                  <a:round/>
                  <a:headEnd/>
                  <a:tailEnd/>
                </a:ln>
              </p:spPr>
              <p:txBody>
                <a:bodyPr/>
                <a:lstStyle/>
                <a:p>
                  <a:endParaRPr lang="en-US"/>
                </a:p>
              </p:txBody>
            </p:sp>
            <p:sp>
              <p:nvSpPr>
                <p:cNvPr id="80" name="Freeform 290">
                  <a:extLst>
                    <a:ext uri="{FF2B5EF4-FFF2-40B4-BE49-F238E27FC236}">
                      <a16:creationId xmlns:a16="http://schemas.microsoft.com/office/drawing/2014/main" id="{BFF1F2E3-208A-4AE4-A044-5154E9EB78C5}"/>
                    </a:ext>
                  </a:extLst>
                </p:cNvPr>
                <p:cNvSpPr>
                  <a:spLocks/>
                </p:cNvSpPr>
                <p:nvPr/>
              </p:nvSpPr>
              <p:spPr bwMode="auto">
                <a:xfrm>
                  <a:off x="3384" y="2424"/>
                  <a:ext cx="109" cy="150"/>
                </a:xfrm>
                <a:custGeom>
                  <a:avLst/>
                  <a:gdLst>
                    <a:gd name="T0" fmla="*/ 12 w 671"/>
                    <a:gd name="T1" fmla="*/ 19 h 715"/>
                    <a:gd name="T2" fmla="*/ 18 w 671"/>
                    <a:gd name="T3" fmla="*/ 20 h 715"/>
                    <a:gd name="T4" fmla="*/ 16 w 671"/>
                    <a:gd name="T5" fmla="*/ 26 h 715"/>
                    <a:gd name="T6" fmla="*/ 13 w 671"/>
                    <a:gd name="T7" fmla="*/ 30 h 715"/>
                    <a:gd name="T8" fmla="*/ 9 w 671"/>
                    <a:gd name="T9" fmla="*/ 31 h 715"/>
                    <a:gd name="T10" fmla="*/ 5 w 671"/>
                    <a:gd name="T11" fmla="*/ 31 h 715"/>
                    <a:gd name="T12" fmla="*/ 2 w 671"/>
                    <a:gd name="T13" fmla="*/ 28 h 715"/>
                    <a:gd name="T14" fmla="*/ 1 w 671"/>
                    <a:gd name="T15" fmla="*/ 23 h 715"/>
                    <a:gd name="T16" fmla="*/ 0 w 671"/>
                    <a:gd name="T17" fmla="*/ 16 h 715"/>
                    <a:gd name="T18" fmla="*/ 1 w 671"/>
                    <a:gd name="T19" fmla="*/ 8 h 715"/>
                    <a:gd name="T20" fmla="*/ 2 w 671"/>
                    <a:gd name="T21" fmla="*/ 4 h 715"/>
                    <a:gd name="T22" fmla="*/ 5 w 671"/>
                    <a:gd name="T23" fmla="*/ 1 h 715"/>
                    <a:gd name="T24" fmla="*/ 9 w 671"/>
                    <a:gd name="T25" fmla="*/ 0 h 715"/>
                    <a:gd name="T26" fmla="*/ 15 w 671"/>
                    <a:gd name="T27" fmla="*/ 3 h 715"/>
                    <a:gd name="T28" fmla="*/ 17 w 671"/>
                    <a:gd name="T29" fmla="*/ 10 h 715"/>
                    <a:gd name="T30" fmla="*/ 12 w 671"/>
                    <a:gd name="T31" fmla="*/ 12 h 715"/>
                    <a:gd name="T32" fmla="*/ 11 w 671"/>
                    <a:gd name="T33" fmla="*/ 9 h 715"/>
                    <a:gd name="T34" fmla="*/ 9 w 671"/>
                    <a:gd name="T35" fmla="*/ 8 h 715"/>
                    <a:gd name="T36" fmla="*/ 7 w 671"/>
                    <a:gd name="T37" fmla="*/ 10 h 715"/>
                    <a:gd name="T38" fmla="*/ 6 w 671"/>
                    <a:gd name="T39" fmla="*/ 16 h 715"/>
                    <a:gd name="T40" fmla="*/ 7 w 671"/>
                    <a:gd name="T41" fmla="*/ 22 h 715"/>
                    <a:gd name="T42" fmla="*/ 9 w 671"/>
                    <a:gd name="T43" fmla="*/ 24 h 715"/>
                    <a:gd name="T44" fmla="*/ 11 w 671"/>
                    <a:gd name="T45" fmla="*/ 23 h 715"/>
                    <a:gd name="T46" fmla="*/ 12 w 671"/>
                    <a:gd name="T47" fmla="*/ 19 h 7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1"/>
                    <a:gd name="T73" fmla="*/ 0 h 715"/>
                    <a:gd name="T74" fmla="*/ 671 w 671"/>
                    <a:gd name="T75" fmla="*/ 715 h 7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1" h="715">
                      <a:moveTo>
                        <a:pt x="460" y="431"/>
                      </a:moveTo>
                      <a:cubicBezTo>
                        <a:pt x="530" y="441"/>
                        <a:pt x="601" y="450"/>
                        <a:pt x="671" y="460"/>
                      </a:cubicBezTo>
                      <a:cubicBezTo>
                        <a:pt x="660" y="512"/>
                        <a:pt x="640" y="556"/>
                        <a:pt x="614" y="594"/>
                      </a:cubicBezTo>
                      <a:cubicBezTo>
                        <a:pt x="587" y="633"/>
                        <a:pt x="553" y="662"/>
                        <a:pt x="512" y="683"/>
                      </a:cubicBezTo>
                      <a:cubicBezTo>
                        <a:pt x="471" y="705"/>
                        <a:pt x="418" y="715"/>
                        <a:pt x="354" y="715"/>
                      </a:cubicBezTo>
                      <a:cubicBezTo>
                        <a:pt x="292" y="715"/>
                        <a:pt x="241" y="709"/>
                        <a:pt x="200" y="695"/>
                      </a:cubicBezTo>
                      <a:cubicBezTo>
                        <a:pt x="160" y="681"/>
                        <a:pt x="124" y="660"/>
                        <a:pt x="94" y="629"/>
                      </a:cubicBezTo>
                      <a:cubicBezTo>
                        <a:pt x="65" y="599"/>
                        <a:pt x="42" y="564"/>
                        <a:pt x="25" y="523"/>
                      </a:cubicBezTo>
                      <a:cubicBezTo>
                        <a:pt x="8" y="482"/>
                        <a:pt x="0" y="428"/>
                        <a:pt x="0" y="361"/>
                      </a:cubicBezTo>
                      <a:cubicBezTo>
                        <a:pt x="0" y="290"/>
                        <a:pt x="11" y="232"/>
                        <a:pt x="31" y="185"/>
                      </a:cubicBezTo>
                      <a:cubicBezTo>
                        <a:pt x="45" y="151"/>
                        <a:pt x="66" y="120"/>
                        <a:pt x="92" y="92"/>
                      </a:cubicBezTo>
                      <a:cubicBezTo>
                        <a:pt x="117" y="65"/>
                        <a:pt x="144" y="45"/>
                        <a:pt x="172" y="32"/>
                      </a:cubicBezTo>
                      <a:cubicBezTo>
                        <a:pt x="214" y="10"/>
                        <a:pt x="270" y="0"/>
                        <a:pt x="338" y="0"/>
                      </a:cubicBezTo>
                      <a:cubicBezTo>
                        <a:pt x="433" y="0"/>
                        <a:pt x="506" y="20"/>
                        <a:pt x="555" y="60"/>
                      </a:cubicBezTo>
                      <a:cubicBezTo>
                        <a:pt x="605" y="100"/>
                        <a:pt x="640" y="158"/>
                        <a:pt x="660" y="235"/>
                      </a:cubicBezTo>
                      <a:cubicBezTo>
                        <a:pt x="590" y="246"/>
                        <a:pt x="520" y="257"/>
                        <a:pt x="450" y="268"/>
                      </a:cubicBezTo>
                      <a:cubicBezTo>
                        <a:pt x="444" y="239"/>
                        <a:pt x="432" y="217"/>
                        <a:pt x="415" y="202"/>
                      </a:cubicBezTo>
                      <a:cubicBezTo>
                        <a:pt x="397" y="187"/>
                        <a:pt x="374" y="180"/>
                        <a:pt x="345" y="180"/>
                      </a:cubicBezTo>
                      <a:cubicBezTo>
                        <a:pt x="308" y="180"/>
                        <a:pt x="278" y="195"/>
                        <a:pt x="256" y="226"/>
                      </a:cubicBezTo>
                      <a:cubicBezTo>
                        <a:pt x="233" y="258"/>
                        <a:pt x="221" y="305"/>
                        <a:pt x="221" y="368"/>
                      </a:cubicBezTo>
                      <a:cubicBezTo>
                        <a:pt x="221" y="424"/>
                        <a:pt x="233" y="466"/>
                        <a:pt x="255" y="495"/>
                      </a:cubicBezTo>
                      <a:cubicBezTo>
                        <a:pt x="277" y="524"/>
                        <a:pt x="307" y="539"/>
                        <a:pt x="341" y="539"/>
                      </a:cubicBezTo>
                      <a:cubicBezTo>
                        <a:pt x="370" y="539"/>
                        <a:pt x="395" y="530"/>
                        <a:pt x="415" y="513"/>
                      </a:cubicBezTo>
                      <a:cubicBezTo>
                        <a:pt x="435" y="495"/>
                        <a:pt x="450" y="468"/>
                        <a:pt x="460" y="431"/>
                      </a:cubicBezTo>
                    </a:path>
                  </a:pathLst>
                </a:custGeom>
                <a:solidFill>
                  <a:schemeClr val="accent2">
                    <a:lumMod val="75000"/>
                  </a:schemeClr>
                </a:solidFill>
                <a:ln w="0">
                  <a:solidFill>
                    <a:srgbClr val="000000"/>
                  </a:solidFill>
                  <a:prstDash val="solid"/>
                  <a:round/>
                  <a:headEnd/>
                  <a:tailEnd/>
                </a:ln>
              </p:spPr>
              <p:txBody>
                <a:bodyPr/>
                <a:lstStyle/>
                <a:p>
                  <a:endParaRPr lang="en-US"/>
                </a:p>
              </p:txBody>
            </p:sp>
            <p:sp>
              <p:nvSpPr>
                <p:cNvPr id="81" name="Freeform 291">
                  <a:extLst>
                    <a:ext uri="{FF2B5EF4-FFF2-40B4-BE49-F238E27FC236}">
                      <a16:creationId xmlns:a16="http://schemas.microsoft.com/office/drawing/2014/main" id="{9BE8538C-AB47-4EB0-9596-05344063F4C7}"/>
                    </a:ext>
                  </a:extLst>
                </p:cNvPr>
                <p:cNvSpPr>
                  <a:spLocks/>
                </p:cNvSpPr>
                <p:nvPr/>
              </p:nvSpPr>
              <p:spPr bwMode="auto">
                <a:xfrm>
                  <a:off x="3510" y="2428"/>
                  <a:ext cx="99" cy="146"/>
                </a:xfrm>
                <a:custGeom>
                  <a:avLst/>
                  <a:gdLst>
                    <a:gd name="T0" fmla="*/ 16 w 614"/>
                    <a:gd name="T1" fmla="*/ 30 h 699"/>
                    <a:gd name="T2" fmla="*/ 10 w 614"/>
                    <a:gd name="T3" fmla="*/ 30 h 699"/>
                    <a:gd name="T4" fmla="*/ 10 w 614"/>
                    <a:gd name="T5" fmla="*/ 25 h 699"/>
                    <a:gd name="T6" fmla="*/ 8 w 614"/>
                    <a:gd name="T7" fmla="*/ 29 h 699"/>
                    <a:gd name="T8" fmla="*/ 5 w 614"/>
                    <a:gd name="T9" fmla="*/ 30 h 699"/>
                    <a:gd name="T10" fmla="*/ 1 w 614"/>
                    <a:gd name="T11" fmla="*/ 28 h 699"/>
                    <a:gd name="T12" fmla="*/ 0 w 614"/>
                    <a:gd name="T13" fmla="*/ 19 h 699"/>
                    <a:gd name="T14" fmla="*/ 0 w 614"/>
                    <a:gd name="T15" fmla="*/ 0 h 699"/>
                    <a:gd name="T16" fmla="*/ 6 w 614"/>
                    <a:gd name="T17" fmla="*/ 0 h 699"/>
                    <a:gd name="T18" fmla="*/ 6 w 614"/>
                    <a:gd name="T19" fmla="*/ 17 h 699"/>
                    <a:gd name="T20" fmla="*/ 6 w 614"/>
                    <a:gd name="T21" fmla="*/ 20 h 699"/>
                    <a:gd name="T22" fmla="*/ 8 w 614"/>
                    <a:gd name="T23" fmla="*/ 22 h 699"/>
                    <a:gd name="T24" fmla="*/ 10 w 614"/>
                    <a:gd name="T25" fmla="*/ 20 h 699"/>
                    <a:gd name="T26" fmla="*/ 10 w 614"/>
                    <a:gd name="T27" fmla="*/ 14 h 699"/>
                    <a:gd name="T28" fmla="*/ 10 w 614"/>
                    <a:gd name="T29" fmla="*/ 0 h 699"/>
                    <a:gd name="T30" fmla="*/ 16 w 614"/>
                    <a:gd name="T31" fmla="*/ 0 h 699"/>
                    <a:gd name="T32" fmla="*/ 16 w 614"/>
                    <a:gd name="T33" fmla="*/ 30 h 6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4"/>
                    <a:gd name="T52" fmla="*/ 0 h 699"/>
                    <a:gd name="T53" fmla="*/ 614 w 614"/>
                    <a:gd name="T54" fmla="*/ 699 h 6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4" h="699">
                      <a:moveTo>
                        <a:pt x="614" y="683"/>
                      </a:moveTo>
                      <a:cubicBezTo>
                        <a:pt x="545" y="683"/>
                        <a:pt x="475" y="683"/>
                        <a:pt x="406" y="683"/>
                      </a:cubicBezTo>
                      <a:cubicBezTo>
                        <a:pt x="406" y="646"/>
                        <a:pt x="406" y="610"/>
                        <a:pt x="406" y="573"/>
                      </a:cubicBezTo>
                      <a:cubicBezTo>
                        <a:pt x="375" y="619"/>
                        <a:pt x="344" y="650"/>
                        <a:pt x="313" y="670"/>
                      </a:cubicBezTo>
                      <a:cubicBezTo>
                        <a:pt x="281" y="689"/>
                        <a:pt x="242" y="699"/>
                        <a:pt x="196" y="699"/>
                      </a:cubicBezTo>
                      <a:cubicBezTo>
                        <a:pt x="135" y="699"/>
                        <a:pt x="87" y="677"/>
                        <a:pt x="53" y="634"/>
                      </a:cubicBezTo>
                      <a:cubicBezTo>
                        <a:pt x="18" y="590"/>
                        <a:pt x="0" y="524"/>
                        <a:pt x="0" y="435"/>
                      </a:cubicBezTo>
                      <a:cubicBezTo>
                        <a:pt x="0" y="290"/>
                        <a:pt x="0" y="145"/>
                        <a:pt x="0" y="0"/>
                      </a:cubicBezTo>
                      <a:cubicBezTo>
                        <a:pt x="75" y="0"/>
                        <a:pt x="149" y="0"/>
                        <a:pt x="224" y="0"/>
                      </a:cubicBezTo>
                      <a:cubicBezTo>
                        <a:pt x="224" y="125"/>
                        <a:pt x="224" y="250"/>
                        <a:pt x="224" y="376"/>
                      </a:cubicBezTo>
                      <a:cubicBezTo>
                        <a:pt x="224" y="419"/>
                        <a:pt x="230" y="449"/>
                        <a:pt x="244" y="467"/>
                      </a:cubicBezTo>
                      <a:cubicBezTo>
                        <a:pt x="257" y="485"/>
                        <a:pt x="276" y="494"/>
                        <a:pt x="301" y="494"/>
                      </a:cubicBezTo>
                      <a:cubicBezTo>
                        <a:pt x="328" y="494"/>
                        <a:pt x="350" y="482"/>
                        <a:pt x="366" y="458"/>
                      </a:cubicBezTo>
                      <a:cubicBezTo>
                        <a:pt x="383" y="434"/>
                        <a:pt x="391" y="391"/>
                        <a:pt x="391" y="329"/>
                      </a:cubicBezTo>
                      <a:cubicBezTo>
                        <a:pt x="391" y="219"/>
                        <a:pt x="391" y="109"/>
                        <a:pt x="391" y="0"/>
                      </a:cubicBezTo>
                      <a:cubicBezTo>
                        <a:pt x="466" y="0"/>
                        <a:pt x="540" y="0"/>
                        <a:pt x="614" y="0"/>
                      </a:cubicBezTo>
                      <a:cubicBezTo>
                        <a:pt x="614" y="227"/>
                        <a:pt x="614" y="455"/>
                        <a:pt x="614" y="683"/>
                      </a:cubicBezTo>
                    </a:path>
                  </a:pathLst>
                </a:custGeom>
                <a:solidFill>
                  <a:srgbClr val="CCFFFF"/>
                </a:solidFill>
                <a:ln w="0">
                  <a:solidFill>
                    <a:srgbClr val="000000"/>
                  </a:solidFill>
                  <a:prstDash val="solid"/>
                  <a:round/>
                  <a:headEnd/>
                  <a:tailEnd/>
                </a:ln>
              </p:spPr>
              <p:txBody>
                <a:bodyPr/>
                <a:lstStyle/>
                <a:p>
                  <a:endParaRPr lang="en-US"/>
                </a:p>
              </p:txBody>
            </p:sp>
            <p:sp>
              <p:nvSpPr>
                <p:cNvPr id="82" name="Freeform 292">
                  <a:extLst>
                    <a:ext uri="{FF2B5EF4-FFF2-40B4-BE49-F238E27FC236}">
                      <a16:creationId xmlns:a16="http://schemas.microsoft.com/office/drawing/2014/main" id="{CFECB0B6-1669-4DED-9D3A-1F99247C52AF}"/>
                    </a:ext>
                  </a:extLst>
                </p:cNvPr>
                <p:cNvSpPr>
                  <a:spLocks/>
                </p:cNvSpPr>
                <p:nvPr/>
              </p:nvSpPr>
              <p:spPr bwMode="auto">
                <a:xfrm>
                  <a:off x="3625" y="2373"/>
                  <a:ext cx="71" cy="201"/>
                </a:xfrm>
                <a:custGeom>
                  <a:avLst/>
                  <a:gdLst>
                    <a:gd name="T0" fmla="*/ 8 w 436"/>
                    <a:gd name="T1" fmla="*/ 0 h 960"/>
                    <a:gd name="T2" fmla="*/ 8 w 436"/>
                    <a:gd name="T3" fmla="*/ 12 h 960"/>
                    <a:gd name="T4" fmla="*/ 11 w 436"/>
                    <a:gd name="T5" fmla="*/ 12 h 960"/>
                    <a:gd name="T6" fmla="*/ 11 w 436"/>
                    <a:gd name="T7" fmla="*/ 20 h 960"/>
                    <a:gd name="T8" fmla="*/ 8 w 436"/>
                    <a:gd name="T9" fmla="*/ 20 h 960"/>
                    <a:gd name="T10" fmla="*/ 8 w 436"/>
                    <a:gd name="T11" fmla="*/ 31 h 960"/>
                    <a:gd name="T12" fmla="*/ 8 w 436"/>
                    <a:gd name="T13" fmla="*/ 33 h 960"/>
                    <a:gd name="T14" fmla="*/ 9 w 436"/>
                    <a:gd name="T15" fmla="*/ 34 h 960"/>
                    <a:gd name="T16" fmla="*/ 11 w 436"/>
                    <a:gd name="T17" fmla="*/ 33 h 960"/>
                    <a:gd name="T18" fmla="*/ 12 w 436"/>
                    <a:gd name="T19" fmla="*/ 41 h 960"/>
                    <a:gd name="T20" fmla="*/ 7 w 436"/>
                    <a:gd name="T21" fmla="*/ 42 h 960"/>
                    <a:gd name="T22" fmla="*/ 4 w 436"/>
                    <a:gd name="T23" fmla="*/ 41 h 960"/>
                    <a:gd name="T24" fmla="*/ 3 w 436"/>
                    <a:gd name="T25" fmla="*/ 38 h 960"/>
                    <a:gd name="T26" fmla="*/ 2 w 436"/>
                    <a:gd name="T27" fmla="*/ 30 h 960"/>
                    <a:gd name="T28" fmla="*/ 2 w 436"/>
                    <a:gd name="T29" fmla="*/ 20 h 960"/>
                    <a:gd name="T30" fmla="*/ 0 w 436"/>
                    <a:gd name="T31" fmla="*/ 20 h 960"/>
                    <a:gd name="T32" fmla="*/ 0 w 436"/>
                    <a:gd name="T33" fmla="*/ 12 h 960"/>
                    <a:gd name="T34" fmla="*/ 2 w 436"/>
                    <a:gd name="T35" fmla="*/ 12 h 960"/>
                    <a:gd name="T36" fmla="*/ 2 w 436"/>
                    <a:gd name="T37" fmla="*/ 6 h 960"/>
                    <a:gd name="T38" fmla="*/ 8 w 436"/>
                    <a:gd name="T39" fmla="*/ 0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6"/>
                    <a:gd name="T61" fmla="*/ 0 h 960"/>
                    <a:gd name="T62" fmla="*/ 436 w 436"/>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6" h="960">
                      <a:moveTo>
                        <a:pt x="305" y="0"/>
                      </a:moveTo>
                      <a:cubicBezTo>
                        <a:pt x="305" y="87"/>
                        <a:pt x="305" y="174"/>
                        <a:pt x="305" y="261"/>
                      </a:cubicBezTo>
                      <a:cubicBezTo>
                        <a:pt x="346" y="261"/>
                        <a:pt x="387" y="261"/>
                        <a:pt x="428" y="261"/>
                      </a:cubicBezTo>
                      <a:cubicBezTo>
                        <a:pt x="428" y="324"/>
                        <a:pt x="428" y="388"/>
                        <a:pt x="428" y="452"/>
                      </a:cubicBezTo>
                      <a:cubicBezTo>
                        <a:pt x="387" y="452"/>
                        <a:pt x="346" y="452"/>
                        <a:pt x="305" y="452"/>
                      </a:cubicBezTo>
                      <a:cubicBezTo>
                        <a:pt x="305" y="533"/>
                        <a:pt x="305" y="614"/>
                        <a:pt x="305" y="695"/>
                      </a:cubicBezTo>
                      <a:cubicBezTo>
                        <a:pt x="305" y="724"/>
                        <a:pt x="308" y="743"/>
                        <a:pt x="312" y="753"/>
                      </a:cubicBezTo>
                      <a:cubicBezTo>
                        <a:pt x="319" y="767"/>
                        <a:pt x="333" y="774"/>
                        <a:pt x="351" y="774"/>
                      </a:cubicBezTo>
                      <a:cubicBezTo>
                        <a:pt x="367" y="774"/>
                        <a:pt x="390" y="769"/>
                        <a:pt x="419" y="758"/>
                      </a:cubicBezTo>
                      <a:cubicBezTo>
                        <a:pt x="425" y="818"/>
                        <a:pt x="431" y="878"/>
                        <a:pt x="436" y="939"/>
                      </a:cubicBezTo>
                      <a:cubicBezTo>
                        <a:pt x="381" y="953"/>
                        <a:pt x="329" y="960"/>
                        <a:pt x="282" y="960"/>
                      </a:cubicBezTo>
                      <a:cubicBezTo>
                        <a:pt x="227" y="960"/>
                        <a:pt x="185" y="952"/>
                        <a:pt x="159" y="935"/>
                      </a:cubicBezTo>
                      <a:cubicBezTo>
                        <a:pt x="133" y="918"/>
                        <a:pt x="114" y="893"/>
                        <a:pt x="101" y="859"/>
                      </a:cubicBezTo>
                      <a:cubicBezTo>
                        <a:pt x="89" y="824"/>
                        <a:pt x="82" y="770"/>
                        <a:pt x="82" y="693"/>
                      </a:cubicBezTo>
                      <a:cubicBezTo>
                        <a:pt x="82" y="613"/>
                        <a:pt x="82" y="533"/>
                        <a:pt x="82" y="452"/>
                      </a:cubicBezTo>
                      <a:cubicBezTo>
                        <a:pt x="55" y="452"/>
                        <a:pt x="28" y="452"/>
                        <a:pt x="0" y="452"/>
                      </a:cubicBezTo>
                      <a:cubicBezTo>
                        <a:pt x="0" y="388"/>
                        <a:pt x="0" y="324"/>
                        <a:pt x="0" y="261"/>
                      </a:cubicBezTo>
                      <a:cubicBezTo>
                        <a:pt x="28" y="261"/>
                        <a:pt x="55" y="261"/>
                        <a:pt x="82" y="261"/>
                      </a:cubicBezTo>
                      <a:cubicBezTo>
                        <a:pt x="82" y="219"/>
                        <a:pt x="82" y="177"/>
                        <a:pt x="82" y="135"/>
                      </a:cubicBezTo>
                      <a:cubicBezTo>
                        <a:pt x="156" y="89"/>
                        <a:pt x="231" y="46"/>
                        <a:pt x="305" y="0"/>
                      </a:cubicBezTo>
                    </a:path>
                  </a:pathLst>
                </a:custGeom>
                <a:solidFill>
                  <a:schemeClr val="accent2">
                    <a:lumMod val="75000"/>
                  </a:schemeClr>
                </a:solidFill>
                <a:ln w="0">
                  <a:solidFill>
                    <a:srgbClr val="000000"/>
                  </a:solidFill>
                  <a:prstDash val="solid"/>
                  <a:round/>
                  <a:headEnd/>
                  <a:tailEnd/>
                </a:ln>
              </p:spPr>
              <p:txBody>
                <a:bodyPr/>
                <a:lstStyle/>
                <a:p>
                  <a:endParaRPr lang="en-US"/>
                </a:p>
              </p:txBody>
            </p:sp>
            <p:sp>
              <p:nvSpPr>
                <p:cNvPr id="83" name="Freeform 293">
                  <a:extLst>
                    <a:ext uri="{FF2B5EF4-FFF2-40B4-BE49-F238E27FC236}">
                      <a16:creationId xmlns:a16="http://schemas.microsoft.com/office/drawing/2014/main" id="{07D157C1-3297-49CE-851A-5C63A7282206}"/>
                    </a:ext>
                  </a:extLst>
                </p:cNvPr>
                <p:cNvSpPr>
                  <a:spLocks noEditPoints="1"/>
                </p:cNvSpPr>
                <p:nvPr/>
              </p:nvSpPr>
              <p:spPr bwMode="auto">
                <a:xfrm>
                  <a:off x="3713" y="2373"/>
                  <a:ext cx="36" cy="197"/>
                </a:xfrm>
                <a:custGeom>
                  <a:avLst/>
                  <a:gdLst>
                    <a:gd name="T0" fmla="*/ 0 w 222"/>
                    <a:gd name="T1" fmla="*/ 0 h 944"/>
                    <a:gd name="T2" fmla="*/ 6 w 222"/>
                    <a:gd name="T3" fmla="*/ 0 h 944"/>
                    <a:gd name="T4" fmla="*/ 6 w 222"/>
                    <a:gd name="T5" fmla="*/ 8 h 944"/>
                    <a:gd name="T6" fmla="*/ 0 w 222"/>
                    <a:gd name="T7" fmla="*/ 8 h 944"/>
                    <a:gd name="T8" fmla="*/ 0 w 222"/>
                    <a:gd name="T9" fmla="*/ 0 h 944"/>
                    <a:gd name="T10" fmla="*/ 0 w 222"/>
                    <a:gd name="T11" fmla="*/ 11 h 944"/>
                    <a:gd name="T12" fmla="*/ 6 w 222"/>
                    <a:gd name="T13" fmla="*/ 11 h 944"/>
                    <a:gd name="T14" fmla="*/ 6 w 222"/>
                    <a:gd name="T15" fmla="*/ 41 h 944"/>
                    <a:gd name="T16" fmla="*/ 0 w 222"/>
                    <a:gd name="T17" fmla="*/ 41 h 944"/>
                    <a:gd name="T18" fmla="*/ 0 w 222"/>
                    <a:gd name="T19" fmla="*/ 11 h 9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
                    <a:gd name="T31" fmla="*/ 0 h 944"/>
                    <a:gd name="T32" fmla="*/ 222 w 222"/>
                    <a:gd name="T33" fmla="*/ 944 h 9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 h="944">
                      <a:moveTo>
                        <a:pt x="0" y="0"/>
                      </a:moveTo>
                      <a:cubicBezTo>
                        <a:pt x="74" y="0"/>
                        <a:pt x="148" y="0"/>
                        <a:pt x="222" y="0"/>
                      </a:cubicBezTo>
                      <a:cubicBezTo>
                        <a:pt x="222" y="60"/>
                        <a:pt x="222" y="119"/>
                        <a:pt x="222" y="179"/>
                      </a:cubicBezTo>
                      <a:cubicBezTo>
                        <a:pt x="148" y="179"/>
                        <a:pt x="74" y="179"/>
                        <a:pt x="0" y="179"/>
                      </a:cubicBezTo>
                      <a:cubicBezTo>
                        <a:pt x="0" y="119"/>
                        <a:pt x="0" y="60"/>
                        <a:pt x="0" y="0"/>
                      </a:cubicBezTo>
                      <a:close/>
                      <a:moveTo>
                        <a:pt x="0" y="261"/>
                      </a:moveTo>
                      <a:cubicBezTo>
                        <a:pt x="74" y="261"/>
                        <a:pt x="148" y="261"/>
                        <a:pt x="222" y="261"/>
                      </a:cubicBezTo>
                      <a:cubicBezTo>
                        <a:pt x="222" y="488"/>
                        <a:pt x="222" y="716"/>
                        <a:pt x="222" y="944"/>
                      </a:cubicBezTo>
                      <a:cubicBezTo>
                        <a:pt x="148" y="944"/>
                        <a:pt x="74" y="944"/>
                        <a:pt x="0" y="944"/>
                      </a:cubicBezTo>
                      <a:cubicBezTo>
                        <a:pt x="0" y="716"/>
                        <a:pt x="0" y="488"/>
                        <a:pt x="0" y="261"/>
                      </a:cubicBezTo>
                      <a:close/>
                    </a:path>
                  </a:pathLst>
                </a:custGeom>
                <a:solidFill>
                  <a:srgbClr val="CCFFFF"/>
                </a:solidFill>
                <a:ln w="0">
                  <a:solidFill>
                    <a:srgbClr val="000000"/>
                  </a:solidFill>
                  <a:prstDash val="solid"/>
                  <a:round/>
                  <a:headEnd/>
                  <a:tailEnd/>
                </a:ln>
              </p:spPr>
              <p:txBody>
                <a:bodyPr/>
                <a:lstStyle/>
                <a:p>
                  <a:endParaRPr lang="en-US"/>
                </a:p>
              </p:txBody>
            </p:sp>
            <p:sp>
              <p:nvSpPr>
                <p:cNvPr id="84" name="Freeform 294">
                  <a:extLst>
                    <a:ext uri="{FF2B5EF4-FFF2-40B4-BE49-F238E27FC236}">
                      <a16:creationId xmlns:a16="http://schemas.microsoft.com/office/drawing/2014/main" id="{7DA0611B-DED9-4B7A-A739-4A417A29F3AB}"/>
                    </a:ext>
                  </a:extLst>
                </p:cNvPr>
                <p:cNvSpPr>
                  <a:spLocks noEditPoints="1"/>
                </p:cNvSpPr>
                <p:nvPr/>
              </p:nvSpPr>
              <p:spPr bwMode="auto">
                <a:xfrm>
                  <a:off x="3768" y="2424"/>
                  <a:ext cx="108" cy="150"/>
                </a:xfrm>
                <a:custGeom>
                  <a:avLst/>
                  <a:gdLst>
                    <a:gd name="T0" fmla="*/ 0 w 667"/>
                    <a:gd name="T1" fmla="*/ 16 h 715"/>
                    <a:gd name="T2" fmla="*/ 2 w 667"/>
                    <a:gd name="T3" fmla="*/ 4 h 715"/>
                    <a:gd name="T4" fmla="*/ 9 w 667"/>
                    <a:gd name="T5" fmla="*/ 0 h 715"/>
                    <a:gd name="T6" fmla="*/ 16 w 667"/>
                    <a:gd name="T7" fmla="*/ 5 h 715"/>
                    <a:gd name="T8" fmla="*/ 17 w 667"/>
                    <a:gd name="T9" fmla="*/ 16 h 715"/>
                    <a:gd name="T10" fmla="*/ 15 w 667"/>
                    <a:gd name="T11" fmla="*/ 27 h 715"/>
                    <a:gd name="T12" fmla="*/ 9 w 667"/>
                    <a:gd name="T13" fmla="*/ 31 h 715"/>
                    <a:gd name="T14" fmla="*/ 3 w 667"/>
                    <a:gd name="T15" fmla="*/ 28 h 715"/>
                    <a:gd name="T16" fmla="*/ 0 w 667"/>
                    <a:gd name="T17" fmla="*/ 16 h 715"/>
                    <a:gd name="T18" fmla="*/ 6 w 667"/>
                    <a:gd name="T19" fmla="*/ 16 h 715"/>
                    <a:gd name="T20" fmla="*/ 7 w 667"/>
                    <a:gd name="T21" fmla="*/ 22 h 715"/>
                    <a:gd name="T22" fmla="*/ 9 w 667"/>
                    <a:gd name="T23" fmla="*/ 24 h 715"/>
                    <a:gd name="T24" fmla="*/ 11 w 667"/>
                    <a:gd name="T25" fmla="*/ 22 h 715"/>
                    <a:gd name="T26" fmla="*/ 12 w 667"/>
                    <a:gd name="T27" fmla="*/ 16 h 715"/>
                    <a:gd name="T28" fmla="*/ 11 w 667"/>
                    <a:gd name="T29" fmla="*/ 10 h 715"/>
                    <a:gd name="T30" fmla="*/ 9 w 667"/>
                    <a:gd name="T31" fmla="*/ 8 h 715"/>
                    <a:gd name="T32" fmla="*/ 7 w 667"/>
                    <a:gd name="T33" fmla="*/ 10 h 715"/>
                    <a:gd name="T34" fmla="*/ 6 w 667"/>
                    <a:gd name="T35" fmla="*/ 16 h 7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7"/>
                    <a:gd name="T55" fmla="*/ 0 h 715"/>
                    <a:gd name="T56" fmla="*/ 667 w 667"/>
                    <a:gd name="T57" fmla="*/ 715 h 7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7" h="715">
                      <a:moveTo>
                        <a:pt x="0" y="359"/>
                      </a:moveTo>
                      <a:cubicBezTo>
                        <a:pt x="0" y="255"/>
                        <a:pt x="31" y="169"/>
                        <a:pt x="90" y="101"/>
                      </a:cubicBezTo>
                      <a:cubicBezTo>
                        <a:pt x="149" y="33"/>
                        <a:pt x="230" y="0"/>
                        <a:pt x="332" y="0"/>
                      </a:cubicBezTo>
                      <a:cubicBezTo>
                        <a:pt x="448" y="0"/>
                        <a:pt x="537" y="39"/>
                        <a:pt x="595" y="119"/>
                      </a:cubicBezTo>
                      <a:cubicBezTo>
                        <a:pt x="642" y="183"/>
                        <a:pt x="667" y="262"/>
                        <a:pt x="667" y="356"/>
                      </a:cubicBezTo>
                      <a:cubicBezTo>
                        <a:pt x="667" y="460"/>
                        <a:pt x="637" y="546"/>
                        <a:pt x="578" y="614"/>
                      </a:cubicBezTo>
                      <a:cubicBezTo>
                        <a:pt x="520" y="682"/>
                        <a:pt x="437" y="715"/>
                        <a:pt x="332" y="715"/>
                      </a:cubicBezTo>
                      <a:cubicBezTo>
                        <a:pt x="239" y="715"/>
                        <a:pt x="163" y="688"/>
                        <a:pt x="106" y="631"/>
                      </a:cubicBezTo>
                      <a:cubicBezTo>
                        <a:pt x="36" y="561"/>
                        <a:pt x="0" y="471"/>
                        <a:pt x="0" y="359"/>
                      </a:cubicBezTo>
                      <a:close/>
                      <a:moveTo>
                        <a:pt x="223" y="359"/>
                      </a:moveTo>
                      <a:cubicBezTo>
                        <a:pt x="223" y="420"/>
                        <a:pt x="234" y="465"/>
                        <a:pt x="255" y="494"/>
                      </a:cubicBezTo>
                      <a:cubicBezTo>
                        <a:pt x="275" y="523"/>
                        <a:pt x="302" y="538"/>
                        <a:pt x="334" y="538"/>
                      </a:cubicBezTo>
                      <a:cubicBezTo>
                        <a:pt x="366" y="538"/>
                        <a:pt x="392" y="524"/>
                        <a:pt x="413" y="495"/>
                      </a:cubicBezTo>
                      <a:cubicBezTo>
                        <a:pt x="433" y="465"/>
                        <a:pt x="443" y="420"/>
                        <a:pt x="443" y="356"/>
                      </a:cubicBezTo>
                      <a:cubicBezTo>
                        <a:pt x="443" y="297"/>
                        <a:pt x="433" y="253"/>
                        <a:pt x="412" y="223"/>
                      </a:cubicBezTo>
                      <a:cubicBezTo>
                        <a:pt x="392" y="194"/>
                        <a:pt x="366" y="180"/>
                        <a:pt x="335" y="180"/>
                      </a:cubicBezTo>
                      <a:cubicBezTo>
                        <a:pt x="303" y="180"/>
                        <a:pt x="276" y="195"/>
                        <a:pt x="255" y="224"/>
                      </a:cubicBezTo>
                      <a:cubicBezTo>
                        <a:pt x="234" y="254"/>
                        <a:pt x="223" y="299"/>
                        <a:pt x="223" y="359"/>
                      </a:cubicBezTo>
                      <a:close/>
                    </a:path>
                  </a:pathLst>
                </a:custGeom>
                <a:solidFill>
                  <a:srgbClr val="CCFFFF"/>
                </a:solidFill>
                <a:ln w="0">
                  <a:solidFill>
                    <a:srgbClr val="000000"/>
                  </a:solidFill>
                  <a:prstDash val="solid"/>
                  <a:round/>
                  <a:headEnd/>
                  <a:tailEnd/>
                </a:ln>
              </p:spPr>
              <p:txBody>
                <a:bodyPr/>
                <a:lstStyle/>
                <a:p>
                  <a:endParaRPr lang="en-US"/>
                </a:p>
              </p:txBody>
            </p:sp>
            <p:sp>
              <p:nvSpPr>
                <p:cNvPr id="85" name="Freeform 295">
                  <a:extLst>
                    <a:ext uri="{FF2B5EF4-FFF2-40B4-BE49-F238E27FC236}">
                      <a16:creationId xmlns:a16="http://schemas.microsoft.com/office/drawing/2014/main" id="{EA6B9F20-70AE-4E45-9275-81B1018AB8E8}"/>
                    </a:ext>
                  </a:extLst>
                </p:cNvPr>
                <p:cNvSpPr>
                  <a:spLocks/>
                </p:cNvSpPr>
                <p:nvPr/>
              </p:nvSpPr>
              <p:spPr bwMode="auto">
                <a:xfrm>
                  <a:off x="3894" y="2424"/>
                  <a:ext cx="100" cy="146"/>
                </a:xfrm>
                <a:custGeom>
                  <a:avLst/>
                  <a:gdLst>
                    <a:gd name="T0" fmla="*/ 0 w 614"/>
                    <a:gd name="T1" fmla="*/ 1 h 699"/>
                    <a:gd name="T2" fmla="*/ 6 w 614"/>
                    <a:gd name="T3" fmla="*/ 1 h 699"/>
                    <a:gd name="T4" fmla="*/ 6 w 614"/>
                    <a:gd name="T5" fmla="*/ 6 h 699"/>
                    <a:gd name="T6" fmla="*/ 8 w 614"/>
                    <a:gd name="T7" fmla="*/ 1 h 699"/>
                    <a:gd name="T8" fmla="*/ 11 w 614"/>
                    <a:gd name="T9" fmla="*/ 0 h 699"/>
                    <a:gd name="T10" fmla="*/ 15 w 614"/>
                    <a:gd name="T11" fmla="*/ 3 h 699"/>
                    <a:gd name="T12" fmla="*/ 16 w 614"/>
                    <a:gd name="T13" fmla="*/ 11 h 699"/>
                    <a:gd name="T14" fmla="*/ 16 w 614"/>
                    <a:gd name="T15" fmla="*/ 30 h 699"/>
                    <a:gd name="T16" fmla="*/ 10 w 614"/>
                    <a:gd name="T17" fmla="*/ 30 h 699"/>
                    <a:gd name="T18" fmla="*/ 10 w 614"/>
                    <a:gd name="T19" fmla="*/ 14 h 699"/>
                    <a:gd name="T20" fmla="*/ 10 w 614"/>
                    <a:gd name="T21" fmla="*/ 10 h 699"/>
                    <a:gd name="T22" fmla="*/ 8 w 614"/>
                    <a:gd name="T23" fmla="*/ 9 h 699"/>
                    <a:gd name="T24" fmla="*/ 7 w 614"/>
                    <a:gd name="T25" fmla="*/ 11 h 699"/>
                    <a:gd name="T26" fmla="*/ 6 w 614"/>
                    <a:gd name="T27" fmla="*/ 16 h 699"/>
                    <a:gd name="T28" fmla="*/ 6 w 614"/>
                    <a:gd name="T29" fmla="*/ 30 h 699"/>
                    <a:gd name="T30" fmla="*/ 0 w 614"/>
                    <a:gd name="T31" fmla="*/ 30 h 699"/>
                    <a:gd name="T32" fmla="*/ 0 w 614"/>
                    <a:gd name="T33" fmla="*/ 1 h 6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4"/>
                    <a:gd name="T52" fmla="*/ 0 h 699"/>
                    <a:gd name="T53" fmla="*/ 614 w 614"/>
                    <a:gd name="T54" fmla="*/ 699 h 6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4" h="699">
                      <a:moveTo>
                        <a:pt x="0" y="16"/>
                      </a:moveTo>
                      <a:cubicBezTo>
                        <a:pt x="69" y="16"/>
                        <a:pt x="138" y="16"/>
                        <a:pt x="207" y="16"/>
                      </a:cubicBezTo>
                      <a:cubicBezTo>
                        <a:pt x="207" y="53"/>
                        <a:pt x="207" y="90"/>
                        <a:pt x="207" y="127"/>
                      </a:cubicBezTo>
                      <a:cubicBezTo>
                        <a:pt x="238" y="81"/>
                        <a:pt x="270" y="49"/>
                        <a:pt x="301" y="29"/>
                      </a:cubicBezTo>
                      <a:cubicBezTo>
                        <a:pt x="333" y="9"/>
                        <a:pt x="372" y="0"/>
                        <a:pt x="417" y="0"/>
                      </a:cubicBezTo>
                      <a:cubicBezTo>
                        <a:pt x="479" y="0"/>
                        <a:pt x="527" y="21"/>
                        <a:pt x="562" y="64"/>
                      </a:cubicBezTo>
                      <a:cubicBezTo>
                        <a:pt x="596" y="108"/>
                        <a:pt x="614" y="175"/>
                        <a:pt x="614" y="265"/>
                      </a:cubicBezTo>
                      <a:cubicBezTo>
                        <a:pt x="614" y="410"/>
                        <a:pt x="614" y="554"/>
                        <a:pt x="614" y="699"/>
                      </a:cubicBezTo>
                      <a:cubicBezTo>
                        <a:pt x="539" y="699"/>
                        <a:pt x="465" y="699"/>
                        <a:pt x="390" y="699"/>
                      </a:cubicBezTo>
                      <a:cubicBezTo>
                        <a:pt x="390" y="574"/>
                        <a:pt x="390" y="449"/>
                        <a:pt x="390" y="323"/>
                      </a:cubicBezTo>
                      <a:cubicBezTo>
                        <a:pt x="390" y="280"/>
                        <a:pt x="384" y="250"/>
                        <a:pt x="370" y="232"/>
                      </a:cubicBezTo>
                      <a:cubicBezTo>
                        <a:pt x="357" y="214"/>
                        <a:pt x="338" y="205"/>
                        <a:pt x="313" y="205"/>
                      </a:cubicBezTo>
                      <a:cubicBezTo>
                        <a:pt x="287" y="205"/>
                        <a:pt x="264" y="218"/>
                        <a:pt x="248" y="242"/>
                      </a:cubicBezTo>
                      <a:cubicBezTo>
                        <a:pt x="231" y="266"/>
                        <a:pt x="223" y="309"/>
                        <a:pt x="223" y="371"/>
                      </a:cubicBezTo>
                      <a:cubicBezTo>
                        <a:pt x="223" y="480"/>
                        <a:pt x="223" y="590"/>
                        <a:pt x="223" y="699"/>
                      </a:cubicBezTo>
                      <a:cubicBezTo>
                        <a:pt x="148" y="699"/>
                        <a:pt x="74" y="699"/>
                        <a:pt x="0" y="699"/>
                      </a:cubicBezTo>
                      <a:cubicBezTo>
                        <a:pt x="0" y="471"/>
                        <a:pt x="0" y="243"/>
                        <a:pt x="0" y="16"/>
                      </a:cubicBezTo>
                    </a:path>
                  </a:pathLst>
                </a:custGeom>
                <a:solidFill>
                  <a:srgbClr val="CCFFFF"/>
                </a:solidFill>
                <a:ln w="0">
                  <a:solidFill>
                    <a:srgbClr val="000000"/>
                  </a:solidFill>
                  <a:prstDash val="solid"/>
                  <a:round/>
                  <a:headEnd/>
                  <a:tailEnd/>
                </a:ln>
              </p:spPr>
              <p:txBody>
                <a:bodyPr/>
                <a:lstStyle/>
                <a:p>
                  <a:endParaRPr lang="en-US"/>
                </a:p>
              </p:txBody>
            </p:sp>
            <p:sp>
              <p:nvSpPr>
                <p:cNvPr id="86" name="Freeform 296">
                  <a:extLst>
                    <a:ext uri="{FF2B5EF4-FFF2-40B4-BE49-F238E27FC236}">
                      <a16:creationId xmlns:a16="http://schemas.microsoft.com/office/drawing/2014/main" id="{42D3142B-1015-4042-A0A1-364E65961792}"/>
                    </a:ext>
                  </a:extLst>
                </p:cNvPr>
                <p:cNvSpPr>
                  <a:spLocks/>
                </p:cNvSpPr>
                <p:nvPr/>
              </p:nvSpPr>
              <p:spPr bwMode="auto">
                <a:xfrm>
                  <a:off x="3020" y="2373"/>
                  <a:ext cx="110" cy="197"/>
                </a:xfrm>
                <a:custGeom>
                  <a:avLst/>
                  <a:gdLst>
                    <a:gd name="T0" fmla="*/ 0 w 110"/>
                    <a:gd name="T1" fmla="*/ 0 h 197"/>
                    <a:gd name="T2" fmla="*/ 108 w 110"/>
                    <a:gd name="T3" fmla="*/ 0 h 197"/>
                    <a:gd name="T4" fmla="*/ 108 w 110"/>
                    <a:gd name="T5" fmla="*/ 42 h 197"/>
                    <a:gd name="T6" fmla="*/ 40 w 110"/>
                    <a:gd name="T7" fmla="*/ 42 h 197"/>
                    <a:gd name="T8" fmla="*/ 40 w 110"/>
                    <a:gd name="T9" fmla="*/ 74 h 197"/>
                    <a:gd name="T10" fmla="*/ 103 w 110"/>
                    <a:gd name="T11" fmla="*/ 74 h 197"/>
                    <a:gd name="T12" fmla="*/ 103 w 110"/>
                    <a:gd name="T13" fmla="*/ 114 h 197"/>
                    <a:gd name="T14" fmla="*/ 40 w 110"/>
                    <a:gd name="T15" fmla="*/ 114 h 197"/>
                    <a:gd name="T16" fmla="*/ 40 w 110"/>
                    <a:gd name="T17" fmla="*/ 153 h 197"/>
                    <a:gd name="T18" fmla="*/ 110 w 110"/>
                    <a:gd name="T19" fmla="*/ 153 h 197"/>
                    <a:gd name="T20" fmla="*/ 110 w 110"/>
                    <a:gd name="T21" fmla="*/ 197 h 197"/>
                    <a:gd name="T22" fmla="*/ 0 w 110"/>
                    <a:gd name="T23" fmla="*/ 197 h 197"/>
                    <a:gd name="T24" fmla="*/ 0 w 110"/>
                    <a:gd name="T25" fmla="*/ 0 h 1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197"/>
                    <a:gd name="T41" fmla="*/ 110 w 110"/>
                    <a:gd name="T42" fmla="*/ 197 h 1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197">
                      <a:moveTo>
                        <a:pt x="0" y="0"/>
                      </a:moveTo>
                      <a:cubicBezTo>
                        <a:pt x="36" y="0"/>
                        <a:pt x="72" y="0"/>
                        <a:pt x="108" y="0"/>
                      </a:cubicBezTo>
                      <a:cubicBezTo>
                        <a:pt x="108" y="14"/>
                        <a:pt x="108" y="28"/>
                        <a:pt x="108" y="42"/>
                      </a:cubicBezTo>
                      <a:cubicBezTo>
                        <a:pt x="85" y="42"/>
                        <a:pt x="63" y="42"/>
                        <a:pt x="40" y="42"/>
                      </a:cubicBezTo>
                      <a:cubicBezTo>
                        <a:pt x="40" y="53"/>
                        <a:pt x="40" y="63"/>
                        <a:pt x="40" y="74"/>
                      </a:cubicBezTo>
                      <a:cubicBezTo>
                        <a:pt x="61" y="74"/>
                        <a:pt x="82" y="74"/>
                        <a:pt x="103" y="74"/>
                      </a:cubicBezTo>
                      <a:cubicBezTo>
                        <a:pt x="103" y="87"/>
                        <a:pt x="103" y="100"/>
                        <a:pt x="103" y="114"/>
                      </a:cubicBezTo>
                      <a:cubicBezTo>
                        <a:pt x="82" y="114"/>
                        <a:pt x="61" y="114"/>
                        <a:pt x="40" y="114"/>
                      </a:cubicBezTo>
                      <a:cubicBezTo>
                        <a:pt x="40" y="127"/>
                        <a:pt x="40" y="140"/>
                        <a:pt x="40" y="153"/>
                      </a:cubicBezTo>
                      <a:cubicBezTo>
                        <a:pt x="64" y="153"/>
                        <a:pt x="87" y="153"/>
                        <a:pt x="110" y="153"/>
                      </a:cubicBezTo>
                      <a:cubicBezTo>
                        <a:pt x="110" y="168"/>
                        <a:pt x="110" y="183"/>
                        <a:pt x="110" y="197"/>
                      </a:cubicBezTo>
                      <a:cubicBezTo>
                        <a:pt x="73" y="197"/>
                        <a:pt x="37" y="197"/>
                        <a:pt x="0" y="197"/>
                      </a:cubicBezTo>
                      <a:cubicBezTo>
                        <a:pt x="0" y="132"/>
                        <a:pt x="0" y="66"/>
                        <a:pt x="0" y="0"/>
                      </a:cubicBezTo>
                    </a:path>
                  </a:pathLst>
                </a:custGeom>
                <a:noFill/>
                <a:ln w="12700" cap="rnd">
                  <a:solidFill>
                    <a:srgbClr val="000000"/>
                  </a:solidFill>
                  <a:prstDash val="solid"/>
                  <a:round/>
                  <a:headEnd/>
                  <a:tailEnd/>
                </a:ln>
              </p:spPr>
              <p:txBody>
                <a:bodyPr/>
                <a:lstStyle/>
                <a:p>
                  <a:endParaRPr lang="en-US"/>
                </a:p>
              </p:txBody>
            </p:sp>
            <p:sp>
              <p:nvSpPr>
                <p:cNvPr id="87" name="Freeform 297">
                  <a:extLst>
                    <a:ext uri="{FF2B5EF4-FFF2-40B4-BE49-F238E27FC236}">
                      <a16:creationId xmlns:a16="http://schemas.microsoft.com/office/drawing/2014/main" id="{77F0D0A9-20AC-401B-9427-C0EEAB324A8E}"/>
                    </a:ext>
                  </a:extLst>
                </p:cNvPr>
                <p:cNvSpPr>
                  <a:spLocks/>
                </p:cNvSpPr>
                <p:nvPr/>
              </p:nvSpPr>
              <p:spPr bwMode="auto">
                <a:xfrm>
                  <a:off x="3139" y="2428"/>
                  <a:ext cx="120" cy="142"/>
                </a:xfrm>
                <a:custGeom>
                  <a:avLst/>
                  <a:gdLst>
                    <a:gd name="T0" fmla="*/ 2 w 120"/>
                    <a:gd name="T1" fmla="*/ 0 h 142"/>
                    <a:gd name="T2" fmla="*/ 45 w 120"/>
                    <a:gd name="T3" fmla="*/ 0 h 142"/>
                    <a:gd name="T4" fmla="*/ 60 w 120"/>
                    <a:gd name="T5" fmla="*/ 39 h 142"/>
                    <a:gd name="T6" fmla="*/ 77 w 120"/>
                    <a:gd name="T7" fmla="*/ 0 h 142"/>
                    <a:gd name="T8" fmla="*/ 117 w 120"/>
                    <a:gd name="T9" fmla="*/ 0 h 142"/>
                    <a:gd name="T10" fmla="*/ 85 w 120"/>
                    <a:gd name="T11" fmla="*/ 68 h 142"/>
                    <a:gd name="T12" fmla="*/ 120 w 120"/>
                    <a:gd name="T13" fmla="*/ 142 h 142"/>
                    <a:gd name="T14" fmla="*/ 77 w 120"/>
                    <a:gd name="T15" fmla="*/ 142 h 142"/>
                    <a:gd name="T16" fmla="*/ 60 w 120"/>
                    <a:gd name="T17" fmla="*/ 96 h 142"/>
                    <a:gd name="T18" fmla="*/ 39 w 120"/>
                    <a:gd name="T19" fmla="*/ 142 h 142"/>
                    <a:gd name="T20" fmla="*/ 0 w 120"/>
                    <a:gd name="T21" fmla="*/ 142 h 142"/>
                    <a:gd name="T22" fmla="*/ 34 w 120"/>
                    <a:gd name="T23" fmla="*/ 68 h 142"/>
                    <a:gd name="T24" fmla="*/ 2 w 120"/>
                    <a:gd name="T25" fmla="*/ 0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42"/>
                    <a:gd name="T41" fmla="*/ 120 w 120"/>
                    <a:gd name="T42" fmla="*/ 142 h 1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42">
                      <a:moveTo>
                        <a:pt x="2" y="0"/>
                      </a:moveTo>
                      <a:cubicBezTo>
                        <a:pt x="16" y="0"/>
                        <a:pt x="31" y="0"/>
                        <a:pt x="45" y="0"/>
                      </a:cubicBezTo>
                      <a:cubicBezTo>
                        <a:pt x="50" y="13"/>
                        <a:pt x="55" y="26"/>
                        <a:pt x="60" y="39"/>
                      </a:cubicBezTo>
                      <a:cubicBezTo>
                        <a:pt x="66" y="26"/>
                        <a:pt x="72" y="13"/>
                        <a:pt x="77" y="0"/>
                      </a:cubicBezTo>
                      <a:cubicBezTo>
                        <a:pt x="91" y="0"/>
                        <a:pt x="104" y="0"/>
                        <a:pt x="117" y="0"/>
                      </a:cubicBezTo>
                      <a:cubicBezTo>
                        <a:pt x="107" y="22"/>
                        <a:pt x="96" y="45"/>
                        <a:pt x="85" y="68"/>
                      </a:cubicBezTo>
                      <a:cubicBezTo>
                        <a:pt x="96" y="93"/>
                        <a:pt x="108" y="117"/>
                        <a:pt x="120" y="142"/>
                      </a:cubicBezTo>
                      <a:cubicBezTo>
                        <a:pt x="105" y="142"/>
                        <a:pt x="91" y="142"/>
                        <a:pt x="77" y="142"/>
                      </a:cubicBezTo>
                      <a:cubicBezTo>
                        <a:pt x="72" y="127"/>
                        <a:pt x="66" y="112"/>
                        <a:pt x="60" y="96"/>
                      </a:cubicBezTo>
                      <a:cubicBezTo>
                        <a:pt x="53" y="112"/>
                        <a:pt x="46" y="127"/>
                        <a:pt x="39" y="142"/>
                      </a:cubicBezTo>
                      <a:cubicBezTo>
                        <a:pt x="26" y="142"/>
                        <a:pt x="13" y="142"/>
                        <a:pt x="0" y="142"/>
                      </a:cubicBezTo>
                      <a:cubicBezTo>
                        <a:pt x="11" y="117"/>
                        <a:pt x="23" y="93"/>
                        <a:pt x="34" y="68"/>
                      </a:cubicBezTo>
                      <a:cubicBezTo>
                        <a:pt x="24" y="45"/>
                        <a:pt x="13" y="22"/>
                        <a:pt x="2" y="0"/>
                      </a:cubicBezTo>
                    </a:path>
                  </a:pathLst>
                </a:custGeom>
                <a:noFill/>
                <a:ln w="12700" cap="rnd">
                  <a:solidFill>
                    <a:srgbClr val="000000"/>
                  </a:solidFill>
                  <a:prstDash val="solid"/>
                  <a:round/>
                  <a:headEnd/>
                  <a:tailEnd/>
                </a:ln>
              </p:spPr>
              <p:txBody>
                <a:bodyPr/>
                <a:lstStyle/>
                <a:p>
                  <a:endParaRPr lang="en-US"/>
                </a:p>
              </p:txBody>
            </p:sp>
            <p:sp>
              <p:nvSpPr>
                <p:cNvPr id="88" name="Freeform 298">
                  <a:extLst>
                    <a:ext uri="{FF2B5EF4-FFF2-40B4-BE49-F238E27FC236}">
                      <a16:creationId xmlns:a16="http://schemas.microsoft.com/office/drawing/2014/main" id="{7EDCD07B-D148-442D-84FE-12B4F9E33229}"/>
                    </a:ext>
                  </a:extLst>
                </p:cNvPr>
                <p:cNvSpPr>
                  <a:spLocks noEditPoints="1"/>
                </p:cNvSpPr>
                <p:nvPr/>
              </p:nvSpPr>
              <p:spPr bwMode="auto">
                <a:xfrm>
                  <a:off x="3263" y="2424"/>
                  <a:ext cx="109" cy="150"/>
                </a:xfrm>
                <a:custGeom>
                  <a:avLst/>
                  <a:gdLst>
                    <a:gd name="T0" fmla="*/ 18 w 672"/>
                    <a:gd name="T1" fmla="*/ 19 h 715"/>
                    <a:gd name="T2" fmla="*/ 6 w 672"/>
                    <a:gd name="T3" fmla="*/ 19 h 715"/>
                    <a:gd name="T4" fmla="*/ 7 w 672"/>
                    <a:gd name="T5" fmla="*/ 23 h 715"/>
                    <a:gd name="T6" fmla="*/ 9 w 672"/>
                    <a:gd name="T7" fmla="*/ 25 h 715"/>
                    <a:gd name="T8" fmla="*/ 11 w 672"/>
                    <a:gd name="T9" fmla="*/ 24 h 715"/>
                    <a:gd name="T10" fmla="*/ 12 w 672"/>
                    <a:gd name="T11" fmla="*/ 22 h 715"/>
                    <a:gd name="T12" fmla="*/ 17 w 672"/>
                    <a:gd name="T13" fmla="*/ 23 h 715"/>
                    <a:gd name="T14" fmla="*/ 14 w 672"/>
                    <a:gd name="T15" fmla="*/ 30 h 715"/>
                    <a:gd name="T16" fmla="*/ 9 w 672"/>
                    <a:gd name="T17" fmla="*/ 31 h 715"/>
                    <a:gd name="T18" fmla="*/ 4 w 672"/>
                    <a:gd name="T19" fmla="*/ 30 h 715"/>
                    <a:gd name="T20" fmla="*/ 1 w 672"/>
                    <a:gd name="T21" fmla="*/ 24 h 715"/>
                    <a:gd name="T22" fmla="*/ 0 w 672"/>
                    <a:gd name="T23" fmla="*/ 16 h 715"/>
                    <a:gd name="T24" fmla="*/ 2 w 672"/>
                    <a:gd name="T25" fmla="*/ 4 h 715"/>
                    <a:gd name="T26" fmla="*/ 9 w 672"/>
                    <a:gd name="T27" fmla="*/ 0 h 715"/>
                    <a:gd name="T28" fmla="*/ 14 w 672"/>
                    <a:gd name="T29" fmla="*/ 2 h 715"/>
                    <a:gd name="T30" fmla="*/ 17 w 672"/>
                    <a:gd name="T31" fmla="*/ 8 h 715"/>
                    <a:gd name="T32" fmla="*/ 18 w 672"/>
                    <a:gd name="T33" fmla="*/ 17 h 715"/>
                    <a:gd name="T34" fmla="*/ 18 w 672"/>
                    <a:gd name="T35" fmla="*/ 19 h 715"/>
                    <a:gd name="T36" fmla="*/ 12 w 672"/>
                    <a:gd name="T37" fmla="*/ 13 h 715"/>
                    <a:gd name="T38" fmla="*/ 11 w 672"/>
                    <a:gd name="T39" fmla="*/ 8 h 715"/>
                    <a:gd name="T40" fmla="*/ 9 w 672"/>
                    <a:gd name="T41" fmla="*/ 7 h 715"/>
                    <a:gd name="T42" fmla="*/ 7 w 672"/>
                    <a:gd name="T43" fmla="*/ 9 h 715"/>
                    <a:gd name="T44" fmla="*/ 6 w 672"/>
                    <a:gd name="T45" fmla="*/ 13 h 715"/>
                    <a:gd name="T46" fmla="*/ 12 w 672"/>
                    <a:gd name="T47" fmla="*/ 13 h 7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2"/>
                    <a:gd name="T73" fmla="*/ 0 h 715"/>
                    <a:gd name="T74" fmla="*/ 672 w 672"/>
                    <a:gd name="T75" fmla="*/ 715 h 7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2" h="715">
                      <a:moveTo>
                        <a:pt x="672" y="422"/>
                      </a:moveTo>
                      <a:cubicBezTo>
                        <a:pt x="524" y="422"/>
                        <a:pt x="375" y="422"/>
                        <a:pt x="226" y="422"/>
                      </a:cubicBezTo>
                      <a:cubicBezTo>
                        <a:pt x="230" y="464"/>
                        <a:pt x="240" y="496"/>
                        <a:pt x="255" y="516"/>
                      </a:cubicBezTo>
                      <a:cubicBezTo>
                        <a:pt x="276" y="546"/>
                        <a:pt x="305" y="561"/>
                        <a:pt x="340" y="561"/>
                      </a:cubicBezTo>
                      <a:cubicBezTo>
                        <a:pt x="362" y="561"/>
                        <a:pt x="382" y="555"/>
                        <a:pt x="402" y="542"/>
                      </a:cubicBezTo>
                      <a:cubicBezTo>
                        <a:pt x="414" y="533"/>
                        <a:pt x="427" y="519"/>
                        <a:pt x="441" y="498"/>
                      </a:cubicBezTo>
                      <a:cubicBezTo>
                        <a:pt x="514" y="507"/>
                        <a:pt x="587" y="514"/>
                        <a:pt x="660" y="522"/>
                      </a:cubicBezTo>
                      <a:cubicBezTo>
                        <a:pt x="627" y="591"/>
                        <a:pt x="586" y="640"/>
                        <a:pt x="539" y="670"/>
                      </a:cubicBezTo>
                      <a:cubicBezTo>
                        <a:pt x="491" y="700"/>
                        <a:pt x="423" y="715"/>
                        <a:pt x="335" y="715"/>
                      </a:cubicBezTo>
                      <a:cubicBezTo>
                        <a:pt x="258" y="715"/>
                        <a:pt x="197" y="702"/>
                        <a:pt x="153" y="676"/>
                      </a:cubicBezTo>
                      <a:cubicBezTo>
                        <a:pt x="109" y="651"/>
                        <a:pt x="72" y="611"/>
                        <a:pt x="44" y="554"/>
                      </a:cubicBezTo>
                      <a:cubicBezTo>
                        <a:pt x="15" y="499"/>
                        <a:pt x="0" y="434"/>
                        <a:pt x="0" y="359"/>
                      </a:cubicBezTo>
                      <a:cubicBezTo>
                        <a:pt x="0" y="252"/>
                        <a:pt x="30" y="166"/>
                        <a:pt x="88" y="99"/>
                      </a:cubicBezTo>
                      <a:cubicBezTo>
                        <a:pt x="145" y="32"/>
                        <a:pt x="226" y="0"/>
                        <a:pt x="328" y="0"/>
                      </a:cubicBezTo>
                      <a:cubicBezTo>
                        <a:pt x="411" y="0"/>
                        <a:pt x="477" y="14"/>
                        <a:pt x="525" y="44"/>
                      </a:cubicBezTo>
                      <a:cubicBezTo>
                        <a:pt x="573" y="75"/>
                        <a:pt x="610" y="117"/>
                        <a:pt x="635" y="173"/>
                      </a:cubicBezTo>
                      <a:cubicBezTo>
                        <a:pt x="659" y="230"/>
                        <a:pt x="672" y="303"/>
                        <a:pt x="672" y="393"/>
                      </a:cubicBezTo>
                      <a:cubicBezTo>
                        <a:pt x="672" y="403"/>
                        <a:pt x="672" y="413"/>
                        <a:pt x="672" y="422"/>
                      </a:cubicBezTo>
                      <a:close/>
                      <a:moveTo>
                        <a:pt x="446" y="297"/>
                      </a:moveTo>
                      <a:cubicBezTo>
                        <a:pt x="442" y="246"/>
                        <a:pt x="430" y="210"/>
                        <a:pt x="412" y="188"/>
                      </a:cubicBezTo>
                      <a:cubicBezTo>
                        <a:pt x="393" y="166"/>
                        <a:pt x="368" y="155"/>
                        <a:pt x="337" y="155"/>
                      </a:cubicBezTo>
                      <a:cubicBezTo>
                        <a:pt x="302" y="155"/>
                        <a:pt x="274" y="172"/>
                        <a:pt x="253" y="205"/>
                      </a:cubicBezTo>
                      <a:cubicBezTo>
                        <a:pt x="239" y="226"/>
                        <a:pt x="231" y="256"/>
                        <a:pt x="227" y="297"/>
                      </a:cubicBezTo>
                      <a:cubicBezTo>
                        <a:pt x="300" y="297"/>
                        <a:pt x="373" y="297"/>
                        <a:pt x="446" y="297"/>
                      </a:cubicBezTo>
                      <a:close/>
                    </a:path>
                  </a:pathLst>
                </a:custGeom>
                <a:solidFill>
                  <a:schemeClr val="accent2">
                    <a:lumMod val="75000"/>
                  </a:schemeClr>
                </a:solidFill>
                <a:ln w="12700" cap="rnd">
                  <a:solidFill>
                    <a:srgbClr val="000000"/>
                  </a:solidFill>
                  <a:prstDash val="solid"/>
                  <a:round/>
                  <a:headEnd/>
                  <a:tailEnd/>
                </a:ln>
              </p:spPr>
              <p:txBody>
                <a:bodyPr/>
                <a:lstStyle/>
                <a:p>
                  <a:endParaRPr lang="en-US"/>
                </a:p>
              </p:txBody>
            </p:sp>
            <p:sp>
              <p:nvSpPr>
                <p:cNvPr id="89" name="Freeform 299">
                  <a:extLst>
                    <a:ext uri="{FF2B5EF4-FFF2-40B4-BE49-F238E27FC236}">
                      <a16:creationId xmlns:a16="http://schemas.microsoft.com/office/drawing/2014/main" id="{14DCBE86-5316-44D5-9F56-CE47CFC17A9C}"/>
                    </a:ext>
                  </a:extLst>
                </p:cNvPr>
                <p:cNvSpPr>
                  <a:spLocks/>
                </p:cNvSpPr>
                <p:nvPr/>
              </p:nvSpPr>
              <p:spPr bwMode="auto">
                <a:xfrm>
                  <a:off x="3384" y="2424"/>
                  <a:ext cx="109" cy="150"/>
                </a:xfrm>
                <a:custGeom>
                  <a:avLst/>
                  <a:gdLst>
                    <a:gd name="T0" fmla="*/ 75 w 109"/>
                    <a:gd name="T1" fmla="*/ 90 h 150"/>
                    <a:gd name="T2" fmla="*/ 109 w 109"/>
                    <a:gd name="T3" fmla="*/ 96 h 150"/>
                    <a:gd name="T4" fmla="*/ 100 w 109"/>
                    <a:gd name="T5" fmla="*/ 124 h 150"/>
                    <a:gd name="T6" fmla="*/ 83 w 109"/>
                    <a:gd name="T7" fmla="*/ 143 h 150"/>
                    <a:gd name="T8" fmla="*/ 58 w 109"/>
                    <a:gd name="T9" fmla="*/ 150 h 150"/>
                    <a:gd name="T10" fmla="*/ 33 w 109"/>
                    <a:gd name="T11" fmla="*/ 145 h 150"/>
                    <a:gd name="T12" fmla="*/ 16 w 109"/>
                    <a:gd name="T13" fmla="*/ 132 h 150"/>
                    <a:gd name="T14" fmla="*/ 4 w 109"/>
                    <a:gd name="T15" fmla="*/ 110 h 150"/>
                    <a:gd name="T16" fmla="*/ 0 w 109"/>
                    <a:gd name="T17" fmla="*/ 76 h 150"/>
                    <a:gd name="T18" fmla="*/ 5 w 109"/>
                    <a:gd name="T19" fmla="*/ 39 h 150"/>
                    <a:gd name="T20" fmla="*/ 15 w 109"/>
                    <a:gd name="T21" fmla="*/ 20 h 150"/>
                    <a:gd name="T22" fmla="*/ 28 w 109"/>
                    <a:gd name="T23" fmla="*/ 7 h 150"/>
                    <a:gd name="T24" fmla="*/ 55 w 109"/>
                    <a:gd name="T25" fmla="*/ 0 h 150"/>
                    <a:gd name="T26" fmla="*/ 90 w 109"/>
                    <a:gd name="T27" fmla="*/ 13 h 150"/>
                    <a:gd name="T28" fmla="*/ 108 w 109"/>
                    <a:gd name="T29" fmla="*/ 49 h 150"/>
                    <a:gd name="T30" fmla="*/ 73 w 109"/>
                    <a:gd name="T31" fmla="*/ 56 h 150"/>
                    <a:gd name="T32" fmla="*/ 68 w 109"/>
                    <a:gd name="T33" fmla="*/ 43 h 150"/>
                    <a:gd name="T34" fmla="*/ 56 w 109"/>
                    <a:gd name="T35" fmla="*/ 38 h 150"/>
                    <a:gd name="T36" fmla="*/ 42 w 109"/>
                    <a:gd name="T37" fmla="*/ 48 h 150"/>
                    <a:gd name="T38" fmla="*/ 36 w 109"/>
                    <a:gd name="T39" fmla="*/ 77 h 150"/>
                    <a:gd name="T40" fmla="*/ 42 w 109"/>
                    <a:gd name="T41" fmla="*/ 104 h 150"/>
                    <a:gd name="T42" fmla="*/ 56 w 109"/>
                    <a:gd name="T43" fmla="*/ 113 h 150"/>
                    <a:gd name="T44" fmla="*/ 68 w 109"/>
                    <a:gd name="T45" fmla="*/ 107 h 150"/>
                    <a:gd name="T46" fmla="*/ 75 w 109"/>
                    <a:gd name="T47" fmla="*/ 90 h 1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9"/>
                    <a:gd name="T73" fmla="*/ 0 h 150"/>
                    <a:gd name="T74" fmla="*/ 109 w 109"/>
                    <a:gd name="T75" fmla="*/ 150 h 1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9" h="150">
                      <a:moveTo>
                        <a:pt x="75" y="90"/>
                      </a:moveTo>
                      <a:cubicBezTo>
                        <a:pt x="86" y="92"/>
                        <a:pt x="98" y="94"/>
                        <a:pt x="109" y="96"/>
                      </a:cubicBezTo>
                      <a:cubicBezTo>
                        <a:pt x="108" y="107"/>
                        <a:pt x="104" y="116"/>
                        <a:pt x="100" y="124"/>
                      </a:cubicBezTo>
                      <a:cubicBezTo>
                        <a:pt x="96" y="133"/>
                        <a:pt x="90" y="139"/>
                        <a:pt x="83" y="143"/>
                      </a:cubicBezTo>
                      <a:cubicBezTo>
                        <a:pt x="77" y="148"/>
                        <a:pt x="68" y="150"/>
                        <a:pt x="58" y="150"/>
                      </a:cubicBezTo>
                      <a:cubicBezTo>
                        <a:pt x="48" y="150"/>
                        <a:pt x="39" y="148"/>
                        <a:pt x="33" y="145"/>
                      </a:cubicBezTo>
                      <a:cubicBezTo>
                        <a:pt x="26" y="143"/>
                        <a:pt x="20" y="138"/>
                        <a:pt x="16" y="132"/>
                      </a:cubicBezTo>
                      <a:cubicBezTo>
                        <a:pt x="11" y="125"/>
                        <a:pt x="7" y="118"/>
                        <a:pt x="4" y="110"/>
                      </a:cubicBezTo>
                      <a:cubicBezTo>
                        <a:pt x="2" y="101"/>
                        <a:pt x="0" y="90"/>
                        <a:pt x="0" y="76"/>
                      </a:cubicBezTo>
                      <a:cubicBezTo>
                        <a:pt x="0" y="61"/>
                        <a:pt x="2" y="49"/>
                        <a:pt x="5" y="39"/>
                      </a:cubicBezTo>
                      <a:cubicBezTo>
                        <a:pt x="8" y="32"/>
                        <a:pt x="11" y="25"/>
                        <a:pt x="15" y="20"/>
                      </a:cubicBezTo>
                      <a:cubicBezTo>
                        <a:pt x="19" y="14"/>
                        <a:pt x="24" y="10"/>
                        <a:pt x="28" y="7"/>
                      </a:cubicBezTo>
                      <a:cubicBezTo>
                        <a:pt x="35" y="2"/>
                        <a:pt x="44" y="0"/>
                        <a:pt x="55" y="0"/>
                      </a:cubicBezTo>
                      <a:cubicBezTo>
                        <a:pt x="71" y="0"/>
                        <a:pt x="82" y="5"/>
                        <a:pt x="90" y="13"/>
                      </a:cubicBezTo>
                      <a:cubicBezTo>
                        <a:pt x="99" y="21"/>
                        <a:pt x="104" y="33"/>
                        <a:pt x="108" y="49"/>
                      </a:cubicBezTo>
                      <a:cubicBezTo>
                        <a:pt x="96" y="52"/>
                        <a:pt x="85" y="54"/>
                        <a:pt x="73" y="56"/>
                      </a:cubicBezTo>
                      <a:cubicBezTo>
                        <a:pt x="72" y="50"/>
                        <a:pt x="70" y="46"/>
                        <a:pt x="68" y="43"/>
                      </a:cubicBezTo>
                      <a:cubicBezTo>
                        <a:pt x="65" y="39"/>
                        <a:pt x="61" y="38"/>
                        <a:pt x="56" y="38"/>
                      </a:cubicBezTo>
                      <a:cubicBezTo>
                        <a:pt x="50" y="38"/>
                        <a:pt x="45" y="41"/>
                        <a:pt x="42" y="48"/>
                      </a:cubicBezTo>
                      <a:cubicBezTo>
                        <a:pt x="38" y="54"/>
                        <a:pt x="36" y="64"/>
                        <a:pt x="36" y="77"/>
                      </a:cubicBezTo>
                      <a:cubicBezTo>
                        <a:pt x="36" y="89"/>
                        <a:pt x="38" y="98"/>
                        <a:pt x="42" y="104"/>
                      </a:cubicBezTo>
                      <a:cubicBezTo>
                        <a:pt x="45" y="110"/>
                        <a:pt x="50" y="113"/>
                        <a:pt x="56" y="113"/>
                      </a:cubicBezTo>
                      <a:cubicBezTo>
                        <a:pt x="60" y="113"/>
                        <a:pt x="64" y="111"/>
                        <a:pt x="68" y="107"/>
                      </a:cubicBezTo>
                      <a:cubicBezTo>
                        <a:pt x="71" y="104"/>
                        <a:pt x="73" y="98"/>
                        <a:pt x="75" y="90"/>
                      </a:cubicBezTo>
                    </a:path>
                  </a:pathLst>
                </a:custGeom>
                <a:noFill/>
                <a:ln w="12700" cap="rnd">
                  <a:solidFill>
                    <a:srgbClr val="000000"/>
                  </a:solidFill>
                  <a:prstDash val="solid"/>
                  <a:round/>
                  <a:headEnd/>
                  <a:tailEnd/>
                </a:ln>
              </p:spPr>
              <p:txBody>
                <a:bodyPr/>
                <a:lstStyle/>
                <a:p>
                  <a:endParaRPr lang="en-US"/>
                </a:p>
              </p:txBody>
            </p:sp>
            <p:sp>
              <p:nvSpPr>
                <p:cNvPr id="90" name="Freeform 300">
                  <a:extLst>
                    <a:ext uri="{FF2B5EF4-FFF2-40B4-BE49-F238E27FC236}">
                      <a16:creationId xmlns:a16="http://schemas.microsoft.com/office/drawing/2014/main" id="{58ECA3D3-AD0C-4F3E-86AA-16EDB0722620}"/>
                    </a:ext>
                  </a:extLst>
                </p:cNvPr>
                <p:cNvSpPr>
                  <a:spLocks/>
                </p:cNvSpPr>
                <p:nvPr/>
              </p:nvSpPr>
              <p:spPr bwMode="auto">
                <a:xfrm>
                  <a:off x="3510" y="2428"/>
                  <a:ext cx="99" cy="146"/>
                </a:xfrm>
                <a:custGeom>
                  <a:avLst/>
                  <a:gdLst>
                    <a:gd name="T0" fmla="*/ 99 w 99"/>
                    <a:gd name="T1" fmla="*/ 142 h 146"/>
                    <a:gd name="T2" fmla="*/ 66 w 99"/>
                    <a:gd name="T3" fmla="*/ 142 h 146"/>
                    <a:gd name="T4" fmla="*/ 66 w 99"/>
                    <a:gd name="T5" fmla="*/ 119 h 146"/>
                    <a:gd name="T6" fmla="*/ 50 w 99"/>
                    <a:gd name="T7" fmla="*/ 140 h 146"/>
                    <a:gd name="T8" fmla="*/ 31 w 99"/>
                    <a:gd name="T9" fmla="*/ 146 h 146"/>
                    <a:gd name="T10" fmla="*/ 8 w 99"/>
                    <a:gd name="T11" fmla="*/ 132 h 146"/>
                    <a:gd name="T12" fmla="*/ 0 w 99"/>
                    <a:gd name="T13" fmla="*/ 91 h 146"/>
                    <a:gd name="T14" fmla="*/ 0 w 99"/>
                    <a:gd name="T15" fmla="*/ 0 h 146"/>
                    <a:gd name="T16" fmla="*/ 36 w 99"/>
                    <a:gd name="T17" fmla="*/ 0 h 146"/>
                    <a:gd name="T18" fmla="*/ 36 w 99"/>
                    <a:gd name="T19" fmla="*/ 78 h 146"/>
                    <a:gd name="T20" fmla="*/ 39 w 99"/>
                    <a:gd name="T21" fmla="*/ 97 h 146"/>
                    <a:gd name="T22" fmla="*/ 48 w 99"/>
                    <a:gd name="T23" fmla="*/ 103 h 146"/>
                    <a:gd name="T24" fmla="*/ 59 w 99"/>
                    <a:gd name="T25" fmla="*/ 95 h 146"/>
                    <a:gd name="T26" fmla="*/ 63 w 99"/>
                    <a:gd name="T27" fmla="*/ 68 h 146"/>
                    <a:gd name="T28" fmla="*/ 63 w 99"/>
                    <a:gd name="T29" fmla="*/ 0 h 146"/>
                    <a:gd name="T30" fmla="*/ 99 w 99"/>
                    <a:gd name="T31" fmla="*/ 0 h 146"/>
                    <a:gd name="T32" fmla="*/ 99 w 99"/>
                    <a:gd name="T33" fmla="*/ 142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
                    <a:gd name="T52" fmla="*/ 0 h 146"/>
                    <a:gd name="T53" fmla="*/ 99 w 99"/>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 h="146">
                      <a:moveTo>
                        <a:pt x="99" y="142"/>
                      </a:moveTo>
                      <a:cubicBezTo>
                        <a:pt x="88" y="142"/>
                        <a:pt x="77" y="142"/>
                        <a:pt x="66" y="142"/>
                      </a:cubicBezTo>
                      <a:cubicBezTo>
                        <a:pt x="66" y="135"/>
                        <a:pt x="66" y="127"/>
                        <a:pt x="66" y="119"/>
                      </a:cubicBezTo>
                      <a:cubicBezTo>
                        <a:pt x="60" y="129"/>
                        <a:pt x="55" y="135"/>
                        <a:pt x="50" y="140"/>
                      </a:cubicBezTo>
                      <a:cubicBezTo>
                        <a:pt x="45" y="144"/>
                        <a:pt x="39" y="146"/>
                        <a:pt x="31" y="146"/>
                      </a:cubicBezTo>
                      <a:cubicBezTo>
                        <a:pt x="21" y="146"/>
                        <a:pt x="14" y="141"/>
                        <a:pt x="8" y="132"/>
                      </a:cubicBezTo>
                      <a:cubicBezTo>
                        <a:pt x="2" y="123"/>
                        <a:pt x="0" y="109"/>
                        <a:pt x="0" y="91"/>
                      </a:cubicBezTo>
                      <a:cubicBezTo>
                        <a:pt x="0" y="60"/>
                        <a:pt x="0" y="30"/>
                        <a:pt x="0" y="0"/>
                      </a:cubicBezTo>
                      <a:cubicBezTo>
                        <a:pt x="12" y="0"/>
                        <a:pt x="24" y="0"/>
                        <a:pt x="36" y="0"/>
                      </a:cubicBezTo>
                      <a:cubicBezTo>
                        <a:pt x="36" y="26"/>
                        <a:pt x="36" y="52"/>
                        <a:pt x="36" y="78"/>
                      </a:cubicBezTo>
                      <a:cubicBezTo>
                        <a:pt x="36" y="87"/>
                        <a:pt x="37" y="93"/>
                        <a:pt x="39" y="97"/>
                      </a:cubicBezTo>
                      <a:cubicBezTo>
                        <a:pt x="41" y="101"/>
                        <a:pt x="44" y="103"/>
                        <a:pt x="48" y="103"/>
                      </a:cubicBezTo>
                      <a:cubicBezTo>
                        <a:pt x="53" y="103"/>
                        <a:pt x="56" y="100"/>
                        <a:pt x="59" y="95"/>
                      </a:cubicBezTo>
                      <a:cubicBezTo>
                        <a:pt x="62" y="90"/>
                        <a:pt x="63" y="81"/>
                        <a:pt x="63" y="68"/>
                      </a:cubicBezTo>
                      <a:cubicBezTo>
                        <a:pt x="63" y="45"/>
                        <a:pt x="63" y="22"/>
                        <a:pt x="63" y="0"/>
                      </a:cubicBezTo>
                      <a:cubicBezTo>
                        <a:pt x="75" y="0"/>
                        <a:pt x="87" y="0"/>
                        <a:pt x="99" y="0"/>
                      </a:cubicBezTo>
                      <a:cubicBezTo>
                        <a:pt x="99" y="47"/>
                        <a:pt x="99" y="95"/>
                        <a:pt x="99" y="142"/>
                      </a:cubicBezTo>
                    </a:path>
                  </a:pathLst>
                </a:custGeom>
                <a:solidFill>
                  <a:schemeClr val="accent2">
                    <a:lumMod val="75000"/>
                  </a:schemeClr>
                </a:solidFill>
                <a:ln w="12700" cap="rnd">
                  <a:solidFill>
                    <a:srgbClr val="000000"/>
                  </a:solidFill>
                  <a:prstDash val="solid"/>
                  <a:round/>
                  <a:headEnd/>
                  <a:tailEnd/>
                </a:ln>
              </p:spPr>
              <p:txBody>
                <a:bodyPr/>
                <a:lstStyle/>
                <a:p>
                  <a:endParaRPr lang="en-US"/>
                </a:p>
              </p:txBody>
            </p:sp>
            <p:sp>
              <p:nvSpPr>
                <p:cNvPr id="91" name="Freeform 301">
                  <a:extLst>
                    <a:ext uri="{FF2B5EF4-FFF2-40B4-BE49-F238E27FC236}">
                      <a16:creationId xmlns:a16="http://schemas.microsoft.com/office/drawing/2014/main" id="{325C2556-4E24-4C78-94D1-B72F44C669CA}"/>
                    </a:ext>
                  </a:extLst>
                </p:cNvPr>
                <p:cNvSpPr>
                  <a:spLocks/>
                </p:cNvSpPr>
                <p:nvPr/>
              </p:nvSpPr>
              <p:spPr bwMode="auto">
                <a:xfrm>
                  <a:off x="3625" y="2373"/>
                  <a:ext cx="71" cy="201"/>
                </a:xfrm>
                <a:custGeom>
                  <a:avLst/>
                  <a:gdLst>
                    <a:gd name="T0" fmla="*/ 50 w 71"/>
                    <a:gd name="T1" fmla="*/ 0 h 201"/>
                    <a:gd name="T2" fmla="*/ 50 w 71"/>
                    <a:gd name="T3" fmla="*/ 55 h 201"/>
                    <a:gd name="T4" fmla="*/ 70 w 71"/>
                    <a:gd name="T5" fmla="*/ 55 h 201"/>
                    <a:gd name="T6" fmla="*/ 70 w 71"/>
                    <a:gd name="T7" fmla="*/ 95 h 201"/>
                    <a:gd name="T8" fmla="*/ 50 w 71"/>
                    <a:gd name="T9" fmla="*/ 95 h 201"/>
                    <a:gd name="T10" fmla="*/ 50 w 71"/>
                    <a:gd name="T11" fmla="*/ 145 h 201"/>
                    <a:gd name="T12" fmla="*/ 51 w 71"/>
                    <a:gd name="T13" fmla="*/ 157 h 201"/>
                    <a:gd name="T14" fmla="*/ 57 w 71"/>
                    <a:gd name="T15" fmla="*/ 162 h 201"/>
                    <a:gd name="T16" fmla="*/ 68 w 71"/>
                    <a:gd name="T17" fmla="*/ 158 h 201"/>
                    <a:gd name="T18" fmla="*/ 71 w 71"/>
                    <a:gd name="T19" fmla="*/ 196 h 201"/>
                    <a:gd name="T20" fmla="*/ 46 w 71"/>
                    <a:gd name="T21" fmla="*/ 201 h 201"/>
                    <a:gd name="T22" fmla="*/ 26 w 71"/>
                    <a:gd name="T23" fmla="*/ 195 h 201"/>
                    <a:gd name="T24" fmla="*/ 17 w 71"/>
                    <a:gd name="T25" fmla="*/ 180 h 201"/>
                    <a:gd name="T26" fmla="*/ 14 w 71"/>
                    <a:gd name="T27" fmla="*/ 145 h 201"/>
                    <a:gd name="T28" fmla="*/ 14 w 71"/>
                    <a:gd name="T29" fmla="*/ 95 h 201"/>
                    <a:gd name="T30" fmla="*/ 0 w 71"/>
                    <a:gd name="T31" fmla="*/ 95 h 201"/>
                    <a:gd name="T32" fmla="*/ 0 w 71"/>
                    <a:gd name="T33" fmla="*/ 55 h 201"/>
                    <a:gd name="T34" fmla="*/ 14 w 71"/>
                    <a:gd name="T35" fmla="*/ 55 h 201"/>
                    <a:gd name="T36" fmla="*/ 14 w 71"/>
                    <a:gd name="T37" fmla="*/ 28 h 201"/>
                    <a:gd name="T38" fmla="*/ 50 w 71"/>
                    <a:gd name="T39" fmla="*/ 0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
                    <a:gd name="T61" fmla="*/ 0 h 201"/>
                    <a:gd name="T62" fmla="*/ 71 w 71"/>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 h="201">
                      <a:moveTo>
                        <a:pt x="50" y="0"/>
                      </a:moveTo>
                      <a:cubicBezTo>
                        <a:pt x="50" y="18"/>
                        <a:pt x="50" y="37"/>
                        <a:pt x="50" y="55"/>
                      </a:cubicBezTo>
                      <a:cubicBezTo>
                        <a:pt x="56" y="55"/>
                        <a:pt x="63" y="55"/>
                        <a:pt x="70" y="55"/>
                      </a:cubicBezTo>
                      <a:cubicBezTo>
                        <a:pt x="70" y="68"/>
                        <a:pt x="70" y="81"/>
                        <a:pt x="70" y="95"/>
                      </a:cubicBezTo>
                      <a:cubicBezTo>
                        <a:pt x="63" y="95"/>
                        <a:pt x="56" y="95"/>
                        <a:pt x="50" y="95"/>
                      </a:cubicBezTo>
                      <a:cubicBezTo>
                        <a:pt x="50" y="112"/>
                        <a:pt x="50" y="128"/>
                        <a:pt x="50" y="145"/>
                      </a:cubicBezTo>
                      <a:cubicBezTo>
                        <a:pt x="50" y="151"/>
                        <a:pt x="50" y="155"/>
                        <a:pt x="51" y="157"/>
                      </a:cubicBezTo>
                      <a:cubicBezTo>
                        <a:pt x="52" y="160"/>
                        <a:pt x="54" y="162"/>
                        <a:pt x="57" y="162"/>
                      </a:cubicBezTo>
                      <a:cubicBezTo>
                        <a:pt x="60" y="162"/>
                        <a:pt x="64" y="161"/>
                        <a:pt x="68" y="158"/>
                      </a:cubicBezTo>
                      <a:cubicBezTo>
                        <a:pt x="69" y="171"/>
                        <a:pt x="70" y="184"/>
                        <a:pt x="71" y="196"/>
                      </a:cubicBezTo>
                      <a:cubicBezTo>
                        <a:pt x="62" y="199"/>
                        <a:pt x="54" y="201"/>
                        <a:pt x="46" y="201"/>
                      </a:cubicBezTo>
                      <a:cubicBezTo>
                        <a:pt x="37" y="201"/>
                        <a:pt x="30" y="199"/>
                        <a:pt x="26" y="195"/>
                      </a:cubicBezTo>
                      <a:cubicBezTo>
                        <a:pt x="22" y="192"/>
                        <a:pt x="19" y="187"/>
                        <a:pt x="17" y="180"/>
                      </a:cubicBezTo>
                      <a:cubicBezTo>
                        <a:pt x="15" y="172"/>
                        <a:pt x="14" y="161"/>
                        <a:pt x="14" y="145"/>
                      </a:cubicBezTo>
                      <a:cubicBezTo>
                        <a:pt x="14" y="128"/>
                        <a:pt x="14" y="112"/>
                        <a:pt x="14" y="95"/>
                      </a:cubicBezTo>
                      <a:cubicBezTo>
                        <a:pt x="9" y="95"/>
                        <a:pt x="5" y="95"/>
                        <a:pt x="0" y="95"/>
                      </a:cubicBezTo>
                      <a:cubicBezTo>
                        <a:pt x="0" y="81"/>
                        <a:pt x="0" y="68"/>
                        <a:pt x="0" y="55"/>
                      </a:cubicBezTo>
                      <a:cubicBezTo>
                        <a:pt x="5" y="55"/>
                        <a:pt x="9" y="55"/>
                        <a:pt x="14" y="55"/>
                      </a:cubicBezTo>
                      <a:cubicBezTo>
                        <a:pt x="14" y="46"/>
                        <a:pt x="14" y="37"/>
                        <a:pt x="14" y="28"/>
                      </a:cubicBezTo>
                      <a:cubicBezTo>
                        <a:pt x="26" y="19"/>
                        <a:pt x="38" y="10"/>
                        <a:pt x="50" y="0"/>
                      </a:cubicBezTo>
                    </a:path>
                  </a:pathLst>
                </a:custGeom>
                <a:noFill/>
                <a:ln w="12700" cap="rnd">
                  <a:solidFill>
                    <a:srgbClr val="000000"/>
                  </a:solidFill>
                  <a:prstDash val="solid"/>
                  <a:round/>
                  <a:headEnd/>
                  <a:tailEnd/>
                </a:ln>
              </p:spPr>
              <p:txBody>
                <a:bodyPr/>
                <a:lstStyle/>
                <a:p>
                  <a:endParaRPr lang="en-US"/>
                </a:p>
              </p:txBody>
            </p:sp>
            <p:sp>
              <p:nvSpPr>
                <p:cNvPr id="92" name="Freeform 302">
                  <a:extLst>
                    <a:ext uri="{FF2B5EF4-FFF2-40B4-BE49-F238E27FC236}">
                      <a16:creationId xmlns:a16="http://schemas.microsoft.com/office/drawing/2014/main" id="{DCBAEE3D-6EFE-4C37-90B1-727815C606FD}"/>
                    </a:ext>
                  </a:extLst>
                </p:cNvPr>
                <p:cNvSpPr>
                  <a:spLocks noEditPoints="1"/>
                </p:cNvSpPr>
                <p:nvPr/>
              </p:nvSpPr>
              <p:spPr bwMode="auto">
                <a:xfrm>
                  <a:off x="3713" y="2373"/>
                  <a:ext cx="36" cy="197"/>
                </a:xfrm>
                <a:custGeom>
                  <a:avLst/>
                  <a:gdLst>
                    <a:gd name="T0" fmla="*/ 0 w 222"/>
                    <a:gd name="T1" fmla="*/ 0 h 944"/>
                    <a:gd name="T2" fmla="*/ 6 w 222"/>
                    <a:gd name="T3" fmla="*/ 0 h 944"/>
                    <a:gd name="T4" fmla="*/ 6 w 222"/>
                    <a:gd name="T5" fmla="*/ 8 h 944"/>
                    <a:gd name="T6" fmla="*/ 0 w 222"/>
                    <a:gd name="T7" fmla="*/ 8 h 944"/>
                    <a:gd name="T8" fmla="*/ 0 w 222"/>
                    <a:gd name="T9" fmla="*/ 0 h 944"/>
                    <a:gd name="T10" fmla="*/ 0 w 222"/>
                    <a:gd name="T11" fmla="*/ 11 h 944"/>
                    <a:gd name="T12" fmla="*/ 6 w 222"/>
                    <a:gd name="T13" fmla="*/ 11 h 944"/>
                    <a:gd name="T14" fmla="*/ 6 w 222"/>
                    <a:gd name="T15" fmla="*/ 41 h 944"/>
                    <a:gd name="T16" fmla="*/ 0 w 222"/>
                    <a:gd name="T17" fmla="*/ 41 h 944"/>
                    <a:gd name="T18" fmla="*/ 0 w 222"/>
                    <a:gd name="T19" fmla="*/ 11 h 9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2"/>
                    <a:gd name="T31" fmla="*/ 0 h 944"/>
                    <a:gd name="T32" fmla="*/ 222 w 222"/>
                    <a:gd name="T33" fmla="*/ 944 h 9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2" h="944">
                      <a:moveTo>
                        <a:pt x="0" y="0"/>
                      </a:moveTo>
                      <a:cubicBezTo>
                        <a:pt x="74" y="0"/>
                        <a:pt x="148" y="0"/>
                        <a:pt x="222" y="0"/>
                      </a:cubicBezTo>
                      <a:cubicBezTo>
                        <a:pt x="222" y="60"/>
                        <a:pt x="222" y="119"/>
                        <a:pt x="222" y="179"/>
                      </a:cubicBezTo>
                      <a:cubicBezTo>
                        <a:pt x="148" y="179"/>
                        <a:pt x="74" y="179"/>
                        <a:pt x="0" y="179"/>
                      </a:cubicBezTo>
                      <a:cubicBezTo>
                        <a:pt x="0" y="119"/>
                        <a:pt x="0" y="60"/>
                        <a:pt x="0" y="0"/>
                      </a:cubicBezTo>
                      <a:close/>
                      <a:moveTo>
                        <a:pt x="0" y="261"/>
                      </a:moveTo>
                      <a:cubicBezTo>
                        <a:pt x="74" y="261"/>
                        <a:pt x="148" y="261"/>
                        <a:pt x="222" y="261"/>
                      </a:cubicBezTo>
                      <a:cubicBezTo>
                        <a:pt x="222" y="488"/>
                        <a:pt x="222" y="716"/>
                        <a:pt x="222" y="944"/>
                      </a:cubicBezTo>
                      <a:cubicBezTo>
                        <a:pt x="148" y="944"/>
                        <a:pt x="74" y="944"/>
                        <a:pt x="0" y="944"/>
                      </a:cubicBezTo>
                      <a:cubicBezTo>
                        <a:pt x="0" y="716"/>
                        <a:pt x="0" y="488"/>
                        <a:pt x="0" y="261"/>
                      </a:cubicBezTo>
                      <a:close/>
                    </a:path>
                  </a:pathLst>
                </a:custGeom>
                <a:solidFill>
                  <a:schemeClr val="accent2">
                    <a:lumMod val="75000"/>
                  </a:schemeClr>
                </a:solidFill>
                <a:ln w="12700" cap="rnd">
                  <a:solidFill>
                    <a:srgbClr val="000000"/>
                  </a:solidFill>
                  <a:prstDash val="solid"/>
                  <a:round/>
                  <a:headEnd/>
                  <a:tailEnd/>
                </a:ln>
              </p:spPr>
              <p:txBody>
                <a:bodyPr/>
                <a:lstStyle/>
                <a:p>
                  <a:endParaRPr lang="en-US"/>
                </a:p>
              </p:txBody>
            </p:sp>
            <p:sp>
              <p:nvSpPr>
                <p:cNvPr id="93" name="Freeform 303">
                  <a:extLst>
                    <a:ext uri="{FF2B5EF4-FFF2-40B4-BE49-F238E27FC236}">
                      <a16:creationId xmlns:a16="http://schemas.microsoft.com/office/drawing/2014/main" id="{D0B4B5FC-57F2-4144-8038-84B5EF3FE385}"/>
                    </a:ext>
                  </a:extLst>
                </p:cNvPr>
                <p:cNvSpPr>
                  <a:spLocks noEditPoints="1"/>
                </p:cNvSpPr>
                <p:nvPr/>
              </p:nvSpPr>
              <p:spPr bwMode="auto">
                <a:xfrm>
                  <a:off x="3768" y="2424"/>
                  <a:ext cx="108" cy="150"/>
                </a:xfrm>
                <a:custGeom>
                  <a:avLst/>
                  <a:gdLst>
                    <a:gd name="T0" fmla="*/ 0 w 667"/>
                    <a:gd name="T1" fmla="*/ 16 h 715"/>
                    <a:gd name="T2" fmla="*/ 2 w 667"/>
                    <a:gd name="T3" fmla="*/ 4 h 715"/>
                    <a:gd name="T4" fmla="*/ 9 w 667"/>
                    <a:gd name="T5" fmla="*/ 0 h 715"/>
                    <a:gd name="T6" fmla="*/ 16 w 667"/>
                    <a:gd name="T7" fmla="*/ 5 h 715"/>
                    <a:gd name="T8" fmla="*/ 17 w 667"/>
                    <a:gd name="T9" fmla="*/ 16 h 715"/>
                    <a:gd name="T10" fmla="*/ 15 w 667"/>
                    <a:gd name="T11" fmla="*/ 27 h 715"/>
                    <a:gd name="T12" fmla="*/ 9 w 667"/>
                    <a:gd name="T13" fmla="*/ 31 h 715"/>
                    <a:gd name="T14" fmla="*/ 3 w 667"/>
                    <a:gd name="T15" fmla="*/ 28 h 715"/>
                    <a:gd name="T16" fmla="*/ 0 w 667"/>
                    <a:gd name="T17" fmla="*/ 16 h 715"/>
                    <a:gd name="T18" fmla="*/ 6 w 667"/>
                    <a:gd name="T19" fmla="*/ 16 h 715"/>
                    <a:gd name="T20" fmla="*/ 7 w 667"/>
                    <a:gd name="T21" fmla="*/ 22 h 715"/>
                    <a:gd name="T22" fmla="*/ 9 w 667"/>
                    <a:gd name="T23" fmla="*/ 24 h 715"/>
                    <a:gd name="T24" fmla="*/ 11 w 667"/>
                    <a:gd name="T25" fmla="*/ 22 h 715"/>
                    <a:gd name="T26" fmla="*/ 12 w 667"/>
                    <a:gd name="T27" fmla="*/ 16 h 715"/>
                    <a:gd name="T28" fmla="*/ 11 w 667"/>
                    <a:gd name="T29" fmla="*/ 10 h 715"/>
                    <a:gd name="T30" fmla="*/ 9 w 667"/>
                    <a:gd name="T31" fmla="*/ 8 h 715"/>
                    <a:gd name="T32" fmla="*/ 7 w 667"/>
                    <a:gd name="T33" fmla="*/ 10 h 715"/>
                    <a:gd name="T34" fmla="*/ 6 w 667"/>
                    <a:gd name="T35" fmla="*/ 16 h 7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7"/>
                    <a:gd name="T55" fmla="*/ 0 h 715"/>
                    <a:gd name="T56" fmla="*/ 667 w 667"/>
                    <a:gd name="T57" fmla="*/ 715 h 7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7" h="715">
                      <a:moveTo>
                        <a:pt x="0" y="359"/>
                      </a:moveTo>
                      <a:cubicBezTo>
                        <a:pt x="0" y="255"/>
                        <a:pt x="31" y="169"/>
                        <a:pt x="90" y="101"/>
                      </a:cubicBezTo>
                      <a:cubicBezTo>
                        <a:pt x="149" y="33"/>
                        <a:pt x="230" y="0"/>
                        <a:pt x="332" y="0"/>
                      </a:cubicBezTo>
                      <a:cubicBezTo>
                        <a:pt x="448" y="0"/>
                        <a:pt x="537" y="39"/>
                        <a:pt x="595" y="119"/>
                      </a:cubicBezTo>
                      <a:cubicBezTo>
                        <a:pt x="642" y="183"/>
                        <a:pt x="667" y="262"/>
                        <a:pt x="667" y="356"/>
                      </a:cubicBezTo>
                      <a:cubicBezTo>
                        <a:pt x="667" y="460"/>
                        <a:pt x="637" y="546"/>
                        <a:pt x="578" y="614"/>
                      </a:cubicBezTo>
                      <a:cubicBezTo>
                        <a:pt x="520" y="682"/>
                        <a:pt x="437" y="715"/>
                        <a:pt x="332" y="715"/>
                      </a:cubicBezTo>
                      <a:cubicBezTo>
                        <a:pt x="239" y="715"/>
                        <a:pt x="163" y="688"/>
                        <a:pt x="106" y="631"/>
                      </a:cubicBezTo>
                      <a:cubicBezTo>
                        <a:pt x="36" y="561"/>
                        <a:pt x="0" y="471"/>
                        <a:pt x="0" y="359"/>
                      </a:cubicBezTo>
                      <a:close/>
                      <a:moveTo>
                        <a:pt x="223" y="359"/>
                      </a:moveTo>
                      <a:cubicBezTo>
                        <a:pt x="223" y="420"/>
                        <a:pt x="234" y="465"/>
                        <a:pt x="255" y="494"/>
                      </a:cubicBezTo>
                      <a:cubicBezTo>
                        <a:pt x="275" y="523"/>
                        <a:pt x="302" y="538"/>
                        <a:pt x="334" y="538"/>
                      </a:cubicBezTo>
                      <a:cubicBezTo>
                        <a:pt x="366" y="538"/>
                        <a:pt x="392" y="524"/>
                        <a:pt x="413" y="495"/>
                      </a:cubicBezTo>
                      <a:cubicBezTo>
                        <a:pt x="433" y="465"/>
                        <a:pt x="443" y="420"/>
                        <a:pt x="443" y="356"/>
                      </a:cubicBezTo>
                      <a:cubicBezTo>
                        <a:pt x="443" y="297"/>
                        <a:pt x="433" y="253"/>
                        <a:pt x="412" y="223"/>
                      </a:cubicBezTo>
                      <a:cubicBezTo>
                        <a:pt x="392" y="194"/>
                        <a:pt x="366" y="180"/>
                        <a:pt x="335" y="180"/>
                      </a:cubicBezTo>
                      <a:cubicBezTo>
                        <a:pt x="303" y="180"/>
                        <a:pt x="276" y="195"/>
                        <a:pt x="255" y="224"/>
                      </a:cubicBezTo>
                      <a:cubicBezTo>
                        <a:pt x="234" y="254"/>
                        <a:pt x="223" y="299"/>
                        <a:pt x="223" y="359"/>
                      </a:cubicBezTo>
                      <a:close/>
                    </a:path>
                  </a:pathLst>
                </a:custGeom>
                <a:solidFill>
                  <a:schemeClr val="accent2">
                    <a:lumMod val="75000"/>
                  </a:schemeClr>
                </a:solidFill>
                <a:ln w="12700" cap="rnd">
                  <a:solidFill>
                    <a:srgbClr val="000000"/>
                  </a:solidFill>
                  <a:prstDash val="solid"/>
                  <a:round/>
                  <a:headEnd/>
                  <a:tailEnd/>
                </a:ln>
              </p:spPr>
              <p:txBody>
                <a:bodyPr/>
                <a:lstStyle/>
                <a:p>
                  <a:endParaRPr lang="en-US"/>
                </a:p>
              </p:txBody>
            </p:sp>
            <p:sp>
              <p:nvSpPr>
                <p:cNvPr id="94" name="Freeform 304">
                  <a:extLst>
                    <a:ext uri="{FF2B5EF4-FFF2-40B4-BE49-F238E27FC236}">
                      <a16:creationId xmlns:a16="http://schemas.microsoft.com/office/drawing/2014/main" id="{069E6485-7C7A-42B0-A75E-7ADFAE9F7AC9}"/>
                    </a:ext>
                  </a:extLst>
                </p:cNvPr>
                <p:cNvSpPr>
                  <a:spLocks/>
                </p:cNvSpPr>
                <p:nvPr/>
              </p:nvSpPr>
              <p:spPr bwMode="auto">
                <a:xfrm>
                  <a:off x="3894" y="2424"/>
                  <a:ext cx="100" cy="146"/>
                </a:xfrm>
                <a:custGeom>
                  <a:avLst/>
                  <a:gdLst>
                    <a:gd name="T0" fmla="*/ 0 w 100"/>
                    <a:gd name="T1" fmla="*/ 4 h 146"/>
                    <a:gd name="T2" fmla="*/ 33 w 100"/>
                    <a:gd name="T3" fmla="*/ 4 h 146"/>
                    <a:gd name="T4" fmla="*/ 33 w 100"/>
                    <a:gd name="T5" fmla="*/ 27 h 146"/>
                    <a:gd name="T6" fmla="*/ 49 w 100"/>
                    <a:gd name="T7" fmla="*/ 6 h 146"/>
                    <a:gd name="T8" fmla="*/ 68 w 100"/>
                    <a:gd name="T9" fmla="*/ 0 h 146"/>
                    <a:gd name="T10" fmla="*/ 91 w 100"/>
                    <a:gd name="T11" fmla="*/ 14 h 146"/>
                    <a:gd name="T12" fmla="*/ 100 w 100"/>
                    <a:gd name="T13" fmla="*/ 56 h 146"/>
                    <a:gd name="T14" fmla="*/ 100 w 100"/>
                    <a:gd name="T15" fmla="*/ 146 h 146"/>
                    <a:gd name="T16" fmla="*/ 63 w 100"/>
                    <a:gd name="T17" fmla="*/ 146 h 146"/>
                    <a:gd name="T18" fmla="*/ 63 w 100"/>
                    <a:gd name="T19" fmla="*/ 68 h 146"/>
                    <a:gd name="T20" fmla="*/ 60 w 100"/>
                    <a:gd name="T21" fmla="*/ 49 h 146"/>
                    <a:gd name="T22" fmla="*/ 51 w 100"/>
                    <a:gd name="T23" fmla="*/ 43 h 146"/>
                    <a:gd name="T24" fmla="*/ 40 w 100"/>
                    <a:gd name="T25" fmla="*/ 51 h 146"/>
                    <a:gd name="T26" fmla="*/ 36 w 100"/>
                    <a:gd name="T27" fmla="*/ 78 h 146"/>
                    <a:gd name="T28" fmla="*/ 36 w 100"/>
                    <a:gd name="T29" fmla="*/ 146 h 146"/>
                    <a:gd name="T30" fmla="*/ 0 w 100"/>
                    <a:gd name="T31" fmla="*/ 146 h 146"/>
                    <a:gd name="T32" fmla="*/ 0 w 100"/>
                    <a:gd name="T33" fmla="*/ 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46"/>
                    <a:gd name="T53" fmla="*/ 100 w 10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46">
                      <a:moveTo>
                        <a:pt x="0" y="4"/>
                      </a:moveTo>
                      <a:cubicBezTo>
                        <a:pt x="11" y="4"/>
                        <a:pt x="22" y="4"/>
                        <a:pt x="33" y="4"/>
                      </a:cubicBezTo>
                      <a:cubicBezTo>
                        <a:pt x="33" y="11"/>
                        <a:pt x="33" y="19"/>
                        <a:pt x="33" y="27"/>
                      </a:cubicBezTo>
                      <a:cubicBezTo>
                        <a:pt x="39" y="17"/>
                        <a:pt x="44" y="11"/>
                        <a:pt x="49" y="6"/>
                      </a:cubicBezTo>
                      <a:cubicBezTo>
                        <a:pt x="54" y="2"/>
                        <a:pt x="60" y="0"/>
                        <a:pt x="68" y="0"/>
                      </a:cubicBezTo>
                      <a:cubicBezTo>
                        <a:pt x="78" y="0"/>
                        <a:pt x="85" y="5"/>
                        <a:pt x="91" y="14"/>
                      </a:cubicBezTo>
                      <a:cubicBezTo>
                        <a:pt x="97" y="23"/>
                        <a:pt x="100" y="37"/>
                        <a:pt x="100" y="56"/>
                      </a:cubicBezTo>
                      <a:cubicBezTo>
                        <a:pt x="100" y="86"/>
                        <a:pt x="100" y="116"/>
                        <a:pt x="100" y="146"/>
                      </a:cubicBezTo>
                      <a:cubicBezTo>
                        <a:pt x="87" y="146"/>
                        <a:pt x="75" y="146"/>
                        <a:pt x="63" y="146"/>
                      </a:cubicBezTo>
                      <a:cubicBezTo>
                        <a:pt x="63" y="120"/>
                        <a:pt x="63" y="94"/>
                        <a:pt x="63" y="68"/>
                      </a:cubicBezTo>
                      <a:cubicBezTo>
                        <a:pt x="63" y="59"/>
                        <a:pt x="62" y="53"/>
                        <a:pt x="60" y="49"/>
                      </a:cubicBezTo>
                      <a:cubicBezTo>
                        <a:pt x="58" y="45"/>
                        <a:pt x="55" y="43"/>
                        <a:pt x="51" y="43"/>
                      </a:cubicBezTo>
                      <a:cubicBezTo>
                        <a:pt x="46" y="43"/>
                        <a:pt x="43" y="46"/>
                        <a:pt x="40" y="51"/>
                      </a:cubicBezTo>
                      <a:cubicBezTo>
                        <a:pt x="37" y="56"/>
                        <a:pt x="36" y="65"/>
                        <a:pt x="36" y="78"/>
                      </a:cubicBezTo>
                      <a:cubicBezTo>
                        <a:pt x="36" y="101"/>
                        <a:pt x="36" y="124"/>
                        <a:pt x="36" y="146"/>
                      </a:cubicBezTo>
                      <a:cubicBezTo>
                        <a:pt x="24" y="146"/>
                        <a:pt x="12" y="146"/>
                        <a:pt x="0" y="146"/>
                      </a:cubicBezTo>
                      <a:cubicBezTo>
                        <a:pt x="0" y="99"/>
                        <a:pt x="0" y="51"/>
                        <a:pt x="0" y="4"/>
                      </a:cubicBezTo>
                    </a:path>
                  </a:pathLst>
                </a:custGeom>
                <a:solidFill>
                  <a:schemeClr val="accent2">
                    <a:lumMod val="75000"/>
                  </a:schemeClr>
                </a:solidFill>
                <a:ln w="12700" cap="rnd">
                  <a:solidFill>
                    <a:srgbClr val="000000"/>
                  </a:solidFill>
                  <a:prstDash val="solid"/>
                  <a:round/>
                  <a:headEnd/>
                  <a:tailEnd/>
                </a:ln>
              </p:spPr>
              <p:txBody>
                <a:bodyPr/>
                <a:lstStyle/>
                <a:p>
                  <a:endParaRPr lang="en-US"/>
                </a:p>
              </p:txBody>
            </p:sp>
          </p:grpSp>
          <p:grpSp>
            <p:nvGrpSpPr>
              <p:cNvPr id="31" name="Group 355">
                <a:extLst>
                  <a:ext uri="{FF2B5EF4-FFF2-40B4-BE49-F238E27FC236}">
                    <a16:creationId xmlns:a16="http://schemas.microsoft.com/office/drawing/2014/main" id="{0651FDCB-5C6C-42BF-96C1-BD998479B0D9}"/>
                  </a:ext>
                </a:extLst>
              </p:cNvPr>
              <p:cNvGrpSpPr>
                <a:grpSpLocks/>
              </p:cNvGrpSpPr>
              <p:nvPr/>
            </p:nvGrpSpPr>
            <p:grpSpPr bwMode="auto">
              <a:xfrm>
                <a:off x="3721" y="3402"/>
                <a:ext cx="1051" cy="211"/>
                <a:chOff x="3721" y="3402"/>
                <a:chExt cx="1051" cy="211"/>
              </a:xfrm>
            </p:grpSpPr>
            <p:sp>
              <p:nvSpPr>
                <p:cNvPr id="55" name="Freeform 333">
                  <a:extLst>
                    <a:ext uri="{FF2B5EF4-FFF2-40B4-BE49-F238E27FC236}">
                      <a16:creationId xmlns:a16="http://schemas.microsoft.com/office/drawing/2014/main" id="{3A68B14D-CC41-41E0-803B-48A15DCE6916}"/>
                    </a:ext>
                  </a:extLst>
                </p:cNvPr>
                <p:cNvSpPr>
                  <a:spLocks/>
                </p:cNvSpPr>
                <p:nvPr/>
              </p:nvSpPr>
              <p:spPr bwMode="auto">
                <a:xfrm>
                  <a:off x="3721" y="3402"/>
                  <a:ext cx="89" cy="207"/>
                </a:xfrm>
                <a:custGeom>
                  <a:avLst/>
                  <a:gdLst>
                    <a:gd name="T0" fmla="*/ 0 w 552"/>
                    <a:gd name="T1" fmla="*/ 0 h 991"/>
                    <a:gd name="T2" fmla="*/ 14 w 552"/>
                    <a:gd name="T3" fmla="*/ 0 h 991"/>
                    <a:gd name="T4" fmla="*/ 14 w 552"/>
                    <a:gd name="T5" fmla="*/ 9 h 991"/>
                    <a:gd name="T6" fmla="*/ 6 w 552"/>
                    <a:gd name="T7" fmla="*/ 9 h 991"/>
                    <a:gd name="T8" fmla="*/ 6 w 552"/>
                    <a:gd name="T9" fmla="*/ 17 h 991"/>
                    <a:gd name="T10" fmla="*/ 13 w 552"/>
                    <a:gd name="T11" fmla="*/ 17 h 991"/>
                    <a:gd name="T12" fmla="*/ 13 w 552"/>
                    <a:gd name="T13" fmla="*/ 26 h 991"/>
                    <a:gd name="T14" fmla="*/ 6 w 552"/>
                    <a:gd name="T15" fmla="*/ 26 h 991"/>
                    <a:gd name="T16" fmla="*/ 6 w 552"/>
                    <a:gd name="T17" fmla="*/ 43 h 991"/>
                    <a:gd name="T18" fmla="*/ 0 w 552"/>
                    <a:gd name="T19" fmla="*/ 43 h 991"/>
                    <a:gd name="T20" fmla="*/ 0 w 552"/>
                    <a:gd name="T21" fmla="*/ 0 h 9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2"/>
                    <a:gd name="T34" fmla="*/ 0 h 991"/>
                    <a:gd name="T35" fmla="*/ 552 w 552"/>
                    <a:gd name="T36" fmla="*/ 991 h 9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2" h="991">
                      <a:moveTo>
                        <a:pt x="0" y="0"/>
                      </a:moveTo>
                      <a:cubicBezTo>
                        <a:pt x="184" y="0"/>
                        <a:pt x="368" y="0"/>
                        <a:pt x="552" y="0"/>
                      </a:cubicBezTo>
                      <a:cubicBezTo>
                        <a:pt x="552" y="71"/>
                        <a:pt x="552" y="142"/>
                        <a:pt x="552" y="213"/>
                      </a:cubicBezTo>
                      <a:cubicBezTo>
                        <a:pt x="442" y="213"/>
                        <a:pt x="333" y="213"/>
                        <a:pt x="224" y="213"/>
                      </a:cubicBezTo>
                      <a:cubicBezTo>
                        <a:pt x="224" y="271"/>
                        <a:pt x="224" y="329"/>
                        <a:pt x="224" y="386"/>
                      </a:cubicBezTo>
                      <a:cubicBezTo>
                        <a:pt x="317" y="386"/>
                        <a:pt x="411" y="386"/>
                        <a:pt x="504" y="386"/>
                      </a:cubicBezTo>
                      <a:cubicBezTo>
                        <a:pt x="504" y="453"/>
                        <a:pt x="504" y="520"/>
                        <a:pt x="504" y="587"/>
                      </a:cubicBezTo>
                      <a:cubicBezTo>
                        <a:pt x="411" y="587"/>
                        <a:pt x="317" y="587"/>
                        <a:pt x="224" y="587"/>
                      </a:cubicBezTo>
                      <a:cubicBezTo>
                        <a:pt x="224" y="722"/>
                        <a:pt x="224" y="857"/>
                        <a:pt x="224" y="991"/>
                      </a:cubicBezTo>
                      <a:cubicBezTo>
                        <a:pt x="150" y="991"/>
                        <a:pt x="75" y="991"/>
                        <a:pt x="0" y="991"/>
                      </a:cubicBezTo>
                      <a:cubicBezTo>
                        <a:pt x="0" y="661"/>
                        <a:pt x="0" y="331"/>
                        <a:pt x="0" y="0"/>
                      </a:cubicBezTo>
                    </a:path>
                  </a:pathLst>
                </a:custGeom>
                <a:solidFill>
                  <a:srgbClr val="008080"/>
                </a:solidFill>
                <a:ln w="0">
                  <a:solidFill>
                    <a:srgbClr val="000000"/>
                  </a:solidFill>
                  <a:prstDash val="solid"/>
                  <a:round/>
                  <a:headEnd/>
                  <a:tailEnd/>
                </a:ln>
              </p:spPr>
              <p:txBody>
                <a:bodyPr/>
                <a:lstStyle/>
                <a:p>
                  <a:endParaRPr lang="en-US"/>
                </a:p>
              </p:txBody>
            </p:sp>
            <p:sp>
              <p:nvSpPr>
                <p:cNvPr id="56" name="Freeform 334">
                  <a:extLst>
                    <a:ext uri="{FF2B5EF4-FFF2-40B4-BE49-F238E27FC236}">
                      <a16:creationId xmlns:a16="http://schemas.microsoft.com/office/drawing/2014/main" id="{78B3AC59-635D-49F7-B24B-1F9424BF2196}"/>
                    </a:ext>
                  </a:extLst>
                </p:cNvPr>
                <p:cNvSpPr>
                  <a:spLocks noEditPoints="1"/>
                </p:cNvSpPr>
                <p:nvPr/>
              </p:nvSpPr>
              <p:spPr bwMode="auto">
                <a:xfrm>
                  <a:off x="3818" y="3456"/>
                  <a:ext cx="98" cy="157"/>
                </a:xfrm>
                <a:custGeom>
                  <a:avLst/>
                  <a:gdLst>
                    <a:gd name="T0" fmla="*/ 0 w 601"/>
                    <a:gd name="T1" fmla="*/ 17 h 751"/>
                    <a:gd name="T2" fmla="*/ 2 w 601"/>
                    <a:gd name="T3" fmla="*/ 5 h 751"/>
                    <a:gd name="T4" fmla="*/ 8 w 601"/>
                    <a:gd name="T5" fmla="*/ 0 h 751"/>
                    <a:gd name="T6" fmla="*/ 14 w 601"/>
                    <a:gd name="T7" fmla="*/ 5 h 751"/>
                    <a:gd name="T8" fmla="*/ 16 w 601"/>
                    <a:gd name="T9" fmla="*/ 16 h 751"/>
                    <a:gd name="T10" fmla="*/ 14 w 601"/>
                    <a:gd name="T11" fmla="*/ 28 h 751"/>
                    <a:gd name="T12" fmla="*/ 8 w 601"/>
                    <a:gd name="T13" fmla="*/ 33 h 751"/>
                    <a:gd name="T14" fmla="*/ 3 w 601"/>
                    <a:gd name="T15" fmla="*/ 29 h 751"/>
                    <a:gd name="T16" fmla="*/ 0 w 601"/>
                    <a:gd name="T17" fmla="*/ 17 h 751"/>
                    <a:gd name="T18" fmla="*/ 5 w 601"/>
                    <a:gd name="T19" fmla="*/ 17 h 751"/>
                    <a:gd name="T20" fmla="*/ 6 w 601"/>
                    <a:gd name="T21" fmla="*/ 23 h 751"/>
                    <a:gd name="T22" fmla="*/ 8 w 601"/>
                    <a:gd name="T23" fmla="*/ 25 h 751"/>
                    <a:gd name="T24" fmla="*/ 10 w 601"/>
                    <a:gd name="T25" fmla="*/ 23 h 751"/>
                    <a:gd name="T26" fmla="*/ 11 w 601"/>
                    <a:gd name="T27" fmla="*/ 16 h 751"/>
                    <a:gd name="T28" fmla="*/ 10 w 601"/>
                    <a:gd name="T29" fmla="*/ 10 h 751"/>
                    <a:gd name="T30" fmla="*/ 8 w 601"/>
                    <a:gd name="T31" fmla="*/ 8 h 751"/>
                    <a:gd name="T32" fmla="*/ 6 w 601"/>
                    <a:gd name="T33" fmla="*/ 10 h 751"/>
                    <a:gd name="T34" fmla="*/ 5 w 601"/>
                    <a:gd name="T35" fmla="*/ 17 h 7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1"/>
                    <a:gd name="T55" fmla="*/ 0 h 751"/>
                    <a:gd name="T56" fmla="*/ 601 w 601"/>
                    <a:gd name="T57" fmla="*/ 751 h 7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1" h="751">
                      <a:moveTo>
                        <a:pt x="0" y="378"/>
                      </a:moveTo>
                      <a:cubicBezTo>
                        <a:pt x="0" y="268"/>
                        <a:pt x="28" y="178"/>
                        <a:pt x="81" y="106"/>
                      </a:cubicBezTo>
                      <a:cubicBezTo>
                        <a:pt x="134" y="35"/>
                        <a:pt x="208" y="0"/>
                        <a:pt x="299" y="0"/>
                      </a:cubicBezTo>
                      <a:cubicBezTo>
                        <a:pt x="404" y="0"/>
                        <a:pt x="483" y="42"/>
                        <a:pt x="536" y="125"/>
                      </a:cubicBezTo>
                      <a:cubicBezTo>
                        <a:pt x="578" y="193"/>
                        <a:pt x="601" y="275"/>
                        <a:pt x="601" y="374"/>
                      </a:cubicBezTo>
                      <a:cubicBezTo>
                        <a:pt x="601" y="484"/>
                        <a:pt x="573" y="574"/>
                        <a:pt x="521" y="645"/>
                      </a:cubicBezTo>
                      <a:cubicBezTo>
                        <a:pt x="468" y="716"/>
                        <a:pt x="393" y="751"/>
                        <a:pt x="299" y="751"/>
                      </a:cubicBezTo>
                      <a:cubicBezTo>
                        <a:pt x="215" y="751"/>
                        <a:pt x="147" y="722"/>
                        <a:pt x="96" y="663"/>
                      </a:cubicBezTo>
                      <a:cubicBezTo>
                        <a:pt x="33" y="590"/>
                        <a:pt x="0" y="495"/>
                        <a:pt x="0" y="378"/>
                      </a:cubicBezTo>
                      <a:close/>
                      <a:moveTo>
                        <a:pt x="201" y="377"/>
                      </a:moveTo>
                      <a:cubicBezTo>
                        <a:pt x="201" y="441"/>
                        <a:pt x="211" y="488"/>
                        <a:pt x="230" y="519"/>
                      </a:cubicBezTo>
                      <a:cubicBezTo>
                        <a:pt x="248" y="549"/>
                        <a:pt x="272" y="565"/>
                        <a:pt x="300" y="565"/>
                      </a:cubicBezTo>
                      <a:cubicBezTo>
                        <a:pt x="329" y="565"/>
                        <a:pt x="353" y="550"/>
                        <a:pt x="372" y="519"/>
                      </a:cubicBezTo>
                      <a:cubicBezTo>
                        <a:pt x="390" y="489"/>
                        <a:pt x="399" y="441"/>
                        <a:pt x="399" y="374"/>
                      </a:cubicBezTo>
                      <a:cubicBezTo>
                        <a:pt x="399" y="312"/>
                        <a:pt x="390" y="265"/>
                        <a:pt x="371" y="235"/>
                      </a:cubicBezTo>
                      <a:cubicBezTo>
                        <a:pt x="353" y="204"/>
                        <a:pt x="329" y="190"/>
                        <a:pt x="302" y="190"/>
                      </a:cubicBezTo>
                      <a:cubicBezTo>
                        <a:pt x="273" y="190"/>
                        <a:pt x="248" y="205"/>
                        <a:pt x="230" y="236"/>
                      </a:cubicBezTo>
                      <a:cubicBezTo>
                        <a:pt x="211" y="267"/>
                        <a:pt x="201" y="314"/>
                        <a:pt x="201" y="377"/>
                      </a:cubicBezTo>
                      <a:close/>
                    </a:path>
                  </a:pathLst>
                </a:custGeom>
                <a:solidFill>
                  <a:srgbClr val="008080"/>
                </a:solidFill>
                <a:ln w="0">
                  <a:solidFill>
                    <a:srgbClr val="000000"/>
                  </a:solidFill>
                  <a:prstDash val="solid"/>
                  <a:round/>
                  <a:headEnd/>
                  <a:tailEnd/>
                </a:ln>
              </p:spPr>
              <p:txBody>
                <a:bodyPr/>
                <a:lstStyle/>
                <a:p>
                  <a:endParaRPr lang="en-US"/>
                </a:p>
              </p:txBody>
            </p:sp>
            <p:sp>
              <p:nvSpPr>
                <p:cNvPr id="57" name="Freeform 335">
                  <a:extLst>
                    <a:ext uri="{FF2B5EF4-FFF2-40B4-BE49-F238E27FC236}">
                      <a16:creationId xmlns:a16="http://schemas.microsoft.com/office/drawing/2014/main" id="{FE95B019-0E47-4497-9329-D8A7BDF9D8FD}"/>
                    </a:ext>
                  </a:extLst>
                </p:cNvPr>
                <p:cNvSpPr>
                  <a:spLocks/>
                </p:cNvSpPr>
                <p:nvPr/>
              </p:nvSpPr>
              <p:spPr bwMode="auto">
                <a:xfrm>
                  <a:off x="3932" y="3456"/>
                  <a:ext cx="66" cy="153"/>
                </a:xfrm>
                <a:custGeom>
                  <a:avLst/>
                  <a:gdLst>
                    <a:gd name="T0" fmla="*/ 0 w 411"/>
                    <a:gd name="T1" fmla="*/ 1 h 734"/>
                    <a:gd name="T2" fmla="*/ 5 w 411"/>
                    <a:gd name="T3" fmla="*/ 1 h 734"/>
                    <a:gd name="T4" fmla="*/ 5 w 411"/>
                    <a:gd name="T5" fmla="*/ 6 h 734"/>
                    <a:gd name="T6" fmla="*/ 6 w 411"/>
                    <a:gd name="T7" fmla="*/ 1 h 734"/>
                    <a:gd name="T8" fmla="*/ 8 w 411"/>
                    <a:gd name="T9" fmla="*/ 0 h 734"/>
                    <a:gd name="T10" fmla="*/ 11 w 411"/>
                    <a:gd name="T11" fmla="*/ 2 h 734"/>
                    <a:gd name="T12" fmla="*/ 9 w 411"/>
                    <a:gd name="T13" fmla="*/ 10 h 734"/>
                    <a:gd name="T14" fmla="*/ 8 w 411"/>
                    <a:gd name="T15" fmla="*/ 9 h 734"/>
                    <a:gd name="T16" fmla="*/ 6 w 411"/>
                    <a:gd name="T17" fmla="*/ 11 h 734"/>
                    <a:gd name="T18" fmla="*/ 5 w 411"/>
                    <a:gd name="T19" fmla="*/ 21 h 734"/>
                    <a:gd name="T20" fmla="*/ 5 w 411"/>
                    <a:gd name="T21" fmla="*/ 32 h 734"/>
                    <a:gd name="T22" fmla="*/ 0 w 411"/>
                    <a:gd name="T23" fmla="*/ 32 h 734"/>
                    <a:gd name="T24" fmla="*/ 0 w 411"/>
                    <a:gd name="T25" fmla="*/ 1 h 7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1"/>
                    <a:gd name="T40" fmla="*/ 0 h 734"/>
                    <a:gd name="T41" fmla="*/ 411 w 411"/>
                    <a:gd name="T42" fmla="*/ 734 h 7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1" h="734">
                      <a:moveTo>
                        <a:pt x="0" y="17"/>
                      </a:moveTo>
                      <a:cubicBezTo>
                        <a:pt x="63" y="17"/>
                        <a:pt x="125" y="17"/>
                        <a:pt x="188" y="17"/>
                      </a:cubicBezTo>
                      <a:cubicBezTo>
                        <a:pt x="188" y="56"/>
                        <a:pt x="188" y="95"/>
                        <a:pt x="188" y="134"/>
                      </a:cubicBezTo>
                      <a:cubicBezTo>
                        <a:pt x="205" y="83"/>
                        <a:pt x="225" y="49"/>
                        <a:pt x="244" y="29"/>
                      </a:cubicBezTo>
                      <a:cubicBezTo>
                        <a:pt x="263" y="10"/>
                        <a:pt x="286" y="0"/>
                        <a:pt x="315" y="0"/>
                      </a:cubicBezTo>
                      <a:cubicBezTo>
                        <a:pt x="344" y="0"/>
                        <a:pt x="377" y="13"/>
                        <a:pt x="411" y="38"/>
                      </a:cubicBezTo>
                      <a:cubicBezTo>
                        <a:pt x="391" y="104"/>
                        <a:pt x="370" y="169"/>
                        <a:pt x="349" y="234"/>
                      </a:cubicBezTo>
                      <a:cubicBezTo>
                        <a:pt x="326" y="221"/>
                        <a:pt x="307" y="214"/>
                        <a:pt x="293" y="214"/>
                      </a:cubicBezTo>
                      <a:cubicBezTo>
                        <a:pt x="267" y="214"/>
                        <a:pt x="246" y="229"/>
                        <a:pt x="232" y="259"/>
                      </a:cubicBezTo>
                      <a:cubicBezTo>
                        <a:pt x="212" y="301"/>
                        <a:pt x="201" y="379"/>
                        <a:pt x="201" y="494"/>
                      </a:cubicBezTo>
                      <a:cubicBezTo>
                        <a:pt x="201" y="574"/>
                        <a:pt x="201" y="654"/>
                        <a:pt x="201" y="734"/>
                      </a:cubicBezTo>
                      <a:cubicBezTo>
                        <a:pt x="134" y="734"/>
                        <a:pt x="67" y="734"/>
                        <a:pt x="0" y="734"/>
                      </a:cubicBezTo>
                      <a:cubicBezTo>
                        <a:pt x="0" y="495"/>
                        <a:pt x="0" y="256"/>
                        <a:pt x="0" y="17"/>
                      </a:cubicBezTo>
                    </a:path>
                  </a:pathLst>
                </a:custGeom>
                <a:solidFill>
                  <a:srgbClr val="008080"/>
                </a:solidFill>
                <a:ln w="0">
                  <a:solidFill>
                    <a:srgbClr val="000000"/>
                  </a:solidFill>
                  <a:prstDash val="solid"/>
                  <a:round/>
                  <a:headEnd/>
                  <a:tailEnd/>
                </a:ln>
              </p:spPr>
              <p:txBody>
                <a:bodyPr/>
                <a:lstStyle/>
                <a:p>
                  <a:endParaRPr lang="en-US"/>
                </a:p>
              </p:txBody>
            </p:sp>
            <p:sp>
              <p:nvSpPr>
                <p:cNvPr id="58" name="Freeform 336">
                  <a:extLst>
                    <a:ext uri="{FF2B5EF4-FFF2-40B4-BE49-F238E27FC236}">
                      <a16:creationId xmlns:a16="http://schemas.microsoft.com/office/drawing/2014/main" id="{3B1B4FA4-051D-4876-ADCF-EF21A3C58C44}"/>
                    </a:ext>
                  </a:extLst>
                </p:cNvPr>
                <p:cNvSpPr>
                  <a:spLocks/>
                </p:cNvSpPr>
                <p:nvPr/>
              </p:nvSpPr>
              <p:spPr bwMode="auto">
                <a:xfrm>
                  <a:off x="4012" y="3456"/>
                  <a:ext cx="144" cy="153"/>
                </a:xfrm>
                <a:custGeom>
                  <a:avLst/>
                  <a:gdLst>
                    <a:gd name="T0" fmla="*/ 0 w 887"/>
                    <a:gd name="T1" fmla="*/ 1 h 734"/>
                    <a:gd name="T2" fmla="*/ 5 w 887"/>
                    <a:gd name="T3" fmla="*/ 1 h 734"/>
                    <a:gd name="T4" fmla="*/ 5 w 887"/>
                    <a:gd name="T5" fmla="*/ 5 h 734"/>
                    <a:gd name="T6" fmla="*/ 7 w 887"/>
                    <a:gd name="T7" fmla="*/ 1 h 734"/>
                    <a:gd name="T8" fmla="*/ 10 w 887"/>
                    <a:gd name="T9" fmla="*/ 0 h 734"/>
                    <a:gd name="T10" fmla="*/ 12 w 887"/>
                    <a:gd name="T11" fmla="*/ 1 h 734"/>
                    <a:gd name="T12" fmla="*/ 14 w 887"/>
                    <a:gd name="T13" fmla="*/ 5 h 734"/>
                    <a:gd name="T14" fmla="*/ 16 w 887"/>
                    <a:gd name="T15" fmla="*/ 1 h 734"/>
                    <a:gd name="T16" fmla="*/ 19 w 887"/>
                    <a:gd name="T17" fmla="*/ 0 h 734"/>
                    <a:gd name="T18" fmla="*/ 22 w 887"/>
                    <a:gd name="T19" fmla="*/ 3 h 734"/>
                    <a:gd name="T20" fmla="*/ 23 w 887"/>
                    <a:gd name="T21" fmla="*/ 12 h 734"/>
                    <a:gd name="T22" fmla="*/ 23 w 887"/>
                    <a:gd name="T23" fmla="*/ 32 h 734"/>
                    <a:gd name="T24" fmla="*/ 18 w 887"/>
                    <a:gd name="T25" fmla="*/ 32 h 734"/>
                    <a:gd name="T26" fmla="*/ 18 w 887"/>
                    <a:gd name="T27" fmla="*/ 14 h 734"/>
                    <a:gd name="T28" fmla="*/ 18 w 887"/>
                    <a:gd name="T29" fmla="*/ 11 h 734"/>
                    <a:gd name="T30" fmla="*/ 16 w 887"/>
                    <a:gd name="T31" fmla="*/ 9 h 734"/>
                    <a:gd name="T32" fmla="*/ 15 w 887"/>
                    <a:gd name="T33" fmla="*/ 11 h 734"/>
                    <a:gd name="T34" fmla="*/ 14 w 887"/>
                    <a:gd name="T35" fmla="*/ 16 h 734"/>
                    <a:gd name="T36" fmla="*/ 14 w 887"/>
                    <a:gd name="T37" fmla="*/ 32 h 734"/>
                    <a:gd name="T38" fmla="*/ 9 w 887"/>
                    <a:gd name="T39" fmla="*/ 32 h 734"/>
                    <a:gd name="T40" fmla="*/ 9 w 887"/>
                    <a:gd name="T41" fmla="*/ 15 h 734"/>
                    <a:gd name="T42" fmla="*/ 9 w 887"/>
                    <a:gd name="T43" fmla="*/ 12 h 734"/>
                    <a:gd name="T44" fmla="*/ 8 w 887"/>
                    <a:gd name="T45" fmla="*/ 10 h 734"/>
                    <a:gd name="T46" fmla="*/ 7 w 887"/>
                    <a:gd name="T47" fmla="*/ 9 h 734"/>
                    <a:gd name="T48" fmla="*/ 6 w 887"/>
                    <a:gd name="T49" fmla="*/ 11 h 734"/>
                    <a:gd name="T50" fmla="*/ 5 w 887"/>
                    <a:gd name="T51" fmla="*/ 16 h 734"/>
                    <a:gd name="T52" fmla="*/ 5 w 887"/>
                    <a:gd name="T53" fmla="*/ 32 h 734"/>
                    <a:gd name="T54" fmla="*/ 0 w 887"/>
                    <a:gd name="T55" fmla="*/ 32 h 734"/>
                    <a:gd name="T56" fmla="*/ 0 w 887"/>
                    <a:gd name="T57" fmla="*/ 1 h 7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7"/>
                    <a:gd name="T88" fmla="*/ 0 h 734"/>
                    <a:gd name="T89" fmla="*/ 887 w 887"/>
                    <a:gd name="T90" fmla="*/ 734 h 7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7" h="734">
                      <a:moveTo>
                        <a:pt x="0" y="17"/>
                      </a:moveTo>
                      <a:cubicBezTo>
                        <a:pt x="62" y="17"/>
                        <a:pt x="125" y="17"/>
                        <a:pt x="187" y="17"/>
                      </a:cubicBezTo>
                      <a:cubicBezTo>
                        <a:pt x="187" y="51"/>
                        <a:pt x="187" y="86"/>
                        <a:pt x="187" y="121"/>
                      </a:cubicBezTo>
                      <a:cubicBezTo>
                        <a:pt x="214" y="77"/>
                        <a:pt x="241" y="47"/>
                        <a:pt x="269" y="28"/>
                      </a:cubicBezTo>
                      <a:cubicBezTo>
                        <a:pt x="296" y="10"/>
                        <a:pt x="329" y="0"/>
                        <a:pt x="368" y="0"/>
                      </a:cubicBezTo>
                      <a:cubicBezTo>
                        <a:pt x="409" y="0"/>
                        <a:pt x="443" y="10"/>
                        <a:pt x="467" y="31"/>
                      </a:cubicBezTo>
                      <a:cubicBezTo>
                        <a:pt x="490" y="51"/>
                        <a:pt x="511" y="81"/>
                        <a:pt x="527" y="121"/>
                      </a:cubicBezTo>
                      <a:cubicBezTo>
                        <a:pt x="557" y="74"/>
                        <a:pt x="586" y="43"/>
                        <a:pt x="612" y="25"/>
                      </a:cubicBezTo>
                      <a:cubicBezTo>
                        <a:pt x="638" y="8"/>
                        <a:pt x="670" y="0"/>
                        <a:pt x="708" y="0"/>
                      </a:cubicBezTo>
                      <a:cubicBezTo>
                        <a:pt x="764" y="0"/>
                        <a:pt x="809" y="23"/>
                        <a:pt x="840" y="69"/>
                      </a:cubicBezTo>
                      <a:cubicBezTo>
                        <a:pt x="871" y="115"/>
                        <a:pt x="887" y="186"/>
                        <a:pt x="887" y="284"/>
                      </a:cubicBezTo>
                      <a:cubicBezTo>
                        <a:pt x="887" y="434"/>
                        <a:pt x="887" y="584"/>
                        <a:pt x="887" y="734"/>
                      </a:cubicBezTo>
                      <a:cubicBezTo>
                        <a:pt x="820" y="734"/>
                        <a:pt x="753" y="734"/>
                        <a:pt x="686" y="734"/>
                      </a:cubicBezTo>
                      <a:cubicBezTo>
                        <a:pt x="686" y="598"/>
                        <a:pt x="686" y="462"/>
                        <a:pt x="686" y="326"/>
                      </a:cubicBezTo>
                      <a:cubicBezTo>
                        <a:pt x="686" y="293"/>
                        <a:pt x="681" y="269"/>
                        <a:pt x="672" y="253"/>
                      </a:cubicBezTo>
                      <a:cubicBezTo>
                        <a:pt x="659" y="228"/>
                        <a:pt x="642" y="216"/>
                        <a:pt x="622" y="216"/>
                      </a:cubicBezTo>
                      <a:cubicBezTo>
                        <a:pt x="598" y="216"/>
                        <a:pt x="580" y="227"/>
                        <a:pt x="566" y="251"/>
                      </a:cubicBezTo>
                      <a:cubicBezTo>
                        <a:pt x="551" y="275"/>
                        <a:pt x="544" y="312"/>
                        <a:pt x="544" y="364"/>
                      </a:cubicBezTo>
                      <a:cubicBezTo>
                        <a:pt x="544" y="487"/>
                        <a:pt x="544" y="611"/>
                        <a:pt x="544" y="734"/>
                      </a:cubicBezTo>
                      <a:cubicBezTo>
                        <a:pt x="477" y="734"/>
                        <a:pt x="410" y="734"/>
                        <a:pt x="343" y="734"/>
                      </a:cubicBezTo>
                      <a:cubicBezTo>
                        <a:pt x="343" y="603"/>
                        <a:pt x="343" y="471"/>
                        <a:pt x="343" y="339"/>
                      </a:cubicBezTo>
                      <a:cubicBezTo>
                        <a:pt x="343" y="307"/>
                        <a:pt x="342" y="286"/>
                        <a:pt x="339" y="275"/>
                      </a:cubicBezTo>
                      <a:cubicBezTo>
                        <a:pt x="334" y="257"/>
                        <a:pt x="327" y="242"/>
                        <a:pt x="316" y="231"/>
                      </a:cubicBezTo>
                      <a:cubicBezTo>
                        <a:pt x="306" y="220"/>
                        <a:pt x="294" y="215"/>
                        <a:pt x="280" y="215"/>
                      </a:cubicBezTo>
                      <a:cubicBezTo>
                        <a:pt x="257" y="215"/>
                        <a:pt x="238" y="227"/>
                        <a:pt x="223" y="250"/>
                      </a:cubicBezTo>
                      <a:cubicBezTo>
                        <a:pt x="208" y="274"/>
                        <a:pt x="201" y="313"/>
                        <a:pt x="201" y="368"/>
                      </a:cubicBezTo>
                      <a:cubicBezTo>
                        <a:pt x="201" y="490"/>
                        <a:pt x="201" y="612"/>
                        <a:pt x="201" y="734"/>
                      </a:cubicBezTo>
                      <a:cubicBezTo>
                        <a:pt x="134" y="734"/>
                        <a:pt x="67" y="734"/>
                        <a:pt x="0" y="734"/>
                      </a:cubicBezTo>
                      <a:cubicBezTo>
                        <a:pt x="0" y="495"/>
                        <a:pt x="0" y="256"/>
                        <a:pt x="0" y="17"/>
                      </a:cubicBezTo>
                    </a:path>
                  </a:pathLst>
                </a:custGeom>
                <a:solidFill>
                  <a:srgbClr val="008080"/>
                </a:solidFill>
                <a:ln w="0">
                  <a:solidFill>
                    <a:srgbClr val="000000"/>
                  </a:solidFill>
                  <a:prstDash val="solid"/>
                  <a:round/>
                  <a:headEnd/>
                  <a:tailEnd/>
                </a:ln>
              </p:spPr>
              <p:txBody>
                <a:bodyPr/>
                <a:lstStyle/>
                <a:p>
                  <a:endParaRPr lang="en-US"/>
                </a:p>
              </p:txBody>
            </p:sp>
            <p:sp>
              <p:nvSpPr>
                <p:cNvPr id="59" name="Freeform 337">
                  <a:extLst>
                    <a:ext uri="{FF2B5EF4-FFF2-40B4-BE49-F238E27FC236}">
                      <a16:creationId xmlns:a16="http://schemas.microsoft.com/office/drawing/2014/main" id="{E5821F07-547A-4967-9E83-3248D5AA5190}"/>
                    </a:ext>
                  </a:extLst>
                </p:cNvPr>
                <p:cNvSpPr>
                  <a:spLocks/>
                </p:cNvSpPr>
                <p:nvPr/>
              </p:nvSpPr>
              <p:spPr bwMode="auto">
                <a:xfrm>
                  <a:off x="4175" y="3459"/>
                  <a:ext cx="90" cy="154"/>
                </a:xfrm>
                <a:custGeom>
                  <a:avLst/>
                  <a:gdLst>
                    <a:gd name="T0" fmla="*/ 15 w 553"/>
                    <a:gd name="T1" fmla="*/ 31 h 734"/>
                    <a:gd name="T2" fmla="*/ 10 w 553"/>
                    <a:gd name="T3" fmla="*/ 31 h 734"/>
                    <a:gd name="T4" fmla="*/ 10 w 553"/>
                    <a:gd name="T5" fmla="*/ 26 h 734"/>
                    <a:gd name="T6" fmla="*/ 7 w 553"/>
                    <a:gd name="T7" fmla="*/ 31 h 734"/>
                    <a:gd name="T8" fmla="*/ 5 w 553"/>
                    <a:gd name="T9" fmla="*/ 32 h 734"/>
                    <a:gd name="T10" fmla="*/ 1 w 553"/>
                    <a:gd name="T11" fmla="*/ 29 h 734"/>
                    <a:gd name="T12" fmla="*/ 0 w 553"/>
                    <a:gd name="T13" fmla="*/ 20 h 734"/>
                    <a:gd name="T14" fmla="*/ 0 w 553"/>
                    <a:gd name="T15" fmla="*/ 0 h 734"/>
                    <a:gd name="T16" fmla="*/ 5 w 553"/>
                    <a:gd name="T17" fmla="*/ 0 h 734"/>
                    <a:gd name="T18" fmla="*/ 5 w 553"/>
                    <a:gd name="T19" fmla="*/ 17 h 734"/>
                    <a:gd name="T20" fmla="*/ 6 w 553"/>
                    <a:gd name="T21" fmla="*/ 22 h 734"/>
                    <a:gd name="T22" fmla="*/ 7 w 553"/>
                    <a:gd name="T23" fmla="*/ 23 h 734"/>
                    <a:gd name="T24" fmla="*/ 9 w 553"/>
                    <a:gd name="T25" fmla="*/ 21 h 734"/>
                    <a:gd name="T26" fmla="*/ 9 w 553"/>
                    <a:gd name="T27" fmla="*/ 15 h 734"/>
                    <a:gd name="T28" fmla="*/ 9 w 553"/>
                    <a:gd name="T29" fmla="*/ 0 h 734"/>
                    <a:gd name="T30" fmla="*/ 15 w 553"/>
                    <a:gd name="T31" fmla="*/ 0 h 734"/>
                    <a:gd name="T32" fmla="*/ 15 w 553"/>
                    <a:gd name="T33" fmla="*/ 31 h 7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3"/>
                    <a:gd name="T52" fmla="*/ 0 h 734"/>
                    <a:gd name="T53" fmla="*/ 553 w 553"/>
                    <a:gd name="T54" fmla="*/ 734 h 7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3" h="734">
                      <a:moveTo>
                        <a:pt x="553" y="717"/>
                      </a:moveTo>
                      <a:cubicBezTo>
                        <a:pt x="491" y="717"/>
                        <a:pt x="428" y="717"/>
                        <a:pt x="366" y="717"/>
                      </a:cubicBezTo>
                      <a:cubicBezTo>
                        <a:pt x="366" y="679"/>
                        <a:pt x="366" y="640"/>
                        <a:pt x="366" y="601"/>
                      </a:cubicBezTo>
                      <a:cubicBezTo>
                        <a:pt x="338" y="649"/>
                        <a:pt x="310" y="683"/>
                        <a:pt x="282" y="703"/>
                      </a:cubicBezTo>
                      <a:cubicBezTo>
                        <a:pt x="254" y="724"/>
                        <a:pt x="218" y="734"/>
                        <a:pt x="177" y="734"/>
                      </a:cubicBezTo>
                      <a:cubicBezTo>
                        <a:pt x="122" y="734"/>
                        <a:pt x="78" y="711"/>
                        <a:pt x="48" y="665"/>
                      </a:cubicBezTo>
                      <a:cubicBezTo>
                        <a:pt x="17" y="620"/>
                        <a:pt x="0" y="551"/>
                        <a:pt x="0" y="457"/>
                      </a:cubicBezTo>
                      <a:cubicBezTo>
                        <a:pt x="0" y="304"/>
                        <a:pt x="0" y="152"/>
                        <a:pt x="0" y="0"/>
                      </a:cubicBezTo>
                      <a:cubicBezTo>
                        <a:pt x="68" y="0"/>
                        <a:pt x="135" y="0"/>
                        <a:pt x="202" y="0"/>
                      </a:cubicBezTo>
                      <a:cubicBezTo>
                        <a:pt x="202" y="131"/>
                        <a:pt x="202" y="263"/>
                        <a:pt x="202" y="394"/>
                      </a:cubicBezTo>
                      <a:cubicBezTo>
                        <a:pt x="202" y="440"/>
                        <a:pt x="208" y="471"/>
                        <a:pt x="220" y="490"/>
                      </a:cubicBezTo>
                      <a:cubicBezTo>
                        <a:pt x="232" y="509"/>
                        <a:pt x="249" y="519"/>
                        <a:pt x="271" y="519"/>
                      </a:cubicBezTo>
                      <a:cubicBezTo>
                        <a:pt x="295" y="519"/>
                        <a:pt x="315" y="506"/>
                        <a:pt x="330" y="481"/>
                      </a:cubicBezTo>
                      <a:cubicBezTo>
                        <a:pt x="345" y="456"/>
                        <a:pt x="353" y="411"/>
                        <a:pt x="353" y="345"/>
                      </a:cubicBezTo>
                      <a:cubicBezTo>
                        <a:pt x="353" y="230"/>
                        <a:pt x="353" y="115"/>
                        <a:pt x="353" y="0"/>
                      </a:cubicBezTo>
                      <a:cubicBezTo>
                        <a:pt x="419" y="0"/>
                        <a:pt x="486" y="0"/>
                        <a:pt x="553" y="0"/>
                      </a:cubicBezTo>
                      <a:cubicBezTo>
                        <a:pt x="553" y="239"/>
                        <a:pt x="553" y="478"/>
                        <a:pt x="553" y="717"/>
                      </a:cubicBezTo>
                    </a:path>
                  </a:pathLst>
                </a:custGeom>
                <a:solidFill>
                  <a:srgbClr val="008080"/>
                </a:solidFill>
                <a:ln w="0">
                  <a:solidFill>
                    <a:srgbClr val="000000"/>
                  </a:solidFill>
                  <a:prstDash val="solid"/>
                  <a:round/>
                  <a:headEnd/>
                  <a:tailEnd/>
                </a:ln>
              </p:spPr>
              <p:txBody>
                <a:bodyPr/>
                <a:lstStyle/>
                <a:p>
                  <a:endParaRPr lang="en-US"/>
                </a:p>
              </p:txBody>
            </p:sp>
            <p:sp>
              <p:nvSpPr>
                <p:cNvPr id="60" name="Freeform 338">
                  <a:extLst>
                    <a:ext uri="{FF2B5EF4-FFF2-40B4-BE49-F238E27FC236}">
                      <a16:creationId xmlns:a16="http://schemas.microsoft.com/office/drawing/2014/main" id="{4C464CB2-2C49-4B71-A4FE-52D85DF40741}"/>
                    </a:ext>
                  </a:extLst>
                </p:cNvPr>
                <p:cNvSpPr>
                  <a:spLocks/>
                </p:cNvSpPr>
                <p:nvPr/>
              </p:nvSpPr>
              <p:spPr bwMode="auto">
                <a:xfrm>
                  <a:off x="4286" y="3402"/>
                  <a:ext cx="33" cy="207"/>
                </a:xfrm>
                <a:custGeom>
                  <a:avLst/>
                  <a:gdLst>
                    <a:gd name="T0" fmla="*/ 0 w 201"/>
                    <a:gd name="T1" fmla="*/ 0 h 991"/>
                    <a:gd name="T2" fmla="*/ 5 w 201"/>
                    <a:gd name="T3" fmla="*/ 0 h 991"/>
                    <a:gd name="T4" fmla="*/ 5 w 201"/>
                    <a:gd name="T5" fmla="*/ 43 h 991"/>
                    <a:gd name="T6" fmla="*/ 0 w 201"/>
                    <a:gd name="T7" fmla="*/ 43 h 991"/>
                    <a:gd name="T8" fmla="*/ 0 w 201"/>
                    <a:gd name="T9" fmla="*/ 0 h 991"/>
                    <a:gd name="T10" fmla="*/ 0 60000 65536"/>
                    <a:gd name="T11" fmla="*/ 0 60000 65536"/>
                    <a:gd name="T12" fmla="*/ 0 60000 65536"/>
                    <a:gd name="T13" fmla="*/ 0 60000 65536"/>
                    <a:gd name="T14" fmla="*/ 0 60000 65536"/>
                    <a:gd name="T15" fmla="*/ 0 w 201"/>
                    <a:gd name="T16" fmla="*/ 0 h 991"/>
                    <a:gd name="T17" fmla="*/ 201 w 201"/>
                    <a:gd name="T18" fmla="*/ 991 h 991"/>
                  </a:gdLst>
                  <a:ahLst/>
                  <a:cxnLst>
                    <a:cxn ang="T10">
                      <a:pos x="T0" y="T1"/>
                    </a:cxn>
                    <a:cxn ang="T11">
                      <a:pos x="T2" y="T3"/>
                    </a:cxn>
                    <a:cxn ang="T12">
                      <a:pos x="T4" y="T5"/>
                    </a:cxn>
                    <a:cxn ang="T13">
                      <a:pos x="T6" y="T7"/>
                    </a:cxn>
                    <a:cxn ang="T14">
                      <a:pos x="T8" y="T9"/>
                    </a:cxn>
                  </a:cxnLst>
                  <a:rect l="T15" t="T16" r="T17" b="T18"/>
                  <a:pathLst>
                    <a:path w="201" h="991">
                      <a:moveTo>
                        <a:pt x="0" y="0"/>
                      </a:moveTo>
                      <a:cubicBezTo>
                        <a:pt x="67" y="0"/>
                        <a:pt x="134" y="0"/>
                        <a:pt x="201" y="0"/>
                      </a:cubicBezTo>
                      <a:cubicBezTo>
                        <a:pt x="201" y="331"/>
                        <a:pt x="201" y="661"/>
                        <a:pt x="201" y="991"/>
                      </a:cubicBezTo>
                      <a:cubicBezTo>
                        <a:pt x="134" y="991"/>
                        <a:pt x="67" y="991"/>
                        <a:pt x="0" y="991"/>
                      </a:cubicBezTo>
                      <a:cubicBezTo>
                        <a:pt x="0" y="661"/>
                        <a:pt x="0" y="331"/>
                        <a:pt x="0" y="0"/>
                      </a:cubicBezTo>
                    </a:path>
                  </a:pathLst>
                </a:custGeom>
                <a:solidFill>
                  <a:srgbClr val="008080"/>
                </a:solidFill>
                <a:ln w="0">
                  <a:solidFill>
                    <a:srgbClr val="000000"/>
                  </a:solidFill>
                  <a:prstDash val="solid"/>
                  <a:round/>
                  <a:headEnd/>
                  <a:tailEnd/>
                </a:ln>
              </p:spPr>
              <p:txBody>
                <a:bodyPr/>
                <a:lstStyle/>
                <a:p>
                  <a:endParaRPr lang="en-US"/>
                </a:p>
              </p:txBody>
            </p:sp>
            <p:sp>
              <p:nvSpPr>
                <p:cNvPr id="61" name="Freeform 339">
                  <a:extLst>
                    <a:ext uri="{FF2B5EF4-FFF2-40B4-BE49-F238E27FC236}">
                      <a16:creationId xmlns:a16="http://schemas.microsoft.com/office/drawing/2014/main" id="{1EF68790-061E-49D4-A391-BEC27951BDC0}"/>
                    </a:ext>
                  </a:extLst>
                </p:cNvPr>
                <p:cNvSpPr>
                  <a:spLocks noEditPoints="1"/>
                </p:cNvSpPr>
                <p:nvPr/>
              </p:nvSpPr>
              <p:spPr bwMode="auto">
                <a:xfrm>
                  <a:off x="4336" y="3456"/>
                  <a:ext cx="97" cy="157"/>
                </a:xfrm>
                <a:custGeom>
                  <a:avLst/>
                  <a:gdLst>
                    <a:gd name="T0" fmla="*/ 5 w 601"/>
                    <a:gd name="T1" fmla="*/ 11 h 751"/>
                    <a:gd name="T2" fmla="*/ 0 w 601"/>
                    <a:gd name="T3" fmla="*/ 10 h 751"/>
                    <a:gd name="T4" fmla="*/ 1 w 601"/>
                    <a:gd name="T5" fmla="*/ 5 h 751"/>
                    <a:gd name="T6" fmla="*/ 3 w 601"/>
                    <a:gd name="T7" fmla="*/ 2 h 751"/>
                    <a:gd name="T8" fmla="*/ 5 w 601"/>
                    <a:gd name="T9" fmla="*/ 1 h 751"/>
                    <a:gd name="T10" fmla="*/ 7 w 601"/>
                    <a:gd name="T11" fmla="*/ 0 h 751"/>
                    <a:gd name="T12" fmla="*/ 11 w 601"/>
                    <a:gd name="T13" fmla="*/ 1 h 751"/>
                    <a:gd name="T14" fmla="*/ 14 w 601"/>
                    <a:gd name="T15" fmla="*/ 3 h 751"/>
                    <a:gd name="T16" fmla="*/ 15 w 601"/>
                    <a:gd name="T17" fmla="*/ 7 h 751"/>
                    <a:gd name="T18" fmla="*/ 15 w 601"/>
                    <a:gd name="T19" fmla="*/ 11 h 751"/>
                    <a:gd name="T20" fmla="*/ 15 w 601"/>
                    <a:gd name="T21" fmla="*/ 26 h 751"/>
                    <a:gd name="T22" fmla="*/ 15 w 601"/>
                    <a:gd name="T23" fmla="*/ 29 h 751"/>
                    <a:gd name="T24" fmla="*/ 16 w 601"/>
                    <a:gd name="T25" fmla="*/ 32 h 751"/>
                    <a:gd name="T26" fmla="*/ 11 w 601"/>
                    <a:gd name="T27" fmla="*/ 32 h 751"/>
                    <a:gd name="T28" fmla="*/ 10 w 601"/>
                    <a:gd name="T29" fmla="*/ 30 h 751"/>
                    <a:gd name="T30" fmla="*/ 10 w 601"/>
                    <a:gd name="T31" fmla="*/ 28 h 751"/>
                    <a:gd name="T32" fmla="*/ 8 w 601"/>
                    <a:gd name="T33" fmla="*/ 32 h 751"/>
                    <a:gd name="T34" fmla="*/ 5 w 601"/>
                    <a:gd name="T35" fmla="*/ 33 h 751"/>
                    <a:gd name="T36" fmla="*/ 1 w 601"/>
                    <a:gd name="T37" fmla="*/ 30 h 751"/>
                    <a:gd name="T38" fmla="*/ 0 w 601"/>
                    <a:gd name="T39" fmla="*/ 24 h 751"/>
                    <a:gd name="T40" fmla="*/ 1 w 601"/>
                    <a:gd name="T41" fmla="*/ 18 h 751"/>
                    <a:gd name="T42" fmla="*/ 4 w 601"/>
                    <a:gd name="T43" fmla="*/ 14 h 751"/>
                    <a:gd name="T44" fmla="*/ 8 w 601"/>
                    <a:gd name="T45" fmla="*/ 13 h 751"/>
                    <a:gd name="T46" fmla="*/ 10 w 601"/>
                    <a:gd name="T47" fmla="*/ 11 h 751"/>
                    <a:gd name="T48" fmla="*/ 10 w 601"/>
                    <a:gd name="T49" fmla="*/ 8 h 751"/>
                    <a:gd name="T50" fmla="*/ 8 w 601"/>
                    <a:gd name="T51" fmla="*/ 7 h 751"/>
                    <a:gd name="T52" fmla="*/ 6 w 601"/>
                    <a:gd name="T53" fmla="*/ 8 h 751"/>
                    <a:gd name="T54" fmla="*/ 5 w 601"/>
                    <a:gd name="T55" fmla="*/ 11 h 751"/>
                    <a:gd name="T56" fmla="*/ 10 w 601"/>
                    <a:gd name="T57" fmla="*/ 17 h 751"/>
                    <a:gd name="T58" fmla="*/ 8 w 601"/>
                    <a:gd name="T59" fmla="*/ 19 h 751"/>
                    <a:gd name="T60" fmla="*/ 6 w 601"/>
                    <a:gd name="T61" fmla="*/ 21 h 751"/>
                    <a:gd name="T62" fmla="*/ 5 w 601"/>
                    <a:gd name="T63" fmla="*/ 23 h 751"/>
                    <a:gd name="T64" fmla="*/ 6 w 601"/>
                    <a:gd name="T65" fmla="*/ 25 h 751"/>
                    <a:gd name="T66" fmla="*/ 7 w 601"/>
                    <a:gd name="T67" fmla="*/ 26 h 751"/>
                    <a:gd name="T68" fmla="*/ 9 w 601"/>
                    <a:gd name="T69" fmla="*/ 25 h 751"/>
                    <a:gd name="T70" fmla="*/ 10 w 601"/>
                    <a:gd name="T71" fmla="*/ 23 h 751"/>
                    <a:gd name="T72" fmla="*/ 10 w 601"/>
                    <a:gd name="T73" fmla="*/ 19 h 751"/>
                    <a:gd name="T74" fmla="*/ 10 w 601"/>
                    <a:gd name="T75" fmla="*/ 17 h 7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01"/>
                    <a:gd name="T115" fmla="*/ 0 h 751"/>
                    <a:gd name="T116" fmla="*/ 601 w 601"/>
                    <a:gd name="T117" fmla="*/ 751 h 7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01" h="751">
                      <a:moveTo>
                        <a:pt x="207" y="249"/>
                      </a:moveTo>
                      <a:cubicBezTo>
                        <a:pt x="143" y="240"/>
                        <a:pt x="79" y="231"/>
                        <a:pt x="15" y="221"/>
                      </a:cubicBezTo>
                      <a:cubicBezTo>
                        <a:pt x="23" y="175"/>
                        <a:pt x="33" y="139"/>
                        <a:pt x="47" y="113"/>
                      </a:cubicBezTo>
                      <a:cubicBezTo>
                        <a:pt x="60" y="86"/>
                        <a:pt x="80" y="64"/>
                        <a:pt x="105" y="44"/>
                      </a:cubicBezTo>
                      <a:cubicBezTo>
                        <a:pt x="123" y="30"/>
                        <a:pt x="149" y="19"/>
                        <a:pt x="181" y="12"/>
                      </a:cubicBezTo>
                      <a:cubicBezTo>
                        <a:pt x="213" y="4"/>
                        <a:pt x="248" y="0"/>
                        <a:pt x="286" y="0"/>
                      </a:cubicBezTo>
                      <a:cubicBezTo>
                        <a:pt x="346" y="0"/>
                        <a:pt x="394" y="5"/>
                        <a:pt x="430" y="14"/>
                      </a:cubicBezTo>
                      <a:cubicBezTo>
                        <a:pt x="467" y="23"/>
                        <a:pt x="497" y="43"/>
                        <a:pt x="521" y="72"/>
                      </a:cubicBezTo>
                      <a:cubicBezTo>
                        <a:pt x="538" y="92"/>
                        <a:pt x="552" y="121"/>
                        <a:pt x="562" y="158"/>
                      </a:cubicBezTo>
                      <a:cubicBezTo>
                        <a:pt x="571" y="195"/>
                        <a:pt x="576" y="231"/>
                        <a:pt x="576" y="265"/>
                      </a:cubicBezTo>
                      <a:cubicBezTo>
                        <a:pt x="576" y="370"/>
                        <a:pt x="576" y="476"/>
                        <a:pt x="576" y="582"/>
                      </a:cubicBezTo>
                      <a:cubicBezTo>
                        <a:pt x="576" y="616"/>
                        <a:pt x="578" y="642"/>
                        <a:pt x="581" y="661"/>
                      </a:cubicBezTo>
                      <a:cubicBezTo>
                        <a:pt x="584" y="680"/>
                        <a:pt x="591" y="705"/>
                        <a:pt x="601" y="734"/>
                      </a:cubicBezTo>
                      <a:cubicBezTo>
                        <a:pt x="539" y="734"/>
                        <a:pt x="476" y="734"/>
                        <a:pt x="413" y="734"/>
                      </a:cubicBezTo>
                      <a:cubicBezTo>
                        <a:pt x="406" y="716"/>
                        <a:pt x="401" y="702"/>
                        <a:pt x="399" y="692"/>
                      </a:cubicBezTo>
                      <a:cubicBezTo>
                        <a:pt x="396" y="682"/>
                        <a:pt x="394" y="668"/>
                        <a:pt x="392" y="647"/>
                      </a:cubicBezTo>
                      <a:cubicBezTo>
                        <a:pt x="366" y="681"/>
                        <a:pt x="339" y="706"/>
                        <a:pt x="314" y="721"/>
                      </a:cubicBezTo>
                      <a:cubicBezTo>
                        <a:pt x="278" y="741"/>
                        <a:pt x="237" y="751"/>
                        <a:pt x="190" y="751"/>
                      </a:cubicBezTo>
                      <a:cubicBezTo>
                        <a:pt x="128" y="751"/>
                        <a:pt x="80" y="731"/>
                        <a:pt x="48" y="691"/>
                      </a:cubicBezTo>
                      <a:cubicBezTo>
                        <a:pt x="16" y="651"/>
                        <a:pt x="0" y="603"/>
                        <a:pt x="0" y="545"/>
                      </a:cubicBezTo>
                      <a:cubicBezTo>
                        <a:pt x="0" y="490"/>
                        <a:pt x="12" y="445"/>
                        <a:pt x="35" y="410"/>
                      </a:cubicBezTo>
                      <a:cubicBezTo>
                        <a:pt x="57" y="375"/>
                        <a:pt x="101" y="349"/>
                        <a:pt x="163" y="332"/>
                      </a:cubicBezTo>
                      <a:cubicBezTo>
                        <a:pt x="239" y="310"/>
                        <a:pt x="288" y="297"/>
                        <a:pt x="310" y="288"/>
                      </a:cubicBezTo>
                      <a:cubicBezTo>
                        <a:pt x="332" y="279"/>
                        <a:pt x="355" y="269"/>
                        <a:pt x="380" y="255"/>
                      </a:cubicBezTo>
                      <a:cubicBezTo>
                        <a:pt x="380" y="221"/>
                        <a:pt x="375" y="198"/>
                        <a:pt x="365" y="184"/>
                      </a:cubicBezTo>
                      <a:cubicBezTo>
                        <a:pt x="355" y="171"/>
                        <a:pt x="337" y="164"/>
                        <a:pt x="312" y="164"/>
                      </a:cubicBezTo>
                      <a:cubicBezTo>
                        <a:pt x="279" y="164"/>
                        <a:pt x="254" y="171"/>
                        <a:pt x="238" y="186"/>
                      </a:cubicBezTo>
                      <a:cubicBezTo>
                        <a:pt x="225" y="197"/>
                        <a:pt x="215" y="218"/>
                        <a:pt x="207" y="249"/>
                      </a:cubicBezTo>
                      <a:close/>
                      <a:moveTo>
                        <a:pt x="380" y="394"/>
                      </a:moveTo>
                      <a:cubicBezTo>
                        <a:pt x="353" y="408"/>
                        <a:pt x="324" y="419"/>
                        <a:pt x="294" y="430"/>
                      </a:cubicBezTo>
                      <a:cubicBezTo>
                        <a:pt x="254" y="445"/>
                        <a:pt x="228" y="459"/>
                        <a:pt x="217" y="474"/>
                      </a:cubicBezTo>
                      <a:cubicBezTo>
                        <a:pt x="206" y="489"/>
                        <a:pt x="200" y="505"/>
                        <a:pt x="200" y="524"/>
                      </a:cubicBezTo>
                      <a:cubicBezTo>
                        <a:pt x="200" y="546"/>
                        <a:pt x="206" y="563"/>
                        <a:pt x="217" y="577"/>
                      </a:cubicBezTo>
                      <a:cubicBezTo>
                        <a:pt x="228" y="591"/>
                        <a:pt x="244" y="598"/>
                        <a:pt x="265" y="598"/>
                      </a:cubicBezTo>
                      <a:cubicBezTo>
                        <a:pt x="288" y="598"/>
                        <a:pt x="309" y="591"/>
                        <a:pt x="328" y="576"/>
                      </a:cubicBezTo>
                      <a:cubicBezTo>
                        <a:pt x="347" y="561"/>
                        <a:pt x="361" y="543"/>
                        <a:pt x="369" y="521"/>
                      </a:cubicBezTo>
                      <a:cubicBezTo>
                        <a:pt x="376" y="500"/>
                        <a:pt x="380" y="472"/>
                        <a:pt x="380" y="438"/>
                      </a:cubicBezTo>
                      <a:cubicBezTo>
                        <a:pt x="380" y="423"/>
                        <a:pt x="380" y="408"/>
                        <a:pt x="380" y="394"/>
                      </a:cubicBezTo>
                      <a:close/>
                    </a:path>
                  </a:pathLst>
                </a:custGeom>
                <a:solidFill>
                  <a:srgbClr val="008080"/>
                </a:solidFill>
                <a:ln w="0">
                  <a:solidFill>
                    <a:srgbClr val="000000"/>
                  </a:solidFill>
                  <a:prstDash val="solid"/>
                  <a:round/>
                  <a:headEnd/>
                  <a:tailEnd/>
                </a:ln>
              </p:spPr>
              <p:txBody>
                <a:bodyPr/>
                <a:lstStyle/>
                <a:p>
                  <a:endParaRPr lang="en-US"/>
                </a:p>
              </p:txBody>
            </p:sp>
            <p:sp>
              <p:nvSpPr>
                <p:cNvPr id="62" name="Freeform 340">
                  <a:extLst>
                    <a:ext uri="{FF2B5EF4-FFF2-40B4-BE49-F238E27FC236}">
                      <a16:creationId xmlns:a16="http://schemas.microsoft.com/office/drawing/2014/main" id="{E3DA02C2-E3D8-471A-A355-44BDF07A75A2}"/>
                    </a:ext>
                  </a:extLst>
                </p:cNvPr>
                <p:cNvSpPr>
                  <a:spLocks/>
                </p:cNvSpPr>
                <p:nvPr/>
              </p:nvSpPr>
              <p:spPr bwMode="auto">
                <a:xfrm>
                  <a:off x="4441" y="3402"/>
                  <a:ext cx="63" cy="211"/>
                </a:xfrm>
                <a:custGeom>
                  <a:avLst/>
                  <a:gdLst>
                    <a:gd name="T0" fmla="*/ 7 w 392"/>
                    <a:gd name="T1" fmla="*/ 0 h 1008"/>
                    <a:gd name="T2" fmla="*/ 7 w 392"/>
                    <a:gd name="T3" fmla="*/ 12 h 1008"/>
                    <a:gd name="T4" fmla="*/ 10 w 392"/>
                    <a:gd name="T5" fmla="*/ 12 h 1008"/>
                    <a:gd name="T6" fmla="*/ 10 w 392"/>
                    <a:gd name="T7" fmla="*/ 21 h 1008"/>
                    <a:gd name="T8" fmla="*/ 7 w 392"/>
                    <a:gd name="T9" fmla="*/ 21 h 1008"/>
                    <a:gd name="T10" fmla="*/ 7 w 392"/>
                    <a:gd name="T11" fmla="*/ 32 h 1008"/>
                    <a:gd name="T12" fmla="*/ 7 w 392"/>
                    <a:gd name="T13" fmla="*/ 35 h 1008"/>
                    <a:gd name="T14" fmla="*/ 8 w 392"/>
                    <a:gd name="T15" fmla="*/ 36 h 1008"/>
                    <a:gd name="T16" fmla="*/ 10 w 392"/>
                    <a:gd name="T17" fmla="*/ 35 h 1008"/>
                    <a:gd name="T18" fmla="*/ 10 w 392"/>
                    <a:gd name="T19" fmla="*/ 43 h 1008"/>
                    <a:gd name="T20" fmla="*/ 7 w 392"/>
                    <a:gd name="T21" fmla="*/ 44 h 1008"/>
                    <a:gd name="T22" fmla="*/ 4 w 392"/>
                    <a:gd name="T23" fmla="*/ 43 h 1008"/>
                    <a:gd name="T24" fmla="*/ 2 w 392"/>
                    <a:gd name="T25" fmla="*/ 40 h 1008"/>
                    <a:gd name="T26" fmla="*/ 2 w 392"/>
                    <a:gd name="T27" fmla="*/ 32 h 1008"/>
                    <a:gd name="T28" fmla="*/ 2 w 392"/>
                    <a:gd name="T29" fmla="*/ 21 h 1008"/>
                    <a:gd name="T30" fmla="*/ 0 w 392"/>
                    <a:gd name="T31" fmla="*/ 21 h 1008"/>
                    <a:gd name="T32" fmla="*/ 0 w 392"/>
                    <a:gd name="T33" fmla="*/ 12 h 1008"/>
                    <a:gd name="T34" fmla="*/ 2 w 392"/>
                    <a:gd name="T35" fmla="*/ 12 h 1008"/>
                    <a:gd name="T36" fmla="*/ 2 w 392"/>
                    <a:gd name="T37" fmla="*/ 6 h 1008"/>
                    <a:gd name="T38" fmla="*/ 7 w 392"/>
                    <a:gd name="T39" fmla="*/ 0 h 10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2"/>
                    <a:gd name="T61" fmla="*/ 0 h 1008"/>
                    <a:gd name="T62" fmla="*/ 392 w 392"/>
                    <a:gd name="T63" fmla="*/ 1008 h 10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2" h="1008">
                      <a:moveTo>
                        <a:pt x="275" y="0"/>
                      </a:moveTo>
                      <a:cubicBezTo>
                        <a:pt x="275" y="91"/>
                        <a:pt x="275" y="182"/>
                        <a:pt x="275" y="274"/>
                      </a:cubicBezTo>
                      <a:cubicBezTo>
                        <a:pt x="312" y="274"/>
                        <a:pt x="348" y="274"/>
                        <a:pt x="385" y="274"/>
                      </a:cubicBezTo>
                      <a:cubicBezTo>
                        <a:pt x="385" y="341"/>
                        <a:pt x="385" y="408"/>
                        <a:pt x="385" y="475"/>
                      </a:cubicBezTo>
                      <a:cubicBezTo>
                        <a:pt x="348" y="475"/>
                        <a:pt x="312" y="475"/>
                        <a:pt x="275" y="475"/>
                      </a:cubicBezTo>
                      <a:cubicBezTo>
                        <a:pt x="275" y="560"/>
                        <a:pt x="275" y="645"/>
                        <a:pt x="275" y="730"/>
                      </a:cubicBezTo>
                      <a:cubicBezTo>
                        <a:pt x="275" y="760"/>
                        <a:pt x="277" y="781"/>
                        <a:pt x="281" y="791"/>
                      </a:cubicBezTo>
                      <a:cubicBezTo>
                        <a:pt x="287" y="806"/>
                        <a:pt x="299" y="813"/>
                        <a:pt x="316" y="813"/>
                      </a:cubicBezTo>
                      <a:cubicBezTo>
                        <a:pt x="330" y="813"/>
                        <a:pt x="351" y="808"/>
                        <a:pt x="378" y="796"/>
                      </a:cubicBezTo>
                      <a:cubicBezTo>
                        <a:pt x="382" y="859"/>
                        <a:pt x="388" y="922"/>
                        <a:pt x="392" y="985"/>
                      </a:cubicBezTo>
                      <a:cubicBezTo>
                        <a:pt x="343" y="1001"/>
                        <a:pt x="296" y="1008"/>
                        <a:pt x="254" y="1008"/>
                      </a:cubicBezTo>
                      <a:cubicBezTo>
                        <a:pt x="204" y="1008"/>
                        <a:pt x="167" y="999"/>
                        <a:pt x="143" y="981"/>
                      </a:cubicBezTo>
                      <a:cubicBezTo>
                        <a:pt x="120" y="964"/>
                        <a:pt x="102" y="937"/>
                        <a:pt x="91" y="902"/>
                      </a:cubicBezTo>
                      <a:cubicBezTo>
                        <a:pt x="80" y="866"/>
                        <a:pt x="74" y="808"/>
                        <a:pt x="74" y="728"/>
                      </a:cubicBezTo>
                      <a:cubicBezTo>
                        <a:pt x="74" y="644"/>
                        <a:pt x="74" y="559"/>
                        <a:pt x="74" y="475"/>
                      </a:cubicBezTo>
                      <a:cubicBezTo>
                        <a:pt x="49" y="475"/>
                        <a:pt x="25" y="475"/>
                        <a:pt x="0" y="475"/>
                      </a:cubicBezTo>
                      <a:cubicBezTo>
                        <a:pt x="0" y="408"/>
                        <a:pt x="0" y="341"/>
                        <a:pt x="0" y="274"/>
                      </a:cubicBezTo>
                      <a:cubicBezTo>
                        <a:pt x="25" y="274"/>
                        <a:pt x="49" y="274"/>
                        <a:pt x="74" y="274"/>
                      </a:cubicBezTo>
                      <a:cubicBezTo>
                        <a:pt x="74" y="230"/>
                        <a:pt x="74" y="186"/>
                        <a:pt x="74" y="142"/>
                      </a:cubicBezTo>
                      <a:cubicBezTo>
                        <a:pt x="141" y="94"/>
                        <a:pt x="208" y="48"/>
                        <a:pt x="275" y="0"/>
                      </a:cubicBezTo>
                    </a:path>
                  </a:pathLst>
                </a:custGeom>
                <a:solidFill>
                  <a:srgbClr val="008080"/>
                </a:solidFill>
                <a:ln w="0">
                  <a:solidFill>
                    <a:srgbClr val="000000"/>
                  </a:solidFill>
                  <a:prstDash val="solid"/>
                  <a:round/>
                  <a:headEnd/>
                  <a:tailEnd/>
                </a:ln>
              </p:spPr>
              <p:txBody>
                <a:bodyPr/>
                <a:lstStyle/>
                <a:p>
                  <a:endParaRPr lang="en-US"/>
                </a:p>
              </p:txBody>
            </p:sp>
            <p:sp>
              <p:nvSpPr>
                <p:cNvPr id="63" name="Freeform 341">
                  <a:extLst>
                    <a:ext uri="{FF2B5EF4-FFF2-40B4-BE49-F238E27FC236}">
                      <a16:creationId xmlns:a16="http://schemas.microsoft.com/office/drawing/2014/main" id="{42B729BA-9539-4D1F-AE43-7F62AAA9EA70}"/>
                    </a:ext>
                  </a:extLst>
                </p:cNvPr>
                <p:cNvSpPr>
                  <a:spLocks noEditPoints="1"/>
                </p:cNvSpPr>
                <p:nvPr/>
              </p:nvSpPr>
              <p:spPr bwMode="auto">
                <a:xfrm>
                  <a:off x="4520" y="3402"/>
                  <a:ext cx="32" cy="207"/>
                </a:xfrm>
                <a:custGeom>
                  <a:avLst/>
                  <a:gdLst>
                    <a:gd name="T0" fmla="*/ 0 w 200"/>
                    <a:gd name="T1" fmla="*/ 0 h 991"/>
                    <a:gd name="T2" fmla="*/ 5 w 200"/>
                    <a:gd name="T3" fmla="*/ 0 h 991"/>
                    <a:gd name="T4" fmla="*/ 5 w 200"/>
                    <a:gd name="T5" fmla="*/ 8 h 991"/>
                    <a:gd name="T6" fmla="*/ 0 w 200"/>
                    <a:gd name="T7" fmla="*/ 8 h 991"/>
                    <a:gd name="T8" fmla="*/ 0 w 200"/>
                    <a:gd name="T9" fmla="*/ 0 h 991"/>
                    <a:gd name="T10" fmla="*/ 0 w 200"/>
                    <a:gd name="T11" fmla="*/ 12 h 991"/>
                    <a:gd name="T12" fmla="*/ 5 w 200"/>
                    <a:gd name="T13" fmla="*/ 12 h 991"/>
                    <a:gd name="T14" fmla="*/ 5 w 200"/>
                    <a:gd name="T15" fmla="*/ 43 h 991"/>
                    <a:gd name="T16" fmla="*/ 0 w 200"/>
                    <a:gd name="T17" fmla="*/ 43 h 991"/>
                    <a:gd name="T18" fmla="*/ 0 w 200"/>
                    <a:gd name="T19" fmla="*/ 12 h 9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
                    <a:gd name="T31" fmla="*/ 0 h 991"/>
                    <a:gd name="T32" fmla="*/ 200 w 200"/>
                    <a:gd name="T33" fmla="*/ 991 h 9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 h="991">
                      <a:moveTo>
                        <a:pt x="0" y="0"/>
                      </a:moveTo>
                      <a:cubicBezTo>
                        <a:pt x="67" y="0"/>
                        <a:pt x="133" y="0"/>
                        <a:pt x="200" y="0"/>
                      </a:cubicBezTo>
                      <a:cubicBezTo>
                        <a:pt x="200" y="63"/>
                        <a:pt x="200" y="125"/>
                        <a:pt x="200" y="188"/>
                      </a:cubicBezTo>
                      <a:cubicBezTo>
                        <a:pt x="133" y="188"/>
                        <a:pt x="67" y="188"/>
                        <a:pt x="0" y="188"/>
                      </a:cubicBezTo>
                      <a:cubicBezTo>
                        <a:pt x="0" y="125"/>
                        <a:pt x="0" y="63"/>
                        <a:pt x="0" y="0"/>
                      </a:cubicBezTo>
                      <a:close/>
                      <a:moveTo>
                        <a:pt x="0" y="274"/>
                      </a:moveTo>
                      <a:cubicBezTo>
                        <a:pt x="67" y="274"/>
                        <a:pt x="133" y="274"/>
                        <a:pt x="200" y="274"/>
                      </a:cubicBezTo>
                      <a:cubicBezTo>
                        <a:pt x="200" y="513"/>
                        <a:pt x="200" y="752"/>
                        <a:pt x="200" y="991"/>
                      </a:cubicBezTo>
                      <a:cubicBezTo>
                        <a:pt x="133" y="991"/>
                        <a:pt x="67" y="991"/>
                        <a:pt x="0" y="991"/>
                      </a:cubicBezTo>
                      <a:cubicBezTo>
                        <a:pt x="0" y="752"/>
                        <a:pt x="0" y="513"/>
                        <a:pt x="0" y="274"/>
                      </a:cubicBezTo>
                      <a:close/>
                    </a:path>
                  </a:pathLst>
                </a:custGeom>
                <a:solidFill>
                  <a:srgbClr val="008080"/>
                </a:solidFill>
                <a:ln w="0">
                  <a:solidFill>
                    <a:srgbClr val="000000"/>
                  </a:solidFill>
                  <a:prstDash val="solid"/>
                  <a:round/>
                  <a:headEnd/>
                  <a:tailEnd/>
                </a:ln>
              </p:spPr>
              <p:txBody>
                <a:bodyPr/>
                <a:lstStyle/>
                <a:p>
                  <a:endParaRPr lang="en-US"/>
                </a:p>
              </p:txBody>
            </p:sp>
            <p:sp>
              <p:nvSpPr>
                <p:cNvPr id="64" name="Freeform 342">
                  <a:extLst>
                    <a:ext uri="{FF2B5EF4-FFF2-40B4-BE49-F238E27FC236}">
                      <a16:creationId xmlns:a16="http://schemas.microsoft.com/office/drawing/2014/main" id="{4D8AF076-ECBE-47BD-B08A-CFD1863283C4}"/>
                    </a:ext>
                  </a:extLst>
                </p:cNvPr>
                <p:cNvSpPr>
                  <a:spLocks noEditPoints="1"/>
                </p:cNvSpPr>
                <p:nvPr/>
              </p:nvSpPr>
              <p:spPr bwMode="auto">
                <a:xfrm>
                  <a:off x="4569" y="3456"/>
                  <a:ext cx="98" cy="157"/>
                </a:xfrm>
                <a:custGeom>
                  <a:avLst/>
                  <a:gdLst>
                    <a:gd name="T0" fmla="*/ 0 w 600"/>
                    <a:gd name="T1" fmla="*/ 17 h 751"/>
                    <a:gd name="T2" fmla="*/ 2 w 600"/>
                    <a:gd name="T3" fmla="*/ 5 h 751"/>
                    <a:gd name="T4" fmla="*/ 8 w 600"/>
                    <a:gd name="T5" fmla="*/ 0 h 751"/>
                    <a:gd name="T6" fmla="*/ 14 w 600"/>
                    <a:gd name="T7" fmla="*/ 5 h 751"/>
                    <a:gd name="T8" fmla="*/ 16 w 600"/>
                    <a:gd name="T9" fmla="*/ 16 h 751"/>
                    <a:gd name="T10" fmla="*/ 14 w 600"/>
                    <a:gd name="T11" fmla="*/ 28 h 751"/>
                    <a:gd name="T12" fmla="*/ 8 w 600"/>
                    <a:gd name="T13" fmla="*/ 33 h 751"/>
                    <a:gd name="T14" fmla="*/ 3 w 600"/>
                    <a:gd name="T15" fmla="*/ 29 h 751"/>
                    <a:gd name="T16" fmla="*/ 0 w 600"/>
                    <a:gd name="T17" fmla="*/ 17 h 751"/>
                    <a:gd name="T18" fmla="*/ 5 w 600"/>
                    <a:gd name="T19" fmla="*/ 17 h 751"/>
                    <a:gd name="T20" fmla="*/ 6 w 600"/>
                    <a:gd name="T21" fmla="*/ 23 h 751"/>
                    <a:gd name="T22" fmla="*/ 8 w 600"/>
                    <a:gd name="T23" fmla="*/ 25 h 751"/>
                    <a:gd name="T24" fmla="*/ 10 w 600"/>
                    <a:gd name="T25" fmla="*/ 23 h 751"/>
                    <a:gd name="T26" fmla="*/ 11 w 600"/>
                    <a:gd name="T27" fmla="*/ 16 h 751"/>
                    <a:gd name="T28" fmla="*/ 10 w 600"/>
                    <a:gd name="T29" fmla="*/ 10 h 751"/>
                    <a:gd name="T30" fmla="*/ 8 w 600"/>
                    <a:gd name="T31" fmla="*/ 8 h 751"/>
                    <a:gd name="T32" fmla="*/ 6 w 600"/>
                    <a:gd name="T33" fmla="*/ 10 h 751"/>
                    <a:gd name="T34" fmla="*/ 5 w 600"/>
                    <a:gd name="T35" fmla="*/ 17 h 7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0"/>
                    <a:gd name="T55" fmla="*/ 0 h 751"/>
                    <a:gd name="T56" fmla="*/ 600 w 600"/>
                    <a:gd name="T57" fmla="*/ 751 h 7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0" h="751">
                      <a:moveTo>
                        <a:pt x="0" y="378"/>
                      </a:moveTo>
                      <a:cubicBezTo>
                        <a:pt x="0" y="268"/>
                        <a:pt x="27" y="178"/>
                        <a:pt x="80" y="106"/>
                      </a:cubicBezTo>
                      <a:cubicBezTo>
                        <a:pt x="133" y="35"/>
                        <a:pt x="207" y="0"/>
                        <a:pt x="298" y="0"/>
                      </a:cubicBezTo>
                      <a:cubicBezTo>
                        <a:pt x="403" y="0"/>
                        <a:pt x="483" y="42"/>
                        <a:pt x="535" y="125"/>
                      </a:cubicBezTo>
                      <a:cubicBezTo>
                        <a:pt x="578" y="193"/>
                        <a:pt x="600" y="275"/>
                        <a:pt x="600" y="374"/>
                      </a:cubicBezTo>
                      <a:cubicBezTo>
                        <a:pt x="600" y="484"/>
                        <a:pt x="573" y="574"/>
                        <a:pt x="520" y="645"/>
                      </a:cubicBezTo>
                      <a:cubicBezTo>
                        <a:pt x="467" y="716"/>
                        <a:pt x="393" y="751"/>
                        <a:pt x="299" y="751"/>
                      </a:cubicBezTo>
                      <a:cubicBezTo>
                        <a:pt x="215" y="751"/>
                        <a:pt x="146" y="722"/>
                        <a:pt x="95" y="663"/>
                      </a:cubicBezTo>
                      <a:cubicBezTo>
                        <a:pt x="32" y="590"/>
                        <a:pt x="0" y="495"/>
                        <a:pt x="0" y="378"/>
                      </a:cubicBezTo>
                      <a:close/>
                      <a:moveTo>
                        <a:pt x="200" y="377"/>
                      </a:moveTo>
                      <a:cubicBezTo>
                        <a:pt x="200" y="441"/>
                        <a:pt x="210" y="488"/>
                        <a:pt x="229" y="519"/>
                      </a:cubicBezTo>
                      <a:cubicBezTo>
                        <a:pt x="247" y="549"/>
                        <a:pt x="271" y="565"/>
                        <a:pt x="300" y="565"/>
                      </a:cubicBezTo>
                      <a:cubicBezTo>
                        <a:pt x="329" y="565"/>
                        <a:pt x="353" y="550"/>
                        <a:pt x="371" y="519"/>
                      </a:cubicBezTo>
                      <a:cubicBezTo>
                        <a:pt x="389" y="489"/>
                        <a:pt x="399" y="441"/>
                        <a:pt x="399" y="374"/>
                      </a:cubicBezTo>
                      <a:cubicBezTo>
                        <a:pt x="399" y="312"/>
                        <a:pt x="389" y="265"/>
                        <a:pt x="371" y="235"/>
                      </a:cubicBezTo>
                      <a:cubicBezTo>
                        <a:pt x="352" y="204"/>
                        <a:pt x="329" y="190"/>
                        <a:pt x="301" y="190"/>
                      </a:cubicBezTo>
                      <a:cubicBezTo>
                        <a:pt x="272" y="190"/>
                        <a:pt x="248" y="205"/>
                        <a:pt x="229" y="236"/>
                      </a:cubicBezTo>
                      <a:cubicBezTo>
                        <a:pt x="210" y="267"/>
                        <a:pt x="200" y="314"/>
                        <a:pt x="200" y="377"/>
                      </a:cubicBezTo>
                      <a:close/>
                    </a:path>
                  </a:pathLst>
                </a:custGeom>
                <a:solidFill>
                  <a:srgbClr val="008080"/>
                </a:solidFill>
                <a:ln w="0">
                  <a:solidFill>
                    <a:srgbClr val="000000"/>
                  </a:solidFill>
                  <a:prstDash val="solid"/>
                  <a:round/>
                  <a:headEnd/>
                  <a:tailEnd/>
                </a:ln>
              </p:spPr>
              <p:txBody>
                <a:bodyPr/>
                <a:lstStyle/>
                <a:p>
                  <a:endParaRPr lang="en-US"/>
                </a:p>
              </p:txBody>
            </p:sp>
            <p:sp>
              <p:nvSpPr>
                <p:cNvPr id="65" name="Freeform 343">
                  <a:extLst>
                    <a:ext uri="{FF2B5EF4-FFF2-40B4-BE49-F238E27FC236}">
                      <a16:creationId xmlns:a16="http://schemas.microsoft.com/office/drawing/2014/main" id="{538210B6-F66E-40C4-947D-2E8EA9C59E42}"/>
                    </a:ext>
                  </a:extLst>
                </p:cNvPr>
                <p:cNvSpPr>
                  <a:spLocks/>
                </p:cNvSpPr>
                <p:nvPr/>
              </p:nvSpPr>
              <p:spPr bwMode="auto">
                <a:xfrm>
                  <a:off x="4682" y="3456"/>
                  <a:ext cx="90" cy="153"/>
                </a:xfrm>
                <a:custGeom>
                  <a:avLst/>
                  <a:gdLst>
                    <a:gd name="T0" fmla="*/ 0 w 553"/>
                    <a:gd name="T1" fmla="*/ 1 h 734"/>
                    <a:gd name="T2" fmla="*/ 5 w 553"/>
                    <a:gd name="T3" fmla="*/ 1 h 734"/>
                    <a:gd name="T4" fmla="*/ 5 w 553"/>
                    <a:gd name="T5" fmla="*/ 6 h 734"/>
                    <a:gd name="T6" fmla="*/ 7 w 553"/>
                    <a:gd name="T7" fmla="*/ 1 h 734"/>
                    <a:gd name="T8" fmla="*/ 10 w 553"/>
                    <a:gd name="T9" fmla="*/ 0 h 734"/>
                    <a:gd name="T10" fmla="*/ 13 w 553"/>
                    <a:gd name="T11" fmla="*/ 3 h 734"/>
                    <a:gd name="T12" fmla="*/ 15 w 553"/>
                    <a:gd name="T13" fmla="*/ 12 h 734"/>
                    <a:gd name="T14" fmla="*/ 15 w 553"/>
                    <a:gd name="T15" fmla="*/ 32 h 734"/>
                    <a:gd name="T16" fmla="*/ 9 w 553"/>
                    <a:gd name="T17" fmla="*/ 32 h 734"/>
                    <a:gd name="T18" fmla="*/ 9 w 553"/>
                    <a:gd name="T19" fmla="*/ 15 h 734"/>
                    <a:gd name="T20" fmla="*/ 9 w 553"/>
                    <a:gd name="T21" fmla="*/ 11 h 734"/>
                    <a:gd name="T22" fmla="*/ 7 w 553"/>
                    <a:gd name="T23" fmla="*/ 9 h 734"/>
                    <a:gd name="T24" fmla="*/ 6 w 553"/>
                    <a:gd name="T25" fmla="*/ 11 h 734"/>
                    <a:gd name="T26" fmla="*/ 5 w 553"/>
                    <a:gd name="T27" fmla="*/ 17 h 734"/>
                    <a:gd name="T28" fmla="*/ 5 w 553"/>
                    <a:gd name="T29" fmla="*/ 32 h 734"/>
                    <a:gd name="T30" fmla="*/ 0 w 553"/>
                    <a:gd name="T31" fmla="*/ 32 h 734"/>
                    <a:gd name="T32" fmla="*/ 0 w 553"/>
                    <a:gd name="T33" fmla="*/ 1 h 7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3"/>
                    <a:gd name="T52" fmla="*/ 0 h 734"/>
                    <a:gd name="T53" fmla="*/ 553 w 553"/>
                    <a:gd name="T54" fmla="*/ 734 h 7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3" h="734">
                      <a:moveTo>
                        <a:pt x="0" y="17"/>
                      </a:moveTo>
                      <a:cubicBezTo>
                        <a:pt x="62" y="17"/>
                        <a:pt x="125" y="17"/>
                        <a:pt x="187" y="17"/>
                      </a:cubicBezTo>
                      <a:cubicBezTo>
                        <a:pt x="187" y="56"/>
                        <a:pt x="187" y="95"/>
                        <a:pt x="187" y="134"/>
                      </a:cubicBezTo>
                      <a:cubicBezTo>
                        <a:pt x="214" y="85"/>
                        <a:pt x="243" y="52"/>
                        <a:pt x="271" y="31"/>
                      </a:cubicBezTo>
                      <a:cubicBezTo>
                        <a:pt x="300" y="10"/>
                        <a:pt x="335" y="0"/>
                        <a:pt x="376" y="0"/>
                      </a:cubicBezTo>
                      <a:cubicBezTo>
                        <a:pt x="431" y="0"/>
                        <a:pt x="475" y="22"/>
                        <a:pt x="506" y="68"/>
                      </a:cubicBezTo>
                      <a:cubicBezTo>
                        <a:pt x="537" y="114"/>
                        <a:pt x="553" y="184"/>
                        <a:pt x="553" y="278"/>
                      </a:cubicBezTo>
                      <a:cubicBezTo>
                        <a:pt x="553" y="430"/>
                        <a:pt x="553" y="582"/>
                        <a:pt x="553" y="734"/>
                      </a:cubicBezTo>
                      <a:cubicBezTo>
                        <a:pt x="486" y="734"/>
                        <a:pt x="419" y="734"/>
                        <a:pt x="352" y="734"/>
                      </a:cubicBezTo>
                      <a:cubicBezTo>
                        <a:pt x="352" y="603"/>
                        <a:pt x="352" y="471"/>
                        <a:pt x="352" y="340"/>
                      </a:cubicBezTo>
                      <a:cubicBezTo>
                        <a:pt x="352" y="294"/>
                        <a:pt x="346" y="263"/>
                        <a:pt x="333" y="244"/>
                      </a:cubicBezTo>
                      <a:cubicBezTo>
                        <a:pt x="321" y="225"/>
                        <a:pt x="304" y="216"/>
                        <a:pt x="282" y="216"/>
                      </a:cubicBezTo>
                      <a:cubicBezTo>
                        <a:pt x="258" y="216"/>
                        <a:pt x="238" y="229"/>
                        <a:pt x="223" y="254"/>
                      </a:cubicBezTo>
                      <a:cubicBezTo>
                        <a:pt x="208" y="279"/>
                        <a:pt x="201" y="324"/>
                        <a:pt x="201" y="390"/>
                      </a:cubicBezTo>
                      <a:cubicBezTo>
                        <a:pt x="201" y="505"/>
                        <a:pt x="201" y="620"/>
                        <a:pt x="201" y="734"/>
                      </a:cubicBezTo>
                      <a:cubicBezTo>
                        <a:pt x="134" y="734"/>
                        <a:pt x="67" y="734"/>
                        <a:pt x="0" y="734"/>
                      </a:cubicBezTo>
                      <a:cubicBezTo>
                        <a:pt x="0" y="495"/>
                        <a:pt x="0" y="256"/>
                        <a:pt x="0" y="17"/>
                      </a:cubicBezTo>
                    </a:path>
                  </a:pathLst>
                </a:custGeom>
                <a:solidFill>
                  <a:srgbClr val="008080"/>
                </a:solidFill>
                <a:ln w="0">
                  <a:solidFill>
                    <a:srgbClr val="000000"/>
                  </a:solidFill>
                  <a:prstDash val="solid"/>
                  <a:round/>
                  <a:headEnd/>
                  <a:tailEnd/>
                </a:ln>
              </p:spPr>
              <p:txBody>
                <a:bodyPr/>
                <a:lstStyle/>
                <a:p>
                  <a:endParaRPr lang="en-US"/>
                </a:p>
              </p:txBody>
            </p:sp>
            <p:sp>
              <p:nvSpPr>
                <p:cNvPr id="66" name="Freeform 344">
                  <a:extLst>
                    <a:ext uri="{FF2B5EF4-FFF2-40B4-BE49-F238E27FC236}">
                      <a16:creationId xmlns:a16="http://schemas.microsoft.com/office/drawing/2014/main" id="{2D6E7F4E-1087-4E4C-8222-F350548A8256}"/>
                    </a:ext>
                  </a:extLst>
                </p:cNvPr>
                <p:cNvSpPr>
                  <a:spLocks/>
                </p:cNvSpPr>
                <p:nvPr/>
              </p:nvSpPr>
              <p:spPr bwMode="auto">
                <a:xfrm>
                  <a:off x="3721" y="3402"/>
                  <a:ext cx="89" cy="207"/>
                </a:xfrm>
                <a:custGeom>
                  <a:avLst/>
                  <a:gdLst>
                    <a:gd name="T0" fmla="*/ 0 w 89"/>
                    <a:gd name="T1" fmla="*/ 0 h 207"/>
                    <a:gd name="T2" fmla="*/ 89 w 89"/>
                    <a:gd name="T3" fmla="*/ 0 h 207"/>
                    <a:gd name="T4" fmla="*/ 89 w 89"/>
                    <a:gd name="T5" fmla="*/ 45 h 207"/>
                    <a:gd name="T6" fmla="*/ 36 w 89"/>
                    <a:gd name="T7" fmla="*/ 45 h 207"/>
                    <a:gd name="T8" fmla="*/ 36 w 89"/>
                    <a:gd name="T9" fmla="*/ 81 h 207"/>
                    <a:gd name="T10" fmla="*/ 82 w 89"/>
                    <a:gd name="T11" fmla="*/ 81 h 207"/>
                    <a:gd name="T12" fmla="*/ 82 w 89"/>
                    <a:gd name="T13" fmla="*/ 123 h 207"/>
                    <a:gd name="T14" fmla="*/ 36 w 89"/>
                    <a:gd name="T15" fmla="*/ 123 h 207"/>
                    <a:gd name="T16" fmla="*/ 36 w 89"/>
                    <a:gd name="T17" fmla="*/ 207 h 207"/>
                    <a:gd name="T18" fmla="*/ 0 w 89"/>
                    <a:gd name="T19" fmla="*/ 207 h 207"/>
                    <a:gd name="T20" fmla="*/ 0 w 89"/>
                    <a:gd name="T21" fmla="*/ 0 h 2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207"/>
                    <a:gd name="T35" fmla="*/ 89 w 89"/>
                    <a:gd name="T36" fmla="*/ 207 h 2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207">
                      <a:moveTo>
                        <a:pt x="0" y="0"/>
                      </a:moveTo>
                      <a:cubicBezTo>
                        <a:pt x="30" y="0"/>
                        <a:pt x="59" y="0"/>
                        <a:pt x="89" y="0"/>
                      </a:cubicBezTo>
                      <a:cubicBezTo>
                        <a:pt x="89" y="15"/>
                        <a:pt x="89" y="30"/>
                        <a:pt x="89" y="45"/>
                      </a:cubicBezTo>
                      <a:cubicBezTo>
                        <a:pt x="71" y="45"/>
                        <a:pt x="54" y="45"/>
                        <a:pt x="36" y="45"/>
                      </a:cubicBezTo>
                      <a:cubicBezTo>
                        <a:pt x="36" y="57"/>
                        <a:pt x="36" y="69"/>
                        <a:pt x="36" y="81"/>
                      </a:cubicBezTo>
                      <a:cubicBezTo>
                        <a:pt x="51" y="81"/>
                        <a:pt x="66" y="81"/>
                        <a:pt x="82" y="81"/>
                      </a:cubicBezTo>
                      <a:cubicBezTo>
                        <a:pt x="82" y="95"/>
                        <a:pt x="82" y="109"/>
                        <a:pt x="82" y="123"/>
                      </a:cubicBezTo>
                      <a:cubicBezTo>
                        <a:pt x="66" y="123"/>
                        <a:pt x="51" y="123"/>
                        <a:pt x="36" y="123"/>
                      </a:cubicBezTo>
                      <a:cubicBezTo>
                        <a:pt x="36" y="151"/>
                        <a:pt x="36" y="179"/>
                        <a:pt x="36" y="207"/>
                      </a:cubicBezTo>
                      <a:cubicBezTo>
                        <a:pt x="24" y="207"/>
                        <a:pt x="12" y="207"/>
                        <a:pt x="0" y="207"/>
                      </a:cubicBezTo>
                      <a:cubicBezTo>
                        <a:pt x="0" y="138"/>
                        <a:pt x="0" y="69"/>
                        <a:pt x="0" y="0"/>
                      </a:cubicBezTo>
                    </a:path>
                  </a:pathLst>
                </a:custGeom>
                <a:noFill/>
                <a:ln w="12700" cap="rnd">
                  <a:solidFill>
                    <a:srgbClr val="000000"/>
                  </a:solidFill>
                  <a:prstDash val="solid"/>
                  <a:round/>
                  <a:headEnd/>
                  <a:tailEnd/>
                </a:ln>
              </p:spPr>
              <p:txBody>
                <a:bodyPr/>
                <a:lstStyle/>
                <a:p>
                  <a:endParaRPr lang="en-US"/>
                </a:p>
              </p:txBody>
            </p:sp>
            <p:sp>
              <p:nvSpPr>
                <p:cNvPr id="67" name="Freeform 345">
                  <a:extLst>
                    <a:ext uri="{FF2B5EF4-FFF2-40B4-BE49-F238E27FC236}">
                      <a16:creationId xmlns:a16="http://schemas.microsoft.com/office/drawing/2014/main" id="{2F4F80F5-35A3-4F59-AAF0-90D206495185}"/>
                    </a:ext>
                  </a:extLst>
                </p:cNvPr>
                <p:cNvSpPr>
                  <a:spLocks noEditPoints="1"/>
                </p:cNvSpPr>
                <p:nvPr/>
              </p:nvSpPr>
              <p:spPr bwMode="auto">
                <a:xfrm>
                  <a:off x="3818" y="3456"/>
                  <a:ext cx="98" cy="157"/>
                </a:xfrm>
                <a:custGeom>
                  <a:avLst/>
                  <a:gdLst>
                    <a:gd name="T0" fmla="*/ 0 w 601"/>
                    <a:gd name="T1" fmla="*/ 17 h 751"/>
                    <a:gd name="T2" fmla="*/ 2 w 601"/>
                    <a:gd name="T3" fmla="*/ 5 h 751"/>
                    <a:gd name="T4" fmla="*/ 8 w 601"/>
                    <a:gd name="T5" fmla="*/ 0 h 751"/>
                    <a:gd name="T6" fmla="*/ 14 w 601"/>
                    <a:gd name="T7" fmla="*/ 5 h 751"/>
                    <a:gd name="T8" fmla="*/ 16 w 601"/>
                    <a:gd name="T9" fmla="*/ 16 h 751"/>
                    <a:gd name="T10" fmla="*/ 14 w 601"/>
                    <a:gd name="T11" fmla="*/ 28 h 751"/>
                    <a:gd name="T12" fmla="*/ 8 w 601"/>
                    <a:gd name="T13" fmla="*/ 33 h 751"/>
                    <a:gd name="T14" fmla="*/ 3 w 601"/>
                    <a:gd name="T15" fmla="*/ 29 h 751"/>
                    <a:gd name="T16" fmla="*/ 0 w 601"/>
                    <a:gd name="T17" fmla="*/ 17 h 751"/>
                    <a:gd name="T18" fmla="*/ 5 w 601"/>
                    <a:gd name="T19" fmla="*/ 17 h 751"/>
                    <a:gd name="T20" fmla="*/ 6 w 601"/>
                    <a:gd name="T21" fmla="*/ 23 h 751"/>
                    <a:gd name="T22" fmla="*/ 8 w 601"/>
                    <a:gd name="T23" fmla="*/ 25 h 751"/>
                    <a:gd name="T24" fmla="*/ 10 w 601"/>
                    <a:gd name="T25" fmla="*/ 23 h 751"/>
                    <a:gd name="T26" fmla="*/ 11 w 601"/>
                    <a:gd name="T27" fmla="*/ 16 h 751"/>
                    <a:gd name="T28" fmla="*/ 10 w 601"/>
                    <a:gd name="T29" fmla="*/ 10 h 751"/>
                    <a:gd name="T30" fmla="*/ 8 w 601"/>
                    <a:gd name="T31" fmla="*/ 8 h 751"/>
                    <a:gd name="T32" fmla="*/ 6 w 601"/>
                    <a:gd name="T33" fmla="*/ 10 h 751"/>
                    <a:gd name="T34" fmla="*/ 5 w 601"/>
                    <a:gd name="T35" fmla="*/ 17 h 7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1"/>
                    <a:gd name="T55" fmla="*/ 0 h 751"/>
                    <a:gd name="T56" fmla="*/ 601 w 601"/>
                    <a:gd name="T57" fmla="*/ 751 h 7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1" h="751">
                      <a:moveTo>
                        <a:pt x="0" y="378"/>
                      </a:moveTo>
                      <a:cubicBezTo>
                        <a:pt x="0" y="268"/>
                        <a:pt x="28" y="178"/>
                        <a:pt x="81" y="106"/>
                      </a:cubicBezTo>
                      <a:cubicBezTo>
                        <a:pt x="134" y="35"/>
                        <a:pt x="208" y="0"/>
                        <a:pt x="299" y="0"/>
                      </a:cubicBezTo>
                      <a:cubicBezTo>
                        <a:pt x="404" y="0"/>
                        <a:pt x="483" y="42"/>
                        <a:pt x="536" y="125"/>
                      </a:cubicBezTo>
                      <a:cubicBezTo>
                        <a:pt x="578" y="193"/>
                        <a:pt x="601" y="275"/>
                        <a:pt x="601" y="374"/>
                      </a:cubicBezTo>
                      <a:cubicBezTo>
                        <a:pt x="601" y="484"/>
                        <a:pt x="573" y="574"/>
                        <a:pt x="521" y="645"/>
                      </a:cubicBezTo>
                      <a:cubicBezTo>
                        <a:pt x="468" y="716"/>
                        <a:pt x="393" y="751"/>
                        <a:pt x="299" y="751"/>
                      </a:cubicBezTo>
                      <a:cubicBezTo>
                        <a:pt x="215" y="751"/>
                        <a:pt x="147" y="722"/>
                        <a:pt x="96" y="663"/>
                      </a:cubicBezTo>
                      <a:cubicBezTo>
                        <a:pt x="33" y="590"/>
                        <a:pt x="0" y="495"/>
                        <a:pt x="0" y="378"/>
                      </a:cubicBezTo>
                      <a:close/>
                      <a:moveTo>
                        <a:pt x="201" y="377"/>
                      </a:moveTo>
                      <a:cubicBezTo>
                        <a:pt x="201" y="441"/>
                        <a:pt x="211" y="488"/>
                        <a:pt x="230" y="519"/>
                      </a:cubicBezTo>
                      <a:cubicBezTo>
                        <a:pt x="248" y="549"/>
                        <a:pt x="272" y="565"/>
                        <a:pt x="300" y="565"/>
                      </a:cubicBezTo>
                      <a:cubicBezTo>
                        <a:pt x="329" y="565"/>
                        <a:pt x="353" y="550"/>
                        <a:pt x="372" y="519"/>
                      </a:cubicBezTo>
                      <a:cubicBezTo>
                        <a:pt x="390" y="489"/>
                        <a:pt x="399" y="441"/>
                        <a:pt x="399" y="374"/>
                      </a:cubicBezTo>
                      <a:cubicBezTo>
                        <a:pt x="399" y="312"/>
                        <a:pt x="390" y="265"/>
                        <a:pt x="371" y="235"/>
                      </a:cubicBezTo>
                      <a:cubicBezTo>
                        <a:pt x="353" y="204"/>
                        <a:pt x="329" y="190"/>
                        <a:pt x="302" y="190"/>
                      </a:cubicBezTo>
                      <a:cubicBezTo>
                        <a:pt x="273" y="190"/>
                        <a:pt x="248" y="205"/>
                        <a:pt x="230" y="236"/>
                      </a:cubicBezTo>
                      <a:cubicBezTo>
                        <a:pt x="211" y="267"/>
                        <a:pt x="201" y="314"/>
                        <a:pt x="201" y="377"/>
                      </a:cubicBezTo>
                      <a:close/>
                    </a:path>
                  </a:pathLst>
                </a:custGeom>
                <a:noFill/>
                <a:ln w="12700" cap="rnd">
                  <a:solidFill>
                    <a:srgbClr val="000000"/>
                  </a:solidFill>
                  <a:prstDash val="solid"/>
                  <a:round/>
                  <a:headEnd/>
                  <a:tailEnd/>
                </a:ln>
              </p:spPr>
              <p:txBody>
                <a:bodyPr/>
                <a:lstStyle/>
                <a:p>
                  <a:endParaRPr lang="en-US"/>
                </a:p>
              </p:txBody>
            </p:sp>
            <p:sp>
              <p:nvSpPr>
                <p:cNvPr id="68" name="Freeform 346">
                  <a:extLst>
                    <a:ext uri="{FF2B5EF4-FFF2-40B4-BE49-F238E27FC236}">
                      <a16:creationId xmlns:a16="http://schemas.microsoft.com/office/drawing/2014/main" id="{9B0C0F8A-DFB9-40FD-8E87-267DFD270B33}"/>
                    </a:ext>
                  </a:extLst>
                </p:cNvPr>
                <p:cNvSpPr>
                  <a:spLocks/>
                </p:cNvSpPr>
                <p:nvPr/>
              </p:nvSpPr>
              <p:spPr bwMode="auto">
                <a:xfrm>
                  <a:off x="3932" y="3456"/>
                  <a:ext cx="66" cy="153"/>
                </a:xfrm>
                <a:custGeom>
                  <a:avLst/>
                  <a:gdLst>
                    <a:gd name="T0" fmla="*/ 0 w 66"/>
                    <a:gd name="T1" fmla="*/ 3 h 153"/>
                    <a:gd name="T2" fmla="*/ 30 w 66"/>
                    <a:gd name="T3" fmla="*/ 3 h 153"/>
                    <a:gd name="T4" fmla="*/ 30 w 66"/>
                    <a:gd name="T5" fmla="*/ 28 h 153"/>
                    <a:gd name="T6" fmla="*/ 39 w 66"/>
                    <a:gd name="T7" fmla="*/ 6 h 153"/>
                    <a:gd name="T8" fmla="*/ 51 w 66"/>
                    <a:gd name="T9" fmla="*/ 0 h 153"/>
                    <a:gd name="T10" fmla="*/ 66 w 66"/>
                    <a:gd name="T11" fmla="*/ 8 h 153"/>
                    <a:gd name="T12" fmla="*/ 56 w 66"/>
                    <a:gd name="T13" fmla="*/ 49 h 153"/>
                    <a:gd name="T14" fmla="*/ 47 w 66"/>
                    <a:gd name="T15" fmla="*/ 44 h 153"/>
                    <a:gd name="T16" fmla="*/ 37 w 66"/>
                    <a:gd name="T17" fmla="*/ 54 h 153"/>
                    <a:gd name="T18" fmla="*/ 32 w 66"/>
                    <a:gd name="T19" fmla="*/ 103 h 153"/>
                    <a:gd name="T20" fmla="*/ 32 w 66"/>
                    <a:gd name="T21" fmla="*/ 153 h 153"/>
                    <a:gd name="T22" fmla="*/ 0 w 66"/>
                    <a:gd name="T23" fmla="*/ 153 h 153"/>
                    <a:gd name="T24" fmla="*/ 0 w 66"/>
                    <a:gd name="T25" fmla="*/ 3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153"/>
                    <a:gd name="T41" fmla="*/ 66 w 66"/>
                    <a:gd name="T42" fmla="*/ 153 h 1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153">
                      <a:moveTo>
                        <a:pt x="0" y="3"/>
                      </a:moveTo>
                      <a:cubicBezTo>
                        <a:pt x="10" y="3"/>
                        <a:pt x="20" y="3"/>
                        <a:pt x="30" y="3"/>
                      </a:cubicBezTo>
                      <a:cubicBezTo>
                        <a:pt x="30" y="11"/>
                        <a:pt x="30" y="20"/>
                        <a:pt x="30" y="28"/>
                      </a:cubicBezTo>
                      <a:cubicBezTo>
                        <a:pt x="33" y="17"/>
                        <a:pt x="36" y="10"/>
                        <a:pt x="39" y="6"/>
                      </a:cubicBezTo>
                      <a:cubicBezTo>
                        <a:pt x="42" y="2"/>
                        <a:pt x="46" y="0"/>
                        <a:pt x="51" y="0"/>
                      </a:cubicBezTo>
                      <a:cubicBezTo>
                        <a:pt x="55" y="0"/>
                        <a:pt x="61" y="2"/>
                        <a:pt x="66" y="8"/>
                      </a:cubicBezTo>
                      <a:cubicBezTo>
                        <a:pt x="63" y="21"/>
                        <a:pt x="60" y="35"/>
                        <a:pt x="56" y="49"/>
                      </a:cubicBezTo>
                      <a:cubicBezTo>
                        <a:pt x="53" y="46"/>
                        <a:pt x="49" y="44"/>
                        <a:pt x="47" y="44"/>
                      </a:cubicBezTo>
                      <a:cubicBezTo>
                        <a:pt x="43" y="44"/>
                        <a:pt x="40" y="48"/>
                        <a:pt x="37" y="54"/>
                      </a:cubicBezTo>
                      <a:cubicBezTo>
                        <a:pt x="34" y="63"/>
                        <a:pt x="32" y="79"/>
                        <a:pt x="32" y="103"/>
                      </a:cubicBezTo>
                      <a:cubicBezTo>
                        <a:pt x="32" y="120"/>
                        <a:pt x="32" y="136"/>
                        <a:pt x="32" y="153"/>
                      </a:cubicBezTo>
                      <a:cubicBezTo>
                        <a:pt x="21" y="153"/>
                        <a:pt x="10" y="153"/>
                        <a:pt x="0" y="153"/>
                      </a:cubicBezTo>
                      <a:cubicBezTo>
                        <a:pt x="0" y="103"/>
                        <a:pt x="0" y="53"/>
                        <a:pt x="0" y="3"/>
                      </a:cubicBezTo>
                    </a:path>
                  </a:pathLst>
                </a:custGeom>
                <a:noFill/>
                <a:ln w="12700" cap="rnd">
                  <a:solidFill>
                    <a:srgbClr val="000000"/>
                  </a:solidFill>
                  <a:prstDash val="solid"/>
                  <a:round/>
                  <a:headEnd/>
                  <a:tailEnd/>
                </a:ln>
              </p:spPr>
              <p:txBody>
                <a:bodyPr/>
                <a:lstStyle/>
                <a:p>
                  <a:endParaRPr lang="en-US"/>
                </a:p>
              </p:txBody>
            </p:sp>
            <p:sp>
              <p:nvSpPr>
                <p:cNvPr id="69" name="Freeform 347">
                  <a:extLst>
                    <a:ext uri="{FF2B5EF4-FFF2-40B4-BE49-F238E27FC236}">
                      <a16:creationId xmlns:a16="http://schemas.microsoft.com/office/drawing/2014/main" id="{F992653D-ED58-42D9-BCFD-C9D9423233CC}"/>
                    </a:ext>
                  </a:extLst>
                </p:cNvPr>
                <p:cNvSpPr>
                  <a:spLocks/>
                </p:cNvSpPr>
                <p:nvPr/>
              </p:nvSpPr>
              <p:spPr bwMode="auto">
                <a:xfrm>
                  <a:off x="4012" y="3456"/>
                  <a:ext cx="144" cy="153"/>
                </a:xfrm>
                <a:custGeom>
                  <a:avLst/>
                  <a:gdLst>
                    <a:gd name="T0" fmla="*/ 0 w 144"/>
                    <a:gd name="T1" fmla="*/ 3 h 153"/>
                    <a:gd name="T2" fmla="*/ 31 w 144"/>
                    <a:gd name="T3" fmla="*/ 3 h 153"/>
                    <a:gd name="T4" fmla="*/ 31 w 144"/>
                    <a:gd name="T5" fmla="*/ 25 h 153"/>
                    <a:gd name="T6" fmla="*/ 44 w 144"/>
                    <a:gd name="T7" fmla="*/ 6 h 153"/>
                    <a:gd name="T8" fmla="*/ 60 w 144"/>
                    <a:gd name="T9" fmla="*/ 0 h 153"/>
                    <a:gd name="T10" fmla="*/ 76 w 144"/>
                    <a:gd name="T11" fmla="*/ 6 h 153"/>
                    <a:gd name="T12" fmla="*/ 86 w 144"/>
                    <a:gd name="T13" fmla="*/ 25 h 153"/>
                    <a:gd name="T14" fmla="*/ 100 w 144"/>
                    <a:gd name="T15" fmla="*/ 5 h 153"/>
                    <a:gd name="T16" fmla="*/ 115 w 144"/>
                    <a:gd name="T17" fmla="*/ 0 h 153"/>
                    <a:gd name="T18" fmla="*/ 137 w 144"/>
                    <a:gd name="T19" fmla="*/ 14 h 153"/>
                    <a:gd name="T20" fmla="*/ 144 w 144"/>
                    <a:gd name="T21" fmla="*/ 59 h 153"/>
                    <a:gd name="T22" fmla="*/ 144 w 144"/>
                    <a:gd name="T23" fmla="*/ 153 h 153"/>
                    <a:gd name="T24" fmla="*/ 112 w 144"/>
                    <a:gd name="T25" fmla="*/ 153 h 153"/>
                    <a:gd name="T26" fmla="*/ 112 w 144"/>
                    <a:gd name="T27" fmla="*/ 68 h 153"/>
                    <a:gd name="T28" fmla="*/ 109 w 144"/>
                    <a:gd name="T29" fmla="*/ 53 h 153"/>
                    <a:gd name="T30" fmla="*/ 101 w 144"/>
                    <a:gd name="T31" fmla="*/ 45 h 153"/>
                    <a:gd name="T32" fmla="*/ 92 w 144"/>
                    <a:gd name="T33" fmla="*/ 52 h 153"/>
                    <a:gd name="T34" fmla="*/ 89 w 144"/>
                    <a:gd name="T35" fmla="*/ 76 h 153"/>
                    <a:gd name="T36" fmla="*/ 89 w 144"/>
                    <a:gd name="T37" fmla="*/ 153 h 153"/>
                    <a:gd name="T38" fmla="*/ 56 w 144"/>
                    <a:gd name="T39" fmla="*/ 153 h 153"/>
                    <a:gd name="T40" fmla="*/ 56 w 144"/>
                    <a:gd name="T41" fmla="*/ 70 h 153"/>
                    <a:gd name="T42" fmla="*/ 55 w 144"/>
                    <a:gd name="T43" fmla="*/ 57 h 153"/>
                    <a:gd name="T44" fmla="*/ 52 w 144"/>
                    <a:gd name="T45" fmla="*/ 48 h 153"/>
                    <a:gd name="T46" fmla="*/ 46 w 144"/>
                    <a:gd name="T47" fmla="*/ 45 h 153"/>
                    <a:gd name="T48" fmla="*/ 37 w 144"/>
                    <a:gd name="T49" fmla="*/ 52 h 153"/>
                    <a:gd name="T50" fmla="*/ 33 w 144"/>
                    <a:gd name="T51" fmla="*/ 77 h 153"/>
                    <a:gd name="T52" fmla="*/ 33 w 144"/>
                    <a:gd name="T53" fmla="*/ 153 h 153"/>
                    <a:gd name="T54" fmla="*/ 0 w 144"/>
                    <a:gd name="T55" fmla="*/ 153 h 153"/>
                    <a:gd name="T56" fmla="*/ 0 w 144"/>
                    <a:gd name="T57" fmla="*/ 3 h 15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53"/>
                    <a:gd name="T89" fmla="*/ 144 w 144"/>
                    <a:gd name="T90" fmla="*/ 153 h 15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53">
                      <a:moveTo>
                        <a:pt x="0" y="3"/>
                      </a:moveTo>
                      <a:cubicBezTo>
                        <a:pt x="10" y="3"/>
                        <a:pt x="21" y="3"/>
                        <a:pt x="31" y="3"/>
                      </a:cubicBezTo>
                      <a:cubicBezTo>
                        <a:pt x="31" y="10"/>
                        <a:pt x="31" y="18"/>
                        <a:pt x="31" y="25"/>
                      </a:cubicBezTo>
                      <a:cubicBezTo>
                        <a:pt x="35" y="16"/>
                        <a:pt x="39" y="10"/>
                        <a:pt x="44" y="6"/>
                      </a:cubicBezTo>
                      <a:cubicBezTo>
                        <a:pt x="48" y="2"/>
                        <a:pt x="54" y="0"/>
                        <a:pt x="60" y="0"/>
                      </a:cubicBezTo>
                      <a:cubicBezTo>
                        <a:pt x="67" y="0"/>
                        <a:pt x="72" y="2"/>
                        <a:pt x="76" y="6"/>
                      </a:cubicBezTo>
                      <a:cubicBezTo>
                        <a:pt x="80" y="10"/>
                        <a:pt x="83" y="17"/>
                        <a:pt x="86" y="25"/>
                      </a:cubicBezTo>
                      <a:cubicBezTo>
                        <a:pt x="91" y="15"/>
                        <a:pt x="96" y="9"/>
                        <a:pt x="100" y="5"/>
                      </a:cubicBezTo>
                      <a:cubicBezTo>
                        <a:pt x="104" y="1"/>
                        <a:pt x="109" y="0"/>
                        <a:pt x="115" y="0"/>
                      </a:cubicBezTo>
                      <a:cubicBezTo>
                        <a:pt x="124" y="0"/>
                        <a:pt x="132" y="5"/>
                        <a:pt x="137" y="14"/>
                      </a:cubicBezTo>
                      <a:cubicBezTo>
                        <a:pt x="142" y="24"/>
                        <a:pt x="144" y="39"/>
                        <a:pt x="144" y="59"/>
                      </a:cubicBezTo>
                      <a:cubicBezTo>
                        <a:pt x="144" y="90"/>
                        <a:pt x="144" y="122"/>
                        <a:pt x="144" y="153"/>
                      </a:cubicBezTo>
                      <a:cubicBezTo>
                        <a:pt x="134" y="153"/>
                        <a:pt x="123" y="153"/>
                        <a:pt x="112" y="153"/>
                      </a:cubicBezTo>
                      <a:cubicBezTo>
                        <a:pt x="112" y="125"/>
                        <a:pt x="112" y="96"/>
                        <a:pt x="112" y="68"/>
                      </a:cubicBezTo>
                      <a:cubicBezTo>
                        <a:pt x="112" y="61"/>
                        <a:pt x="111" y="56"/>
                        <a:pt x="109" y="53"/>
                      </a:cubicBezTo>
                      <a:cubicBezTo>
                        <a:pt x="107" y="47"/>
                        <a:pt x="105" y="45"/>
                        <a:pt x="101" y="45"/>
                      </a:cubicBezTo>
                      <a:cubicBezTo>
                        <a:pt x="97" y="45"/>
                        <a:pt x="95" y="47"/>
                        <a:pt x="92" y="52"/>
                      </a:cubicBezTo>
                      <a:cubicBezTo>
                        <a:pt x="90" y="57"/>
                        <a:pt x="89" y="65"/>
                        <a:pt x="89" y="76"/>
                      </a:cubicBezTo>
                      <a:cubicBezTo>
                        <a:pt x="89" y="101"/>
                        <a:pt x="89" y="127"/>
                        <a:pt x="89" y="153"/>
                      </a:cubicBezTo>
                      <a:cubicBezTo>
                        <a:pt x="78" y="153"/>
                        <a:pt x="67" y="153"/>
                        <a:pt x="56" y="153"/>
                      </a:cubicBezTo>
                      <a:cubicBezTo>
                        <a:pt x="56" y="126"/>
                        <a:pt x="56" y="98"/>
                        <a:pt x="56" y="70"/>
                      </a:cubicBezTo>
                      <a:cubicBezTo>
                        <a:pt x="56" y="64"/>
                        <a:pt x="56" y="59"/>
                        <a:pt x="55" y="57"/>
                      </a:cubicBezTo>
                      <a:cubicBezTo>
                        <a:pt x="55" y="53"/>
                        <a:pt x="53" y="50"/>
                        <a:pt x="52" y="48"/>
                      </a:cubicBezTo>
                      <a:cubicBezTo>
                        <a:pt x="50" y="46"/>
                        <a:pt x="48" y="45"/>
                        <a:pt x="46" y="45"/>
                      </a:cubicBezTo>
                      <a:cubicBezTo>
                        <a:pt x="42" y="45"/>
                        <a:pt x="39" y="47"/>
                        <a:pt x="37" y="52"/>
                      </a:cubicBezTo>
                      <a:cubicBezTo>
                        <a:pt x="34" y="57"/>
                        <a:pt x="33" y="65"/>
                        <a:pt x="33" y="77"/>
                      </a:cubicBezTo>
                      <a:cubicBezTo>
                        <a:pt x="33" y="102"/>
                        <a:pt x="33" y="127"/>
                        <a:pt x="33" y="153"/>
                      </a:cubicBezTo>
                      <a:cubicBezTo>
                        <a:pt x="22" y="153"/>
                        <a:pt x="11" y="153"/>
                        <a:pt x="0" y="153"/>
                      </a:cubicBezTo>
                      <a:cubicBezTo>
                        <a:pt x="0" y="103"/>
                        <a:pt x="0" y="53"/>
                        <a:pt x="0" y="3"/>
                      </a:cubicBezTo>
                    </a:path>
                  </a:pathLst>
                </a:custGeom>
                <a:noFill/>
                <a:ln w="12700" cap="rnd">
                  <a:solidFill>
                    <a:srgbClr val="000000"/>
                  </a:solidFill>
                  <a:prstDash val="solid"/>
                  <a:round/>
                  <a:headEnd/>
                  <a:tailEnd/>
                </a:ln>
              </p:spPr>
              <p:txBody>
                <a:bodyPr/>
                <a:lstStyle/>
                <a:p>
                  <a:endParaRPr lang="en-US"/>
                </a:p>
              </p:txBody>
            </p:sp>
            <p:sp>
              <p:nvSpPr>
                <p:cNvPr id="70" name="Freeform 348">
                  <a:extLst>
                    <a:ext uri="{FF2B5EF4-FFF2-40B4-BE49-F238E27FC236}">
                      <a16:creationId xmlns:a16="http://schemas.microsoft.com/office/drawing/2014/main" id="{9487FCAC-64A9-4953-A2BA-F873D37DA1AF}"/>
                    </a:ext>
                  </a:extLst>
                </p:cNvPr>
                <p:cNvSpPr>
                  <a:spLocks/>
                </p:cNvSpPr>
                <p:nvPr/>
              </p:nvSpPr>
              <p:spPr bwMode="auto">
                <a:xfrm>
                  <a:off x="4175" y="3459"/>
                  <a:ext cx="90" cy="154"/>
                </a:xfrm>
                <a:custGeom>
                  <a:avLst/>
                  <a:gdLst>
                    <a:gd name="T0" fmla="*/ 90 w 90"/>
                    <a:gd name="T1" fmla="*/ 150 h 154"/>
                    <a:gd name="T2" fmla="*/ 60 w 90"/>
                    <a:gd name="T3" fmla="*/ 150 h 154"/>
                    <a:gd name="T4" fmla="*/ 60 w 90"/>
                    <a:gd name="T5" fmla="*/ 126 h 154"/>
                    <a:gd name="T6" fmla="*/ 46 w 90"/>
                    <a:gd name="T7" fmla="*/ 147 h 154"/>
                    <a:gd name="T8" fmla="*/ 29 w 90"/>
                    <a:gd name="T9" fmla="*/ 154 h 154"/>
                    <a:gd name="T10" fmla="*/ 8 w 90"/>
                    <a:gd name="T11" fmla="*/ 139 h 154"/>
                    <a:gd name="T12" fmla="*/ 0 w 90"/>
                    <a:gd name="T13" fmla="*/ 96 h 154"/>
                    <a:gd name="T14" fmla="*/ 0 w 90"/>
                    <a:gd name="T15" fmla="*/ 0 h 154"/>
                    <a:gd name="T16" fmla="*/ 33 w 90"/>
                    <a:gd name="T17" fmla="*/ 0 h 154"/>
                    <a:gd name="T18" fmla="*/ 33 w 90"/>
                    <a:gd name="T19" fmla="*/ 83 h 154"/>
                    <a:gd name="T20" fmla="*/ 36 w 90"/>
                    <a:gd name="T21" fmla="*/ 103 h 154"/>
                    <a:gd name="T22" fmla="*/ 44 w 90"/>
                    <a:gd name="T23" fmla="*/ 109 h 154"/>
                    <a:gd name="T24" fmla="*/ 54 w 90"/>
                    <a:gd name="T25" fmla="*/ 101 h 154"/>
                    <a:gd name="T26" fmla="*/ 58 w 90"/>
                    <a:gd name="T27" fmla="*/ 72 h 154"/>
                    <a:gd name="T28" fmla="*/ 58 w 90"/>
                    <a:gd name="T29" fmla="*/ 0 h 154"/>
                    <a:gd name="T30" fmla="*/ 90 w 90"/>
                    <a:gd name="T31" fmla="*/ 0 h 154"/>
                    <a:gd name="T32" fmla="*/ 90 w 90"/>
                    <a:gd name="T33" fmla="*/ 150 h 1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54"/>
                    <a:gd name="T53" fmla="*/ 90 w 90"/>
                    <a:gd name="T54" fmla="*/ 154 h 1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54">
                      <a:moveTo>
                        <a:pt x="90" y="150"/>
                      </a:moveTo>
                      <a:cubicBezTo>
                        <a:pt x="80" y="150"/>
                        <a:pt x="70" y="150"/>
                        <a:pt x="60" y="150"/>
                      </a:cubicBezTo>
                      <a:cubicBezTo>
                        <a:pt x="60" y="142"/>
                        <a:pt x="60" y="134"/>
                        <a:pt x="60" y="126"/>
                      </a:cubicBezTo>
                      <a:cubicBezTo>
                        <a:pt x="55" y="136"/>
                        <a:pt x="51" y="143"/>
                        <a:pt x="46" y="147"/>
                      </a:cubicBezTo>
                      <a:cubicBezTo>
                        <a:pt x="42" y="151"/>
                        <a:pt x="36" y="154"/>
                        <a:pt x="29" y="154"/>
                      </a:cubicBezTo>
                      <a:cubicBezTo>
                        <a:pt x="20" y="154"/>
                        <a:pt x="13" y="149"/>
                        <a:pt x="8" y="139"/>
                      </a:cubicBezTo>
                      <a:cubicBezTo>
                        <a:pt x="3" y="130"/>
                        <a:pt x="0" y="115"/>
                        <a:pt x="0" y="96"/>
                      </a:cubicBezTo>
                      <a:cubicBezTo>
                        <a:pt x="0" y="64"/>
                        <a:pt x="0" y="32"/>
                        <a:pt x="0" y="0"/>
                      </a:cubicBezTo>
                      <a:cubicBezTo>
                        <a:pt x="11" y="0"/>
                        <a:pt x="22" y="0"/>
                        <a:pt x="33" y="0"/>
                      </a:cubicBezTo>
                      <a:cubicBezTo>
                        <a:pt x="33" y="28"/>
                        <a:pt x="33" y="55"/>
                        <a:pt x="33" y="83"/>
                      </a:cubicBezTo>
                      <a:cubicBezTo>
                        <a:pt x="33" y="92"/>
                        <a:pt x="34" y="99"/>
                        <a:pt x="36" y="103"/>
                      </a:cubicBezTo>
                      <a:cubicBezTo>
                        <a:pt x="38" y="107"/>
                        <a:pt x="41" y="109"/>
                        <a:pt x="44" y="109"/>
                      </a:cubicBezTo>
                      <a:cubicBezTo>
                        <a:pt x="48" y="109"/>
                        <a:pt x="52" y="106"/>
                        <a:pt x="54" y="101"/>
                      </a:cubicBezTo>
                      <a:cubicBezTo>
                        <a:pt x="56" y="95"/>
                        <a:pt x="58" y="86"/>
                        <a:pt x="58" y="72"/>
                      </a:cubicBezTo>
                      <a:cubicBezTo>
                        <a:pt x="58" y="48"/>
                        <a:pt x="58" y="24"/>
                        <a:pt x="58" y="0"/>
                      </a:cubicBezTo>
                      <a:cubicBezTo>
                        <a:pt x="69" y="0"/>
                        <a:pt x="79" y="0"/>
                        <a:pt x="90" y="0"/>
                      </a:cubicBezTo>
                      <a:cubicBezTo>
                        <a:pt x="90" y="50"/>
                        <a:pt x="90" y="100"/>
                        <a:pt x="90" y="150"/>
                      </a:cubicBezTo>
                    </a:path>
                  </a:pathLst>
                </a:custGeom>
                <a:noFill/>
                <a:ln w="12700" cap="rnd">
                  <a:solidFill>
                    <a:srgbClr val="000000"/>
                  </a:solidFill>
                  <a:prstDash val="solid"/>
                  <a:round/>
                  <a:headEnd/>
                  <a:tailEnd/>
                </a:ln>
              </p:spPr>
              <p:txBody>
                <a:bodyPr/>
                <a:lstStyle/>
                <a:p>
                  <a:endParaRPr lang="en-US"/>
                </a:p>
              </p:txBody>
            </p:sp>
            <p:sp>
              <p:nvSpPr>
                <p:cNvPr id="71" name="Freeform 349">
                  <a:extLst>
                    <a:ext uri="{FF2B5EF4-FFF2-40B4-BE49-F238E27FC236}">
                      <a16:creationId xmlns:a16="http://schemas.microsoft.com/office/drawing/2014/main" id="{5CDD6D00-B288-4213-8FF8-EBE12D3C09C6}"/>
                    </a:ext>
                  </a:extLst>
                </p:cNvPr>
                <p:cNvSpPr>
                  <a:spLocks/>
                </p:cNvSpPr>
                <p:nvPr/>
              </p:nvSpPr>
              <p:spPr bwMode="auto">
                <a:xfrm>
                  <a:off x="4286" y="3402"/>
                  <a:ext cx="33" cy="207"/>
                </a:xfrm>
                <a:custGeom>
                  <a:avLst/>
                  <a:gdLst>
                    <a:gd name="T0" fmla="*/ 0 w 33"/>
                    <a:gd name="T1" fmla="*/ 0 h 207"/>
                    <a:gd name="T2" fmla="*/ 33 w 33"/>
                    <a:gd name="T3" fmla="*/ 0 h 207"/>
                    <a:gd name="T4" fmla="*/ 33 w 33"/>
                    <a:gd name="T5" fmla="*/ 207 h 207"/>
                    <a:gd name="T6" fmla="*/ 0 w 33"/>
                    <a:gd name="T7" fmla="*/ 207 h 207"/>
                    <a:gd name="T8" fmla="*/ 0 w 33"/>
                    <a:gd name="T9" fmla="*/ 0 h 207"/>
                    <a:gd name="T10" fmla="*/ 0 60000 65536"/>
                    <a:gd name="T11" fmla="*/ 0 60000 65536"/>
                    <a:gd name="T12" fmla="*/ 0 60000 65536"/>
                    <a:gd name="T13" fmla="*/ 0 60000 65536"/>
                    <a:gd name="T14" fmla="*/ 0 60000 65536"/>
                    <a:gd name="T15" fmla="*/ 0 w 33"/>
                    <a:gd name="T16" fmla="*/ 0 h 207"/>
                    <a:gd name="T17" fmla="*/ 33 w 33"/>
                    <a:gd name="T18" fmla="*/ 207 h 207"/>
                  </a:gdLst>
                  <a:ahLst/>
                  <a:cxnLst>
                    <a:cxn ang="T10">
                      <a:pos x="T0" y="T1"/>
                    </a:cxn>
                    <a:cxn ang="T11">
                      <a:pos x="T2" y="T3"/>
                    </a:cxn>
                    <a:cxn ang="T12">
                      <a:pos x="T4" y="T5"/>
                    </a:cxn>
                    <a:cxn ang="T13">
                      <a:pos x="T6" y="T7"/>
                    </a:cxn>
                    <a:cxn ang="T14">
                      <a:pos x="T8" y="T9"/>
                    </a:cxn>
                  </a:cxnLst>
                  <a:rect l="T15" t="T16" r="T17" b="T18"/>
                  <a:pathLst>
                    <a:path w="33" h="207">
                      <a:moveTo>
                        <a:pt x="0" y="0"/>
                      </a:moveTo>
                      <a:cubicBezTo>
                        <a:pt x="11" y="0"/>
                        <a:pt x="22" y="0"/>
                        <a:pt x="33" y="0"/>
                      </a:cubicBezTo>
                      <a:cubicBezTo>
                        <a:pt x="33" y="69"/>
                        <a:pt x="33" y="138"/>
                        <a:pt x="33" y="207"/>
                      </a:cubicBezTo>
                      <a:cubicBezTo>
                        <a:pt x="22" y="207"/>
                        <a:pt x="11" y="207"/>
                        <a:pt x="0" y="207"/>
                      </a:cubicBezTo>
                      <a:cubicBezTo>
                        <a:pt x="0" y="138"/>
                        <a:pt x="0" y="69"/>
                        <a:pt x="0" y="0"/>
                      </a:cubicBezTo>
                    </a:path>
                  </a:pathLst>
                </a:custGeom>
                <a:noFill/>
                <a:ln w="12700" cap="rnd">
                  <a:solidFill>
                    <a:srgbClr val="000000"/>
                  </a:solidFill>
                  <a:prstDash val="solid"/>
                  <a:round/>
                  <a:headEnd/>
                  <a:tailEnd/>
                </a:ln>
              </p:spPr>
              <p:txBody>
                <a:bodyPr/>
                <a:lstStyle/>
                <a:p>
                  <a:endParaRPr lang="en-US"/>
                </a:p>
              </p:txBody>
            </p:sp>
            <p:sp>
              <p:nvSpPr>
                <p:cNvPr id="72" name="Freeform 350">
                  <a:extLst>
                    <a:ext uri="{FF2B5EF4-FFF2-40B4-BE49-F238E27FC236}">
                      <a16:creationId xmlns:a16="http://schemas.microsoft.com/office/drawing/2014/main" id="{65ABB17D-BC06-4F62-B5BE-0261EA71B9A2}"/>
                    </a:ext>
                  </a:extLst>
                </p:cNvPr>
                <p:cNvSpPr>
                  <a:spLocks noEditPoints="1"/>
                </p:cNvSpPr>
                <p:nvPr/>
              </p:nvSpPr>
              <p:spPr bwMode="auto">
                <a:xfrm>
                  <a:off x="4336" y="3456"/>
                  <a:ext cx="97" cy="157"/>
                </a:xfrm>
                <a:custGeom>
                  <a:avLst/>
                  <a:gdLst>
                    <a:gd name="T0" fmla="*/ 5 w 601"/>
                    <a:gd name="T1" fmla="*/ 11 h 751"/>
                    <a:gd name="T2" fmla="*/ 0 w 601"/>
                    <a:gd name="T3" fmla="*/ 10 h 751"/>
                    <a:gd name="T4" fmla="*/ 1 w 601"/>
                    <a:gd name="T5" fmla="*/ 5 h 751"/>
                    <a:gd name="T6" fmla="*/ 3 w 601"/>
                    <a:gd name="T7" fmla="*/ 2 h 751"/>
                    <a:gd name="T8" fmla="*/ 5 w 601"/>
                    <a:gd name="T9" fmla="*/ 1 h 751"/>
                    <a:gd name="T10" fmla="*/ 7 w 601"/>
                    <a:gd name="T11" fmla="*/ 0 h 751"/>
                    <a:gd name="T12" fmla="*/ 11 w 601"/>
                    <a:gd name="T13" fmla="*/ 1 h 751"/>
                    <a:gd name="T14" fmla="*/ 14 w 601"/>
                    <a:gd name="T15" fmla="*/ 3 h 751"/>
                    <a:gd name="T16" fmla="*/ 15 w 601"/>
                    <a:gd name="T17" fmla="*/ 7 h 751"/>
                    <a:gd name="T18" fmla="*/ 15 w 601"/>
                    <a:gd name="T19" fmla="*/ 11 h 751"/>
                    <a:gd name="T20" fmla="*/ 15 w 601"/>
                    <a:gd name="T21" fmla="*/ 26 h 751"/>
                    <a:gd name="T22" fmla="*/ 15 w 601"/>
                    <a:gd name="T23" fmla="*/ 29 h 751"/>
                    <a:gd name="T24" fmla="*/ 16 w 601"/>
                    <a:gd name="T25" fmla="*/ 32 h 751"/>
                    <a:gd name="T26" fmla="*/ 11 w 601"/>
                    <a:gd name="T27" fmla="*/ 32 h 751"/>
                    <a:gd name="T28" fmla="*/ 10 w 601"/>
                    <a:gd name="T29" fmla="*/ 30 h 751"/>
                    <a:gd name="T30" fmla="*/ 10 w 601"/>
                    <a:gd name="T31" fmla="*/ 28 h 751"/>
                    <a:gd name="T32" fmla="*/ 8 w 601"/>
                    <a:gd name="T33" fmla="*/ 32 h 751"/>
                    <a:gd name="T34" fmla="*/ 5 w 601"/>
                    <a:gd name="T35" fmla="*/ 33 h 751"/>
                    <a:gd name="T36" fmla="*/ 1 w 601"/>
                    <a:gd name="T37" fmla="*/ 30 h 751"/>
                    <a:gd name="T38" fmla="*/ 0 w 601"/>
                    <a:gd name="T39" fmla="*/ 24 h 751"/>
                    <a:gd name="T40" fmla="*/ 1 w 601"/>
                    <a:gd name="T41" fmla="*/ 18 h 751"/>
                    <a:gd name="T42" fmla="*/ 4 w 601"/>
                    <a:gd name="T43" fmla="*/ 14 h 751"/>
                    <a:gd name="T44" fmla="*/ 8 w 601"/>
                    <a:gd name="T45" fmla="*/ 13 h 751"/>
                    <a:gd name="T46" fmla="*/ 10 w 601"/>
                    <a:gd name="T47" fmla="*/ 11 h 751"/>
                    <a:gd name="T48" fmla="*/ 10 w 601"/>
                    <a:gd name="T49" fmla="*/ 8 h 751"/>
                    <a:gd name="T50" fmla="*/ 8 w 601"/>
                    <a:gd name="T51" fmla="*/ 7 h 751"/>
                    <a:gd name="T52" fmla="*/ 6 w 601"/>
                    <a:gd name="T53" fmla="*/ 8 h 751"/>
                    <a:gd name="T54" fmla="*/ 5 w 601"/>
                    <a:gd name="T55" fmla="*/ 11 h 751"/>
                    <a:gd name="T56" fmla="*/ 10 w 601"/>
                    <a:gd name="T57" fmla="*/ 17 h 751"/>
                    <a:gd name="T58" fmla="*/ 8 w 601"/>
                    <a:gd name="T59" fmla="*/ 19 h 751"/>
                    <a:gd name="T60" fmla="*/ 6 w 601"/>
                    <a:gd name="T61" fmla="*/ 21 h 751"/>
                    <a:gd name="T62" fmla="*/ 5 w 601"/>
                    <a:gd name="T63" fmla="*/ 23 h 751"/>
                    <a:gd name="T64" fmla="*/ 6 w 601"/>
                    <a:gd name="T65" fmla="*/ 25 h 751"/>
                    <a:gd name="T66" fmla="*/ 7 w 601"/>
                    <a:gd name="T67" fmla="*/ 26 h 751"/>
                    <a:gd name="T68" fmla="*/ 9 w 601"/>
                    <a:gd name="T69" fmla="*/ 25 h 751"/>
                    <a:gd name="T70" fmla="*/ 10 w 601"/>
                    <a:gd name="T71" fmla="*/ 23 h 751"/>
                    <a:gd name="T72" fmla="*/ 10 w 601"/>
                    <a:gd name="T73" fmla="*/ 19 h 751"/>
                    <a:gd name="T74" fmla="*/ 10 w 601"/>
                    <a:gd name="T75" fmla="*/ 17 h 7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01"/>
                    <a:gd name="T115" fmla="*/ 0 h 751"/>
                    <a:gd name="T116" fmla="*/ 601 w 601"/>
                    <a:gd name="T117" fmla="*/ 751 h 7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01" h="751">
                      <a:moveTo>
                        <a:pt x="207" y="249"/>
                      </a:moveTo>
                      <a:cubicBezTo>
                        <a:pt x="143" y="240"/>
                        <a:pt x="79" y="231"/>
                        <a:pt x="15" y="221"/>
                      </a:cubicBezTo>
                      <a:cubicBezTo>
                        <a:pt x="23" y="175"/>
                        <a:pt x="33" y="139"/>
                        <a:pt x="47" y="113"/>
                      </a:cubicBezTo>
                      <a:cubicBezTo>
                        <a:pt x="60" y="86"/>
                        <a:pt x="80" y="64"/>
                        <a:pt x="105" y="44"/>
                      </a:cubicBezTo>
                      <a:cubicBezTo>
                        <a:pt x="123" y="30"/>
                        <a:pt x="149" y="19"/>
                        <a:pt x="181" y="12"/>
                      </a:cubicBezTo>
                      <a:cubicBezTo>
                        <a:pt x="213" y="4"/>
                        <a:pt x="248" y="0"/>
                        <a:pt x="286" y="0"/>
                      </a:cubicBezTo>
                      <a:cubicBezTo>
                        <a:pt x="346" y="0"/>
                        <a:pt x="394" y="5"/>
                        <a:pt x="430" y="14"/>
                      </a:cubicBezTo>
                      <a:cubicBezTo>
                        <a:pt x="467" y="23"/>
                        <a:pt x="497" y="43"/>
                        <a:pt x="521" y="72"/>
                      </a:cubicBezTo>
                      <a:cubicBezTo>
                        <a:pt x="538" y="92"/>
                        <a:pt x="552" y="121"/>
                        <a:pt x="562" y="158"/>
                      </a:cubicBezTo>
                      <a:cubicBezTo>
                        <a:pt x="571" y="195"/>
                        <a:pt x="576" y="231"/>
                        <a:pt x="576" y="265"/>
                      </a:cubicBezTo>
                      <a:cubicBezTo>
                        <a:pt x="576" y="370"/>
                        <a:pt x="576" y="476"/>
                        <a:pt x="576" y="582"/>
                      </a:cubicBezTo>
                      <a:cubicBezTo>
                        <a:pt x="576" y="616"/>
                        <a:pt x="578" y="642"/>
                        <a:pt x="581" y="661"/>
                      </a:cubicBezTo>
                      <a:cubicBezTo>
                        <a:pt x="584" y="680"/>
                        <a:pt x="591" y="705"/>
                        <a:pt x="601" y="734"/>
                      </a:cubicBezTo>
                      <a:cubicBezTo>
                        <a:pt x="539" y="734"/>
                        <a:pt x="476" y="734"/>
                        <a:pt x="413" y="734"/>
                      </a:cubicBezTo>
                      <a:cubicBezTo>
                        <a:pt x="406" y="716"/>
                        <a:pt x="401" y="702"/>
                        <a:pt x="399" y="692"/>
                      </a:cubicBezTo>
                      <a:cubicBezTo>
                        <a:pt x="396" y="682"/>
                        <a:pt x="394" y="668"/>
                        <a:pt x="392" y="647"/>
                      </a:cubicBezTo>
                      <a:cubicBezTo>
                        <a:pt x="366" y="681"/>
                        <a:pt x="339" y="706"/>
                        <a:pt x="314" y="721"/>
                      </a:cubicBezTo>
                      <a:cubicBezTo>
                        <a:pt x="278" y="741"/>
                        <a:pt x="237" y="751"/>
                        <a:pt x="190" y="751"/>
                      </a:cubicBezTo>
                      <a:cubicBezTo>
                        <a:pt x="128" y="751"/>
                        <a:pt x="80" y="731"/>
                        <a:pt x="48" y="691"/>
                      </a:cubicBezTo>
                      <a:cubicBezTo>
                        <a:pt x="16" y="651"/>
                        <a:pt x="0" y="603"/>
                        <a:pt x="0" y="545"/>
                      </a:cubicBezTo>
                      <a:cubicBezTo>
                        <a:pt x="0" y="490"/>
                        <a:pt x="12" y="445"/>
                        <a:pt x="35" y="410"/>
                      </a:cubicBezTo>
                      <a:cubicBezTo>
                        <a:pt x="57" y="375"/>
                        <a:pt x="101" y="349"/>
                        <a:pt x="163" y="332"/>
                      </a:cubicBezTo>
                      <a:cubicBezTo>
                        <a:pt x="239" y="310"/>
                        <a:pt x="288" y="297"/>
                        <a:pt x="310" y="288"/>
                      </a:cubicBezTo>
                      <a:cubicBezTo>
                        <a:pt x="332" y="279"/>
                        <a:pt x="355" y="269"/>
                        <a:pt x="380" y="255"/>
                      </a:cubicBezTo>
                      <a:cubicBezTo>
                        <a:pt x="380" y="221"/>
                        <a:pt x="375" y="198"/>
                        <a:pt x="365" y="184"/>
                      </a:cubicBezTo>
                      <a:cubicBezTo>
                        <a:pt x="355" y="171"/>
                        <a:pt x="337" y="164"/>
                        <a:pt x="312" y="164"/>
                      </a:cubicBezTo>
                      <a:cubicBezTo>
                        <a:pt x="279" y="164"/>
                        <a:pt x="254" y="171"/>
                        <a:pt x="238" y="186"/>
                      </a:cubicBezTo>
                      <a:cubicBezTo>
                        <a:pt x="225" y="197"/>
                        <a:pt x="215" y="218"/>
                        <a:pt x="207" y="249"/>
                      </a:cubicBezTo>
                      <a:close/>
                      <a:moveTo>
                        <a:pt x="380" y="394"/>
                      </a:moveTo>
                      <a:cubicBezTo>
                        <a:pt x="353" y="408"/>
                        <a:pt x="324" y="419"/>
                        <a:pt x="294" y="430"/>
                      </a:cubicBezTo>
                      <a:cubicBezTo>
                        <a:pt x="254" y="445"/>
                        <a:pt x="228" y="459"/>
                        <a:pt x="217" y="474"/>
                      </a:cubicBezTo>
                      <a:cubicBezTo>
                        <a:pt x="206" y="489"/>
                        <a:pt x="200" y="505"/>
                        <a:pt x="200" y="524"/>
                      </a:cubicBezTo>
                      <a:cubicBezTo>
                        <a:pt x="200" y="546"/>
                        <a:pt x="206" y="563"/>
                        <a:pt x="217" y="577"/>
                      </a:cubicBezTo>
                      <a:cubicBezTo>
                        <a:pt x="228" y="591"/>
                        <a:pt x="244" y="598"/>
                        <a:pt x="265" y="598"/>
                      </a:cubicBezTo>
                      <a:cubicBezTo>
                        <a:pt x="288" y="598"/>
                        <a:pt x="309" y="591"/>
                        <a:pt x="328" y="576"/>
                      </a:cubicBezTo>
                      <a:cubicBezTo>
                        <a:pt x="347" y="561"/>
                        <a:pt x="361" y="543"/>
                        <a:pt x="369" y="521"/>
                      </a:cubicBezTo>
                      <a:cubicBezTo>
                        <a:pt x="376" y="500"/>
                        <a:pt x="380" y="472"/>
                        <a:pt x="380" y="438"/>
                      </a:cubicBezTo>
                      <a:cubicBezTo>
                        <a:pt x="380" y="423"/>
                        <a:pt x="380" y="408"/>
                        <a:pt x="380" y="394"/>
                      </a:cubicBezTo>
                      <a:close/>
                    </a:path>
                  </a:pathLst>
                </a:custGeom>
                <a:noFill/>
                <a:ln w="12700" cap="rnd">
                  <a:solidFill>
                    <a:srgbClr val="000000"/>
                  </a:solidFill>
                  <a:prstDash val="solid"/>
                  <a:round/>
                  <a:headEnd/>
                  <a:tailEnd/>
                </a:ln>
              </p:spPr>
              <p:txBody>
                <a:bodyPr/>
                <a:lstStyle/>
                <a:p>
                  <a:endParaRPr lang="en-US"/>
                </a:p>
              </p:txBody>
            </p:sp>
            <p:sp>
              <p:nvSpPr>
                <p:cNvPr id="73" name="Freeform 351">
                  <a:extLst>
                    <a:ext uri="{FF2B5EF4-FFF2-40B4-BE49-F238E27FC236}">
                      <a16:creationId xmlns:a16="http://schemas.microsoft.com/office/drawing/2014/main" id="{09047C38-6B83-4F0E-B366-7C457AB045BD}"/>
                    </a:ext>
                  </a:extLst>
                </p:cNvPr>
                <p:cNvSpPr>
                  <a:spLocks/>
                </p:cNvSpPr>
                <p:nvPr/>
              </p:nvSpPr>
              <p:spPr bwMode="auto">
                <a:xfrm>
                  <a:off x="4441" y="3402"/>
                  <a:ext cx="63" cy="211"/>
                </a:xfrm>
                <a:custGeom>
                  <a:avLst/>
                  <a:gdLst>
                    <a:gd name="T0" fmla="*/ 44 w 63"/>
                    <a:gd name="T1" fmla="*/ 0 h 211"/>
                    <a:gd name="T2" fmla="*/ 44 w 63"/>
                    <a:gd name="T3" fmla="*/ 57 h 211"/>
                    <a:gd name="T4" fmla="*/ 62 w 63"/>
                    <a:gd name="T5" fmla="*/ 57 h 211"/>
                    <a:gd name="T6" fmla="*/ 62 w 63"/>
                    <a:gd name="T7" fmla="*/ 99 h 211"/>
                    <a:gd name="T8" fmla="*/ 44 w 63"/>
                    <a:gd name="T9" fmla="*/ 99 h 211"/>
                    <a:gd name="T10" fmla="*/ 44 w 63"/>
                    <a:gd name="T11" fmla="*/ 152 h 211"/>
                    <a:gd name="T12" fmla="*/ 45 w 63"/>
                    <a:gd name="T13" fmla="*/ 165 h 211"/>
                    <a:gd name="T14" fmla="*/ 51 w 63"/>
                    <a:gd name="T15" fmla="*/ 170 h 211"/>
                    <a:gd name="T16" fmla="*/ 61 w 63"/>
                    <a:gd name="T17" fmla="*/ 166 h 211"/>
                    <a:gd name="T18" fmla="*/ 63 w 63"/>
                    <a:gd name="T19" fmla="*/ 206 h 211"/>
                    <a:gd name="T20" fmla="*/ 41 w 63"/>
                    <a:gd name="T21" fmla="*/ 211 h 211"/>
                    <a:gd name="T22" fmla="*/ 23 w 63"/>
                    <a:gd name="T23" fmla="*/ 205 h 211"/>
                    <a:gd name="T24" fmla="*/ 14 w 63"/>
                    <a:gd name="T25" fmla="*/ 188 h 211"/>
                    <a:gd name="T26" fmla="*/ 12 w 63"/>
                    <a:gd name="T27" fmla="*/ 152 h 211"/>
                    <a:gd name="T28" fmla="*/ 12 w 63"/>
                    <a:gd name="T29" fmla="*/ 99 h 211"/>
                    <a:gd name="T30" fmla="*/ 0 w 63"/>
                    <a:gd name="T31" fmla="*/ 99 h 211"/>
                    <a:gd name="T32" fmla="*/ 0 w 63"/>
                    <a:gd name="T33" fmla="*/ 57 h 211"/>
                    <a:gd name="T34" fmla="*/ 12 w 63"/>
                    <a:gd name="T35" fmla="*/ 57 h 211"/>
                    <a:gd name="T36" fmla="*/ 12 w 63"/>
                    <a:gd name="T37" fmla="*/ 30 h 211"/>
                    <a:gd name="T38" fmla="*/ 44 w 63"/>
                    <a:gd name="T39" fmla="*/ 0 h 2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211"/>
                    <a:gd name="T62" fmla="*/ 63 w 63"/>
                    <a:gd name="T63" fmla="*/ 211 h 2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211">
                      <a:moveTo>
                        <a:pt x="44" y="0"/>
                      </a:moveTo>
                      <a:cubicBezTo>
                        <a:pt x="44" y="19"/>
                        <a:pt x="44" y="38"/>
                        <a:pt x="44" y="57"/>
                      </a:cubicBezTo>
                      <a:cubicBezTo>
                        <a:pt x="50" y="57"/>
                        <a:pt x="56" y="57"/>
                        <a:pt x="62" y="57"/>
                      </a:cubicBezTo>
                      <a:cubicBezTo>
                        <a:pt x="62" y="71"/>
                        <a:pt x="62" y="85"/>
                        <a:pt x="62" y="99"/>
                      </a:cubicBezTo>
                      <a:cubicBezTo>
                        <a:pt x="56" y="99"/>
                        <a:pt x="50" y="99"/>
                        <a:pt x="44" y="99"/>
                      </a:cubicBezTo>
                      <a:cubicBezTo>
                        <a:pt x="44" y="117"/>
                        <a:pt x="44" y="135"/>
                        <a:pt x="44" y="152"/>
                      </a:cubicBezTo>
                      <a:cubicBezTo>
                        <a:pt x="44" y="159"/>
                        <a:pt x="45" y="163"/>
                        <a:pt x="45" y="165"/>
                      </a:cubicBezTo>
                      <a:cubicBezTo>
                        <a:pt x="46" y="168"/>
                        <a:pt x="48" y="170"/>
                        <a:pt x="51" y="170"/>
                      </a:cubicBezTo>
                      <a:cubicBezTo>
                        <a:pt x="53" y="170"/>
                        <a:pt x="57" y="169"/>
                        <a:pt x="61" y="166"/>
                      </a:cubicBezTo>
                      <a:cubicBezTo>
                        <a:pt x="62" y="179"/>
                        <a:pt x="63" y="193"/>
                        <a:pt x="63" y="206"/>
                      </a:cubicBezTo>
                      <a:cubicBezTo>
                        <a:pt x="55" y="209"/>
                        <a:pt x="48" y="211"/>
                        <a:pt x="41" y="211"/>
                      </a:cubicBezTo>
                      <a:cubicBezTo>
                        <a:pt x="33" y="211"/>
                        <a:pt x="27" y="209"/>
                        <a:pt x="23" y="205"/>
                      </a:cubicBezTo>
                      <a:cubicBezTo>
                        <a:pt x="19" y="201"/>
                        <a:pt x="16" y="196"/>
                        <a:pt x="14" y="188"/>
                      </a:cubicBezTo>
                      <a:cubicBezTo>
                        <a:pt x="13" y="181"/>
                        <a:pt x="12" y="169"/>
                        <a:pt x="12" y="152"/>
                      </a:cubicBezTo>
                      <a:cubicBezTo>
                        <a:pt x="12" y="135"/>
                        <a:pt x="12" y="117"/>
                        <a:pt x="12" y="99"/>
                      </a:cubicBezTo>
                      <a:cubicBezTo>
                        <a:pt x="8" y="99"/>
                        <a:pt x="4" y="99"/>
                        <a:pt x="0" y="99"/>
                      </a:cubicBezTo>
                      <a:cubicBezTo>
                        <a:pt x="0" y="85"/>
                        <a:pt x="0" y="71"/>
                        <a:pt x="0" y="57"/>
                      </a:cubicBezTo>
                      <a:cubicBezTo>
                        <a:pt x="4" y="57"/>
                        <a:pt x="8" y="57"/>
                        <a:pt x="12" y="57"/>
                      </a:cubicBezTo>
                      <a:cubicBezTo>
                        <a:pt x="12" y="48"/>
                        <a:pt x="12" y="39"/>
                        <a:pt x="12" y="30"/>
                      </a:cubicBezTo>
                      <a:cubicBezTo>
                        <a:pt x="23" y="20"/>
                        <a:pt x="33" y="10"/>
                        <a:pt x="44" y="0"/>
                      </a:cubicBezTo>
                    </a:path>
                  </a:pathLst>
                </a:custGeom>
                <a:noFill/>
                <a:ln w="12700" cap="rnd">
                  <a:solidFill>
                    <a:srgbClr val="000000"/>
                  </a:solidFill>
                  <a:prstDash val="solid"/>
                  <a:round/>
                  <a:headEnd/>
                  <a:tailEnd/>
                </a:ln>
              </p:spPr>
              <p:txBody>
                <a:bodyPr/>
                <a:lstStyle/>
                <a:p>
                  <a:endParaRPr lang="en-US"/>
                </a:p>
              </p:txBody>
            </p:sp>
            <p:sp>
              <p:nvSpPr>
                <p:cNvPr id="74" name="Freeform 352">
                  <a:extLst>
                    <a:ext uri="{FF2B5EF4-FFF2-40B4-BE49-F238E27FC236}">
                      <a16:creationId xmlns:a16="http://schemas.microsoft.com/office/drawing/2014/main" id="{F5E18EF9-5A5C-4666-8172-2378DCA61FD7}"/>
                    </a:ext>
                  </a:extLst>
                </p:cNvPr>
                <p:cNvSpPr>
                  <a:spLocks noEditPoints="1"/>
                </p:cNvSpPr>
                <p:nvPr/>
              </p:nvSpPr>
              <p:spPr bwMode="auto">
                <a:xfrm>
                  <a:off x="4520" y="3402"/>
                  <a:ext cx="32" cy="207"/>
                </a:xfrm>
                <a:custGeom>
                  <a:avLst/>
                  <a:gdLst>
                    <a:gd name="T0" fmla="*/ 0 w 200"/>
                    <a:gd name="T1" fmla="*/ 0 h 991"/>
                    <a:gd name="T2" fmla="*/ 5 w 200"/>
                    <a:gd name="T3" fmla="*/ 0 h 991"/>
                    <a:gd name="T4" fmla="*/ 5 w 200"/>
                    <a:gd name="T5" fmla="*/ 8 h 991"/>
                    <a:gd name="T6" fmla="*/ 0 w 200"/>
                    <a:gd name="T7" fmla="*/ 8 h 991"/>
                    <a:gd name="T8" fmla="*/ 0 w 200"/>
                    <a:gd name="T9" fmla="*/ 0 h 991"/>
                    <a:gd name="T10" fmla="*/ 0 w 200"/>
                    <a:gd name="T11" fmla="*/ 12 h 991"/>
                    <a:gd name="T12" fmla="*/ 5 w 200"/>
                    <a:gd name="T13" fmla="*/ 12 h 991"/>
                    <a:gd name="T14" fmla="*/ 5 w 200"/>
                    <a:gd name="T15" fmla="*/ 43 h 991"/>
                    <a:gd name="T16" fmla="*/ 0 w 200"/>
                    <a:gd name="T17" fmla="*/ 43 h 991"/>
                    <a:gd name="T18" fmla="*/ 0 w 200"/>
                    <a:gd name="T19" fmla="*/ 12 h 9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0"/>
                    <a:gd name="T31" fmla="*/ 0 h 991"/>
                    <a:gd name="T32" fmla="*/ 200 w 200"/>
                    <a:gd name="T33" fmla="*/ 991 h 9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0" h="991">
                      <a:moveTo>
                        <a:pt x="0" y="0"/>
                      </a:moveTo>
                      <a:cubicBezTo>
                        <a:pt x="67" y="0"/>
                        <a:pt x="133" y="0"/>
                        <a:pt x="200" y="0"/>
                      </a:cubicBezTo>
                      <a:cubicBezTo>
                        <a:pt x="200" y="63"/>
                        <a:pt x="200" y="125"/>
                        <a:pt x="200" y="188"/>
                      </a:cubicBezTo>
                      <a:cubicBezTo>
                        <a:pt x="133" y="188"/>
                        <a:pt x="67" y="188"/>
                        <a:pt x="0" y="188"/>
                      </a:cubicBezTo>
                      <a:cubicBezTo>
                        <a:pt x="0" y="125"/>
                        <a:pt x="0" y="63"/>
                        <a:pt x="0" y="0"/>
                      </a:cubicBezTo>
                      <a:close/>
                      <a:moveTo>
                        <a:pt x="0" y="274"/>
                      </a:moveTo>
                      <a:cubicBezTo>
                        <a:pt x="67" y="274"/>
                        <a:pt x="133" y="274"/>
                        <a:pt x="200" y="274"/>
                      </a:cubicBezTo>
                      <a:cubicBezTo>
                        <a:pt x="200" y="513"/>
                        <a:pt x="200" y="752"/>
                        <a:pt x="200" y="991"/>
                      </a:cubicBezTo>
                      <a:cubicBezTo>
                        <a:pt x="133" y="991"/>
                        <a:pt x="67" y="991"/>
                        <a:pt x="0" y="991"/>
                      </a:cubicBezTo>
                      <a:cubicBezTo>
                        <a:pt x="0" y="752"/>
                        <a:pt x="0" y="513"/>
                        <a:pt x="0" y="274"/>
                      </a:cubicBezTo>
                      <a:close/>
                    </a:path>
                  </a:pathLst>
                </a:custGeom>
                <a:noFill/>
                <a:ln w="12700" cap="rnd">
                  <a:solidFill>
                    <a:srgbClr val="000000"/>
                  </a:solidFill>
                  <a:prstDash val="solid"/>
                  <a:round/>
                  <a:headEnd/>
                  <a:tailEnd/>
                </a:ln>
              </p:spPr>
              <p:txBody>
                <a:bodyPr/>
                <a:lstStyle/>
                <a:p>
                  <a:endParaRPr lang="en-US"/>
                </a:p>
              </p:txBody>
            </p:sp>
            <p:sp>
              <p:nvSpPr>
                <p:cNvPr id="75" name="Freeform 353">
                  <a:extLst>
                    <a:ext uri="{FF2B5EF4-FFF2-40B4-BE49-F238E27FC236}">
                      <a16:creationId xmlns:a16="http://schemas.microsoft.com/office/drawing/2014/main" id="{AD8F887F-2925-4CB1-BD99-5F9D0E03E666}"/>
                    </a:ext>
                  </a:extLst>
                </p:cNvPr>
                <p:cNvSpPr>
                  <a:spLocks noEditPoints="1"/>
                </p:cNvSpPr>
                <p:nvPr/>
              </p:nvSpPr>
              <p:spPr bwMode="auto">
                <a:xfrm>
                  <a:off x="4569" y="3456"/>
                  <a:ext cx="98" cy="157"/>
                </a:xfrm>
                <a:custGeom>
                  <a:avLst/>
                  <a:gdLst>
                    <a:gd name="T0" fmla="*/ 0 w 600"/>
                    <a:gd name="T1" fmla="*/ 17 h 751"/>
                    <a:gd name="T2" fmla="*/ 2 w 600"/>
                    <a:gd name="T3" fmla="*/ 5 h 751"/>
                    <a:gd name="T4" fmla="*/ 8 w 600"/>
                    <a:gd name="T5" fmla="*/ 0 h 751"/>
                    <a:gd name="T6" fmla="*/ 14 w 600"/>
                    <a:gd name="T7" fmla="*/ 5 h 751"/>
                    <a:gd name="T8" fmla="*/ 16 w 600"/>
                    <a:gd name="T9" fmla="*/ 16 h 751"/>
                    <a:gd name="T10" fmla="*/ 14 w 600"/>
                    <a:gd name="T11" fmla="*/ 28 h 751"/>
                    <a:gd name="T12" fmla="*/ 8 w 600"/>
                    <a:gd name="T13" fmla="*/ 33 h 751"/>
                    <a:gd name="T14" fmla="*/ 3 w 600"/>
                    <a:gd name="T15" fmla="*/ 29 h 751"/>
                    <a:gd name="T16" fmla="*/ 0 w 600"/>
                    <a:gd name="T17" fmla="*/ 17 h 751"/>
                    <a:gd name="T18" fmla="*/ 5 w 600"/>
                    <a:gd name="T19" fmla="*/ 17 h 751"/>
                    <a:gd name="T20" fmla="*/ 6 w 600"/>
                    <a:gd name="T21" fmla="*/ 23 h 751"/>
                    <a:gd name="T22" fmla="*/ 8 w 600"/>
                    <a:gd name="T23" fmla="*/ 25 h 751"/>
                    <a:gd name="T24" fmla="*/ 10 w 600"/>
                    <a:gd name="T25" fmla="*/ 23 h 751"/>
                    <a:gd name="T26" fmla="*/ 11 w 600"/>
                    <a:gd name="T27" fmla="*/ 16 h 751"/>
                    <a:gd name="T28" fmla="*/ 10 w 600"/>
                    <a:gd name="T29" fmla="*/ 10 h 751"/>
                    <a:gd name="T30" fmla="*/ 8 w 600"/>
                    <a:gd name="T31" fmla="*/ 8 h 751"/>
                    <a:gd name="T32" fmla="*/ 6 w 600"/>
                    <a:gd name="T33" fmla="*/ 10 h 751"/>
                    <a:gd name="T34" fmla="*/ 5 w 600"/>
                    <a:gd name="T35" fmla="*/ 17 h 7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0"/>
                    <a:gd name="T55" fmla="*/ 0 h 751"/>
                    <a:gd name="T56" fmla="*/ 600 w 600"/>
                    <a:gd name="T57" fmla="*/ 751 h 7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0" h="751">
                      <a:moveTo>
                        <a:pt x="0" y="378"/>
                      </a:moveTo>
                      <a:cubicBezTo>
                        <a:pt x="0" y="268"/>
                        <a:pt x="27" y="178"/>
                        <a:pt x="80" y="106"/>
                      </a:cubicBezTo>
                      <a:cubicBezTo>
                        <a:pt x="133" y="35"/>
                        <a:pt x="207" y="0"/>
                        <a:pt x="298" y="0"/>
                      </a:cubicBezTo>
                      <a:cubicBezTo>
                        <a:pt x="403" y="0"/>
                        <a:pt x="483" y="42"/>
                        <a:pt x="535" y="125"/>
                      </a:cubicBezTo>
                      <a:cubicBezTo>
                        <a:pt x="578" y="193"/>
                        <a:pt x="600" y="275"/>
                        <a:pt x="600" y="374"/>
                      </a:cubicBezTo>
                      <a:cubicBezTo>
                        <a:pt x="600" y="484"/>
                        <a:pt x="573" y="574"/>
                        <a:pt x="520" y="645"/>
                      </a:cubicBezTo>
                      <a:cubicBezTo>
                        <a:pt x="467" y="716"/>
                        <a:pt x="393" y="751"/>
                        <a:pt x="299" y="751"/>
                      </a:cubicBezTo>
                      <a:cubicBezTo>
                        <a:pt x="215" y="751"/>
                        <a:pt x="146" y="722"/>
                        <a:pt x="95" y="663"/>
                      </a:cubicBezTo>
                      <a:cubicBezTo>
                        <a:pt x="32" y="590"/>
                        <a:pt x="0" y="495"/>
                        <a:pt x="0" y="378"/>
                      </a:cubicBezTo>
                      <a:close/>
                      <a:moveTo>
                        <a:pt x="200" y="377"/>
                      </a:moveTo>
                      <a:cubicBezTo>
                        <a:pt x="200" y="441"/>
                        <a:pt x="210" y="488"/>
                        <a:pt x="229" y="519"/>
                      </a:cubicBezTo>
                      <a:cubicBezTo>
                        <a:pt x="247" y="549"/>
                        <a:pt x="271" y="565"/>
                        <a:pt x="300" y="565"/>
                      </a:cubicBezTo>
                      <a:cubicBezTo>
                        <a:pt x="329" y="565"/>
                        <a:pt x="353" y="550"/>
                        <a:pt x="371" y="519"/>
                      </a:cubicBezTo>
                      <a:cubicBezTo>
                        <a:pt x="389" y="489"/>
                        <a:pt x="399" y="441"/>
                        <a:pt x="399" y="374"/>
                      </a:cubicBezTo>
                      <a:cubicBezTo>
                        <a:pt x="399" y="312"/>
                        <a:pt x="389" y="265"/>
                        <a:pt x="371" y="235"/>
                      </a:cubicBezTo>
                      <a:cubicBezTo>
                        <a:pt x="352" y="204"/>
                        <a:pt x="329" y="190"/>
                        <a:pt x="301" y="190"/>
                      </a:cubicBezTo>
                      <a:cubicBezTo>
                        <a:pt x="272" y="190"/>
                        <a:pt x="248" y="205"/>
                        <a:pt x="229" y="236"/>
                      </a:cubicBezTo>
                      <a:cubicBezTo>
                        <a:pt x="210" y="267"/>
                        <a:pt x="200" y="314"/>
                        <a:pt x="200" y="377"/>
                      </a:cubicBezTo>
                      <a:close/>
                    </a:path>
                  </a:pathLst>
                </a:custGeom>
                <a:noFill/>
                <a:ln w="12700" cap="rnd">
                  <a:solidFill>
                    <a:srgbClr val="000000"/>
                  </a:solidFill>
                  <a:prstDash val="solid"/>
                  <a:round/>
                  <a:headEnd/>
                  <a:tailEnd/>
                </a:ln>
              </p:spPr>
              <p:txBody>
                <a:bodyPr/>
                <a:lstStyle/>
                <a:p>
                  <a:endParaRPr lang="en-US"/>
                </a:p>
              </p:txBody>
            </p:sp>
            <p:sp>
              <p:nvSpPr>
                <p:cNvPr id="76" name="Freeform 354">
                  <a:extLst>
                    <a:ext uri="{FF2B5EF4-FFF2-40B4-BE49-F238E27FC236}">
                      <a16:creationId xmlns:a16="http://schemas.microsoft.com/office/drawing/2014/main" id="{BEC2DF95-497F-4D30-B818-54D90C56E3FA}"/>
                    </a:ext>
                  </a:extLst>
                </p:cNvPr>
                <p:cNvSpPr>
                  <a:spLocks/>
                </p:cNvSpPr>
                <p:nvPr/>
              </p:nvSpPr>
              <p:spPr bwMode="auto">
                <a:xfrm>
                  <a:off x="4682" y="3456"/>
                  <a:ext cx="90" cy="153"/>
                </a:xfrm>
                <a:custGeom>
                  <a:avLst/>
                  <a:gdLst>
                    <a:gd name="T0" fmla="*/ 0 w 90"/>
                    <a:gd name="T1" fmla="*/ 3 h 153"/>
                    <a:gd name="T2" fmla="*/ 31 w 90"/>
                    <a:gd name="T3" fmla="*/ 3 h 153"/>
                    <a:gd name="T4" fmla="*/ 31 w 90"/>
                    <a:gd name="T5" fmla="*/ 28 h 153"/>
                    <a:gd name="T6" fmla="*/ 44 w 90"/>
                    <a:gd name="T7" fmla="*/ 6 h 153"/>
                    <a:gd name="T8" fmla="*/ 61 w 90"/>
                    <a:gd name="T9" fmla="*/ 0 h 153"/>
                    <a:gd name="T10" fmla="*/ 83 w 90"/>
                    <a:gd name="T11" fmla="*/ 14 h 153"/>
                    <a:gd name="T12" fmla="*/ 90 w 90"/>
                    <a:gd name="T13" fmla="*/ 58 h 153"/>
                    <a:gd name="T14" fmla="*/ 90 w 90"/>
                    <a:gd name="T15" fmla="*/ 153 h 153"/>
                    <a:gd name="T16" fmla="*/ 58 w 90"/>
                    <a:gd name="T17" fmla="*/ 153 h 153"/>
                    <a:gd name="T18" fmla="*/ 58 w 90"/>
                    <a:gd name="T19" fmla="*/ 71 h 153"/>
                    <a:gd name="T20" fmla="*/ 55 w 90"/>
                    <a:gd name="T21" fmla="*/ 51 h 153"/>
                    <a:gd name="T22" fmla="*/ 46 w 90"/>
                    <a:gd name="T23" fmla="*/ 45 h 153"/>
                    <a:gd name="T24" fmla="*/ 37 w 90"/>
                    <a:gd name="T25" fmla="*/ 53 h 153"/>
                    <a:gd name="T26" fmla="*/ 33 w 90"/>
                    <a:gd name="T27" fmla="*/ 81 h 153"/>
                    <a:gd name="T28" fmla="*/ 33 w 90"/>
                    <a:gd name="T29" fmla="*/ 153 h 153"/>
                    <a:gd name="T30" fmla="*/ 0 w 90"/>
                    <a:gd name="T31" fmla="*/ 153 h 153"/>
                    <a:gd name="T32" fmla="*/ 0 w 90"/>
                    <a:gd name="T33" fmla="*/ 3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
                    <a:gd name="T52" fmla="*/ 0 h 153"/>
                    <a:gd name="T53" fmla="*/ 90 w 90"/>
                    <a:gd name="T54" fmla="*/ 153 h 1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 h="153">
                      <a:moveTo>
                        <a:pt x="0" y="3"/>
                      </a:moveTo>
                      <a:cubicBezTo>
                        <a:pt x="10" y="3"/>
                        <a:pt x="21" y="3"/>
                        <a:pt x="31" y="3"/>
                      </a:cubicBezTo>
                      <a:cubicBezTo>
                        <a:pt x="31" y="11"/>
                        <a:pt x="31" y="20"/>
                        <a:pt x="31" y="28"/>
                      </a:cubicBezTo>
                      <a:cubicBezTo>
                        <a:pt x="35" y="17"/>
                        <a:pt x="40" y="11"/>
                        <a:pt x="44" y="6"/>
                      </a:cubicBezTo>
                      <a:cubicBezTo>
                        <a:pt x="49" y="2"/>
                        <a:pt x="55" y="0"/>
                        <a:pt x="61" y="0"/>
                      </a:cubicBezTo>
                      <a:cubicBezTo>
                        <a:pt x="70" y="0"/>
                        <a:pt x="78" y="4"/>
                        <a:pt x="83" y="14"/>
                      </a:cubicBezTo>
                      <a:cubicBezTo>
                        <a:pt x="88" y="24"/>
                        <a:pt x="90" y="38"/>
                        <a:pt x="90" y="58"/>
                      </a:cubicBezTo>
                      <a:cubicBezTo>
                        <a:pt x="90" y="89"/>
                        <a:pt x="90" y="121"/>
                        <a:pt x="90" y="153"/>
                      </a:cubicBezTo>
                      <a:cubicBezTo>
                        <a:pt x="79" y="153"/>
                        <a:pt x="68" y="153"/>
                        <a:pt x="58" y="153"/>
                      </a:cubicBezTo>
                      <a:cubicBezTo>
                        <a:pt x="58" y="126"/>
                        <a:pt x="58" y="98"/>
                        <a:pt x="58" y="71"/>
                      </a:cubicBezTo>
                      <a:cubicBezTo>
                        <a:pt x="58" y="61"/>
                        <a:pt x="57" y="55"/>
                        <a:pt x="55" y="51"/>
                      </a:cubicBezTo>
                      <a:cubicBezTo>
                        <a:pt x="53" y="47"/>
                        <a:pt x="50" y="45"/>
                        <a:pt x="46" y="45"/>
                      </a:cubicBezTo>
                      <a:cubicBezTo>
                        <a:pt x="42" y="45"/>
                        <a:pt x="39" y="48"/>
                        <a:pt x="37" y="53"/>
                      </a:cubicBezTo>
                      <a:cubicBezTo>
                        <a:pt x="34" y="58"/>
                        <a:pt x="33" y="67"/>
                        <a:pt x="33" y="81"/>
                      </a:cubicBezTo>
                      <a:cubicBezTo>
                        <a:pt x="33" y="105"/>
                        <a:pt x="33" y="129"/>
                        <a:pt x="33" y="153"/>
                      </a:cubicBezTo>
                      <a:cubicBezTo>
                        <a:pt x="22" y="153"/>
                        <a:pt x="11" y="153"/>
                        <a:pt x="0" y="153"/>
                      </a:cubicBezTo>
                      <a:cubicBezTo>
                        <a:pt x="0" y="103"/>
                        <a:pt x="0" y="53"/>
                        <a:pt x="0" y="3"/>
                      </a:cubicBezTo>
                    </a:path>
                  </a:pathLst>
                </a:custGeom>
                <a:noFill/>
                <a:ln w="12700" cap="rnd">
                  <a:solidFill>
                    <a:srgbClr val="000000"/>
                  </a:solidFill>
                  <a:prstDash val="solid"/>
                  <a:round/>
                  <a:headEnd/>
                  <a:tailEnd/>
                </a:ln>
              </p:spPr>
              <p:txBody>
                <a:bodyPr/>
                <a:lstStyle/>
                <a:p>
                  <a:endParaRPr lang="en-US"/>
                </a:p>
              </p:txBody>
            </p:sp>
          </p:grpSp>
          <p:grpSp>
            <p:nvGrpSpPr>
              <p:cNvPr id="32" name="Group 378">
                <a:extLst>
                  <a:ext uri="{FF2B5EF4-FFF2-40B4-BE49-F238E27FC236}">
                    <a16:creationId xmlns:a16="http://schemas.microsoft.com/office/drawing/2014/main" id="{5AC7924E-5DBC-4CAE-83F9-1EFED38D0CB2}"/>
                  </a:ext>
                </a:extLst>
              </p:cNvPr>
              <p:cNvGrpSpPr>
                <a:grpSpLocks/>
              </p:cNvGrpSpPr>
              <p:nvPr/>
            </p:nvGrpSpPr>
            <p:grpSpPr bwMode="auto">
              <a:xfrm>
                <a:off x="1320" y="2836"/>
                <a:ext cx="999" cy="212"/>
                <a:chOff x="1320" y="2836"/>
                <a:chExt cx="999" cy="212"/>
              </a:xfrm>
            </p:grpSpPr>
            <p:sp>
              <p:nvSpPr>
                <p:cNvPr id="33" name="Freeform 356">
                  <a:extLst>
                    <a:ext uri="{FF2B5EF4-FFF2-40B4-BE49-F238E27FC236}">
                      <a16:creationId xmlns:a16="http://schemas.microsoft.com/office/drawing/2014/main" id="{1C225DAC-E486-4544-AF1A-819EA2EC47FF}"/>
                    </a:ext>
                  </a:extLst>
                </p:cNvPr>
                <p:cNvSpPr>
                  <a:spLocks/>
                </p:cNvSpPr>
                <p:nvPr/>
              </p:nvSpPr>
              <p:spPr bwMode="auto">
                <a:xfrm>
                  <a:off x="1320" y="2836"/>
                  <a:ext cx="85" cy="208"/>
                </a:xfrm>
                <a:custGeom>
                  <a:avLst/>
                  <a:gdLst>
                    <a:gd name="T0" fmla="*/ 0 w 1048"/>
                    <a:gd name="T1" fmla="*/ 0 h 1998"/>
                    <a:gd name="T2" fmla="*/ 7 w 1048"/>
                    <a:gd name="T3" fmla="*/ 0 h 1998"/>
                    <a:gd name="T4" fmla="*/ 7 w 1048"/>
                    <a:gd name="T5" fmla="*/ 5 h 1998"/>
                    <a:gd name="T6" fmla="*/ 3 w 1048"/>
                    <a:gd name="T7" fmla="*/ 5 h 1998"/>
                    <a:gd name="T8" fmla="*/ 3 w 1048"/>
                    <a:gd name="T9" fmla="*/ 8 h 1998"/>
                    <a:gd name="T10" fmla="*/ 6 w 1048"/>
                    <a:gd name="T11" fmla="*/ 8 h 1998"/>
                    <a:gd name="T12" fmla="*/ 6 w 1048"/>
                    <a:gd name="T13" fmla="*/ 13 h 1998"/>
                    <a:gd name="T14" fmla="*/ 3 w 1048"/>
                    <a:gd name="T15" fmla="*/ 13 h 1998"/>
                    <a:gd name="T16" fmla="*/ 3 w 1048"/>
                    <a:gd name="T17" fmla="*/ 22 h 1998"/>
                    <a:gd name="T18" fmla="*/ 0 w 1048"/>
                    <a:gd name="T19" fmla="*/ 22 h 1998"/>
                    <a:gd name="T20" fmla="*/ 0 w 1048"/>
                    <a:gd name="T21" fmla="*/ 0 h 19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8"/>
                    <a:gd name="T34" fmla="*/ 0 h 1998"/>
                    <a:gd name="T35" fmla="*/ 1048 w 1048"/>
                    <a:gd name="T36" fmla="*/ 1998 h 19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8" h="1998">
                      <a:moveTo>
                        <a:pt x="0" y="0"/>
                      </a:moveTo>
                      <a:cubicBezTo>
                        <a:pt x="350" y="0"/>
                        <a:pt x="699" y="0"/>
                        <a:pt x="1048" y="0"/>
                      </a:cubicBezTo>
                      <a:cubicBezTo>
                        <a:pt x="1048" y="144"/>
                        <a:pt x="1048" y="287"/>
                        <a:pt x="1048" y="430"/>
                      </a:cubicBezTo>
                      <a:cubicBezTo>
                        <a:pt x="841" y="430"/>
                        <a:pt x="633" y="430"/>
                        <a:pt x="426" y="430"/>
                      </a:cubicBezTo>
                      <a:cubicBezTo>
                        <a:pt x="426" y="546"/>
                        <a:pt x="426" y="662"/>
                        <a:pt x="426" y="778"/>
                      </a:cubicBezTo>
                      <a:cubicBezTo>
                        <a:pt x="603" y="778"/>
                        <a:pt x="780" y="778"/>
                        <a:pt x="957" y="778"/>
                      </a:cubicBezTo>
                      <a:cubicBezTo>
                        <a:pt x="957" y="913"/>
                        <a:pt x="957" y="1048"/>
                        <a:pt x="957" y="1182"/>
                      </a:cubicBezTo>
                      <a:cubicBezTo>
                        <a:pt x="780" y="1182"/>
                        <a:pt x="603" y="1182"/>
                        <a:pt x="426" y="1182"/>
                      </a:cubicBezTo>
                      <a:cubicBezTo>
                        <a:pt x="426" y="1454"/>
                        <a:pt x="426" y="1726"/>
                        <a:pt x="426" y="1998"/>
                      </a:cubicBezTo>
                      <a:cubicBezTo>
                        <a:pt x="284" y="1998"/>
                        <a:pt x="142" y="1998"/>
                        <a:pt x="0" y="1998"/>
                      </a:cubicBezTo>
                      <a:cubicBezTo>
                        <a:pt x="0" y="1332"/>
                        <a:pt x="0" y="666"/>
                        <a:pt x="0" y="0"/>
                      </a:cubicBezTo>
                    </a:path>
                  </a:pathLst>
                </a:custGeom>
                <a:solidFill>
                  <a:srgbClr val="008080"/>
                </a:solidFill>
                <a:ln w="0">
                  <a:solidFill>
                    <a:srgbClr val="000000"/>
                  </a:solidFill>
                  <a:prstDash val="solid"/>
                  <a:round/>
                  <a:headEnd/>
                  <a:tailEnd/>
                </a:ln>
              </p:spPr>
              <p:txBody>
                <a:bodyPr/>
                <a:lstStyle/>
                <a:p>
                  <a:endParaRPr lang="en-US"/>
                </a:p>
              </p:txBody>
            </p:sp>
            <p:sp>
              <p:nvSpPr>
                <p:cNvPr id="34" name="Freeform 357">
                  <a:extLst>
                    <a:ext uri="{FF2B5EF4-FFF2-40B4-BE49-F238E27FC236}">
                      <a16:creationId xmlns:a16="http://schemas.microsoft.com/office/drawing/2014/main" id="{2F78F4B2-A5E1-424B-BBF9-B685CE7C0BE6}"/>
                    </a:ext>
                  </a:extLst>
                </p:cNvPr>
                <p:cNvSpPr>
                  <a:spLocks noEditPoints="1"/>
                </p:cNvSpPr>
                <p:nvPr/>
              </p:nvSpPr>
              <p:spPr bwMode="auto">
                <a:xfrm>
                  <a:off x="1412" y="2890"/>
                  <a:ext cx="93" cy="158"/>
                </a:xfrm>
                <a:custGeom>
                  <a:avLst/>
                  <a:gdLst>
                    <a:gd name="T0" fmla="*/ 0 w 1141"/>
                    <a:gd name="T1" fmla="*/ 8 h 1513"/>
                    <a:gd name="T2" fmla="*/ 1 w 1141"/>
                    <a:gd name="T3" fmla="*/ 2 h 1513"/>
                    <a:gd name="T4" fmla="*/ 4 w 1141"/>
                    <a:gd name="T5" fmla="*/ 0 h 1513"/>
                    <a:gd name="T6" fmla="*/ 7 w 1141"/>
                    <a:gd name="T7" fmla="*/ 3 h 1513"/>
                    <a:gd name="T8" fmla="*/ 8 w 1141"/>
                    <a:gd name="T9" fmla="*/ 8 h 1513"/>
                    <a:gd name="T10" fmla="*/ 7 w 1141"/>
                    <a:gd name="T11" fmla="*/ 14 h 1513"/>
                    <a:gd name="T12" fmla="*/ 4 w 1141"/>
                    <a:gd name="T13" fmla="*/ 16 h 1513"/>
                    <a:gd name="T14" fmla="*/ 1 w 1141"/>
                    <a:gd name="T15" fmla="*/ 15 h 1513"/>
                    <a:gd name="T16" fmla="*/ 0 w 1141"/>
                    <a:gd name="T17" fmla="*/ 8 h 1513"/>
                    <a:gd name="T18" fmla="*/ 3 w 1141"/>
                    <a:gd name="T19" fmla="*/ 8 h 1513"/>
                    <a:gd name="T20" fmla="*/ 3 w 1141"/>
                    <a:gd name="T21" fmla="*/ 11 h 1513"/>
                    <a:gd name="T22" fmla="*/ 4 w 1141"/>
                    <a:gd name="T23" fmla="*/ 12 h 1513"/>
                    <a:gd name="T24" fmla="*/ 5 w 1141"/>
                    <a:gd name="T25" fmla="*/ 11 h 1513"/>
                    <a:gd name="T26" fmla="*/ 5 w 1141"/>
                    <a:gd name="T27" fmla="*/ 8 h 1513"/>
                    <a:gd name="T28" fmla="*/ 5 w 1141"/>
                    <a:gd name="T29" fmla="*/ 5 h 1513"/>
                    <a:gd name="T30" fmla="*/ 4 w 1141"/>
                    <a:gd name="T31" fmla="*/ 4 h 1513"/>
                    <a:gd name="T32" fmla="*/ 3 w 1141"/>
                    <a:gd name="T33" fmla="*/ 5 h 1513"/>
                    <a:gd name="T34" fmla="*/ 3 w 1141"/>
                    <a:gd name="T35" fmla="*/ 8 h 15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1"/>
                    <a:gd name="T55" fmla="*/ 0 h 1513"/>
                    <a:gd name="T56" fmla="*/ 1141 w 1141"/>
                    <a:gd name="T57" fmla="*/ 1513 h 15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1" h="1513">
                      <a:moveTo>
                        <a:pt x="0" y="761"/>
                      </a:moveTo>
                      <a:cubicBezTo>
                        <a:pt x="0" y="540"/>
                        <a:pt x="53" y="358"/>
                        <a:pt x="153" y="214"/>
                      </a:cubicBezTo>
                      <a:cubicBezTo>
                        <a:pt x="254" y="70"/>
                        <a:pt x="394" y="0"/>
                        <a:pt x="568" y="0"/>
                      </a:cubicBezTo>
                      <a:cubicBezTo>
                        <a:pt x="767" y="0"/>
                        <a:pt x="918" y="84"/>
                        <a:pt x="1019" y="252"/>
                      </a:cubicBezTo>
                      <a:cubicBezTo>
                        <a:pt x="1099" y="388"/>
                        <a:pt x="1141" y="555"/>
                        <a:pt x="1141" y="753"/>
                      </a:cubicBezTo>
                      <a:cubicBezTo>
                        <a:pt x="1141" y="975"/>
                        <a:pt x="1089" y="1156"/>
                        <a:pt x="990" y="1299"/>
                      </a:cubicBezTo>
                      <a:cubicBezTo>
                        <a:pt x="889" y="1443"/>
                        <a:pt x="747" y="1513"/>
                        <a:pt x="569" y="1513"/>
                      </a:cubicBezTo>
                      <a:cubicBezTo>
                        <a:pt x="409" y="1513"/>
                        <a:pt x="278" y="1455"/>
                        <a:pt x="181" y="1336"/>
                      </a:cubicBezTo>
                      <a:cubicBezTo>
                        <a:pt x="62" y="1189"/>
                        <a:pt x="0" y="998"/>
                        <a:pt x="0" y="761"/>
                      </a:cubicBezTo>
                      <a:close/>
                      <a:moveTo>
                        <a:pt x="382" y="759"/>
                      </a:moveTo>
                      <a:cubicBezTo>
                        <a:pt x="382" y="889"/>
                        <a:pt x="400" y="984"/>
                        <a:pt x="436" y="1046"/>
                      </a:cubicBezTo>
                      <a:cubicBezTo>
                        <a:pt x="471" y="1107"/>
                        <a:pt x="516" y="1138"/>
                        <a:pt x="571" y="1138"/>
                      </a:cubicBezTo>
                      <a:cubicBezTo>
                        <a:pt x="626" y="1138"/>
                        <a:pt x="671" y="1109"/>
                        <a:pt x="706" y="1047"/>
                      </a:cubicBezTo>
                      <a:cubicBezTo>
                        <a:pt x="740" y="985"/>
                        <a:pt x="759" y="889"/>
                        <a:pt x="759" y="754"/>
                      </a:cubicBezTo>
                      <a:cubicBezTo>
                        <a:pt x="759" y="628"/>
                        <a:pt x="740" y="535"/>
                        <a:pt x="705" y="473"/>
                      </a:cubicBezTo>
                      <a:cubicBezTo>
                        <a:pt x="670" y="412"/>
                        <a:pt x="626" y="382"/>
                        <a:pt x="573" y="382"/>
                      </a:cubicBezTo>
                      <a:cubicBezTo>
                        <a:pt x="518" y="382"/>
                        <a:pt x="472" y="413"/>
                        <a:pt x="436" y="475"/>
                      </a:cubicBezTo>
                      <a:cubicBezTo>
                        <a:pt x="400" y="538"/>
                        <a:pt x="382" y="633"/>
                        <a:pt x="382" y="759"/>
                      </a:cubicBezTo>
                      <a:close/>
                    </a:path>
                  </a:pathLst>
                </a:custGeom>
                <a:solidFill>
                  <a:srgbClr val="008080"/>
                </a:solidFill>
                <a:ln w="0">
                  <a:solidFill>
                    <a:srgbClr val="000000"/>
                  </a:solidFill>
                  <a:prstDash val="solid"/>
                  <a:round/>
                  <a:headEnd/>
                  <a:tailEnd/>
                </a:ln>
              </p:spPr>
              <p:txBody>
                <a:bodyPr/>
                <a:lstStyle/>
                <a:p>
                  <a:endParaRPr lang="en-US"/>
                </a:p>
              </p:txBody>
            </p:sp>
            <p:sp>
              <p:nvSpPr>
                <p:cNvPr id="35" name="Freeform 358">
                  <a:extLst>
                    <a:ext uri="{FF2B5EF4-FFF2-40B4-BE49-F238E27FC236}">
                      <a16:creationId xmlns:a16="http://schemas.microsoft.com/office/drawing/2014/main" id="{242885D2-FD63-4D31-87F6-B49E7934A9AD}"/>
                    </a:ext>
                  </a:extLst>
                </p:cNvPr>
                <p:cNvSpPr>
                  <a:spLocks/>
                </p:cNvSpPr>
                <p:nvPr/>
              </p:nvSpPr>
              <p:spPr bwMode="auto">
                <a:xfrm>
                  <a:off x="1520" y="2890"/>
                  <a:ext cx="64" cy="154"/>
                </a:xfrm>
                <a:custGeom>
                  <a:avLst/>
                  <a:gdLst>
                    <a:gd name="T0" fmla="*/ 0 w 782"/>
                    <a:gd name="T1" fmla="*/ 0 h 1480"/>
                    <a:gd name="T2" fmla="*/ 2 w 782"/>
                    <a:gd name="T3" fmla="*/ 0 h 1480"/>
                    <a:gd name="T4" fmla="*/ 2 w 782"/>
                    <a:gd name="T5" fmla="*/ 3 h 1480"/>
                    <a:gd name="T6" fmla="*/ 3 w 782"/>
                    <a:gd name="T7" fmla="*/ 1 h 1480"/>
                    <a:gd name="T8" fmla="*/ 4 w 782"/>
                    <a:gd name="T9" fmla="*/ 0 h 1480"/>
                    <a:gd name="T10" fmla="*/ 5 w 782"/>
                    <a:gd name="T11" fmla="*/ 1 h 1480"/>
                    <a:gd name="T12" fmla="*/ 4 w 782"/>
                    <a:gd name="T13" fmla="*/ 5 h 1480"/>
                    <a:gd name="T14" fmla="*/ 4 w 782"/>
                    <a:gd name="T15" fmla="*/ 5 h 1480"/>
                    <a:gd name="T16" fmla="*/ 3 w 782"/>
                    <a:gd name="T17" fmla="*/ 6 h 1480"/>
                    <a:gd name="T18" fmla="*/ 3 w 782"/>
                    <a:gd name="T19" fmla="*/ 11 h 1480"/>
                    <a:gd name="T20" fmla="*/ 3 w 782"/>
                    <a:gd name="T21" fmla="*/ 16 h 1480"/>
                    <a:gd name="T22" fmla="*/ 0 w 782"/>
                    <a:gd name="T23" fmla="*/ 16 h 1480"/>
                    <a:gd name="T24" fmla="*/ 0 w 782"/>
                    <a:gd name="T25" fmla="*/ 0 h 1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2"/>
                    <a:gd name="T40" fmla="*/ 0 h 1480"/>
                    <a:gd name="T41" fmla="*/ 782 w 782"/>
                    <a:gd name="T42" fmla="*/ 1480 h 1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2" h="1480">
                      <a:moveTo>
                        <a:pt x="0" y="33"/>
                      </a:moveTo>
                      <a:cubicBezTo>
                        <a:pt x="119" y="33"/>
                        <a:pt x="238" y="33"/>
                        <a:pt x="357" y="33"/>
                      </a:cubicBezTo>
                      <a:cubicBezTo>
                        <a:pt x="357" y="112"/>
                        <a:pt x="357" y="191"/>
                        <a:pt x="357" y="270"/>
                      </a:cubicBezTo>
                      <a:cubicBezTo>
                        <a:pt x="391" y="168"/>
                        <a:pt x="427" y="97"/>
                        <a:pt x="463" y="58"/>
                      </a:cubicBezTo>
                      <a:cubicBezTo>
                        <a:pt x="499" y="19"/>
                        <a:pt x="545" y="0"/>
                        <a:pt x="598" y="0"/>
                      </a:cubicBezTo>
                      <a:cubicBezTo>
                        <a:pt x="654" y="0"/>
                        <a:pt x="716" y="25"/>
                        <a:pt x="782" y="77"/>
                      </a:cubicBezTo>
                      <a:cubicBezTo>
                        <a:pt x="744" y="208"/>
                        <a:pt x="703" y="340"/>
                        <a:pt x="664" y="472"/>
                      </a:cubicBezTo>
                      <a:cubicBezTo>
                        <a:pt x="620" y="444"/>
                        <a:pt x="584" y="431"/>
                        <a:pt x="558" y="431"/>
                      </a:cubicBezTo>
                      <a:cubicBezTo>
                        <a:pt x="508" y="431"/>
                        <a:pt x="469" y="461"/>
                        <a:pt x="442" y="521"/>
                      </a:cubicBezTo>
                      <a:cubicBezTo>
                        <a:pt x="403" y="606"/>
                        <a:pt x="383" y="763"/>
                        <a:pt x="383" y="995"/>
                      </a:cubicBezTo>
                      <a:cubicBezTo>
                        <a:pt x="383" y="1157"/>
                        <a:pt x="383" y="1319"/>
                        <a:pt x="383" y="1480"/>
                      </a:cubicBezTo>
                      <a:cubicBezTo>
                        <a:pt x="255" y="1480"/>
                        <a:pt x="128" y="1480"/>
                        <a:pt x="0" y="1480"/>
                      </a:cubicBezTo>
                      <a:cubicBezTo>
                        <a:pt x="0" y="998"/>
                        <a:pt x="0" y="515"/>
                        <a:pt x="0" y="33"/>
                      </a:cubicBezTo>
                    </a:path>
                  </a:pathLst>
                </a:custGeom>
                <a:solidFill>
                  <a:srgbClr val="008080"/>
                </a:solidFill>
                <a:ln w="0">
                  <a:solidFill>
                    <a:srgbClr val="000000"/>
                  </a:solidFill>
                  <a:prstDash val="solid"/>
                  <a:round/>
                  <a:headEnd/>
                  <a:tailEnd/>
                </a:ln>
              </p:spPr>
              <p:txBody>
                <a:bodyPr/>
                <a:lstStyle/>
                <a:p>
                  <a:endParaRPr lang="en-US"/>
                </a:p>
              </p:txBody>
            </p:sp>
            <p:sp>
              <p:nvSpPr>
                <p:cNvPr id="36" name="Freeform 359">
                  <a:extLst>
                    <a:ext uri="{FF2B5EF4-FFF2-40B4-BE49-F238E27FC236}">
                      <a16:creationId xmlns:a16="http://schemas.microsoft.com/office/drawing/2014/main" id="{5F0ABBA3-6742-4D83-88A5-3930019558D4}"/>
                    </a:ext>
                  </a:extLst>
                </p:cNvPr>
                <p:cNvSpPr>
                  <a:spLocks/>
                </p:cNvSpPr>
                <p:nvPr/>
              </p:nvSpPr>
              <p:spPr bwMode="auto">
                <a:xfrm>
                  <a:off x="1597" y="2890"/>
                  <a:ext cx="137" cy="154"/>
                </a:xfrm>
                <a:custGeom>
                  <a:avLst/>
                  <a:gdLst>
                    <a:gd name="T0" fmla="*/ 0 w 1686"/>
                    <a:gd name="T1" fmla="*/ 0 h 1480"/>
                    <a:gd name="T2" fmla="*/ 2 w 1686"/>
                    <a:gd name="T3" fmla="*/ 0 h 1480"/>
                    <a:gd name="T4" fmla="*/ 2 w 1686"/>
                    <a:gd name="T5" fmla="*/ 3 h 1480"/>
                    <a:gd name="T6" fmla="*/ 3 w 1686"/>
                    <a:gd name="T7" fmla="*/ 1 h 1480"/>
                    <a:gd name="T8" fmla="*/ 5 w 1686"/>
                    <a:gd name="T9" fmla="*/ 0 h 1480"/>
                    <a:gd name="T10" fmla="*/ 6 w 1686"/>
                    <a:gd name="T11" fmla="*/ 1 h 1480"/>
                    <a:gd name="T12" fmla="*/ 7 w 1686"/>
                    <a:gd name="T13" fmla="*/ 3 h 1480"/>
                    <a:gd name="T14" fmla="*/ 8 w 1686"/>
                    <a:gd name="T15" fmla="*/ 1 h 1480"/>
                    <a:gd name="T16" fmla="*/ 9 w 1686"/>
                    <a:gd name="T17" fmla="*/ 0 h 1480"/>
                    <a:gd name="T18" fmla="*/ 11 w 1686"/>
                    <a:gd name="T19" fmla="*/ 1 h 1480"/>
                    <a:gd name="T20" fmla="*/ 11 w 1686"/>
                    <a:gd name="T21" fmla="*/ 6 h 1480"/>
                    <a:gd name="T22" fmla="*/ 11 w 1686"/>
                    <a:gd name="T23" fmla="*/ 16 h 1480"/>
                    <a:gd name="T24" fmla="*/ 9 w 1686"/>
                    <a:gd name="T25" fmla="*/ 16 h 1480"/>
                    <a:gd name="T26" fmla="*/ 9 w 1686"/>
                    <a:gd name="T27" fmla="*/ 7 h 1480"/>
                    <a:gd name="T28" fmla="*/ 8 w 1686"/>
                    <a:gd name="T29" fmla="*/ 6 h 1480"/>
                    <a:gd name="T30" fmla="*/ 8 w 1686"/>
                    <a:gd name="T31" fmla="*/ 5 h 1480"/>
                    <a:gd name="T32" fmla="*/ 7 w 1686"/>
                    <a:gd name="T33" fmla="*/ 6 h 1480"/>
                    <a:gd name="T34" fmla="*/ 7 w 1686"/>
                    <a:gd name="T35" fmla="*/ 8 h 1480"/>
                    <a:gd name="T36" fmla="*/ 7 w 1686"/>
                    <a:gd name="T37" fmla="*/ 16 h 1480"/>
                    <a:gd name="T38" fmla="*/ 4 w 1686"/>
                    <a:gd name="T39" fmla="*/ 16 h 1480"/>
                    <a:gd name="T40" fmla="*/ 4 w 1686"/>
                    <a:gd name="T41" fmla="*/ 7 h 1480"/>
                    <a:gd name="T42" fmla="*/ 4 w 1686"/>
                    <a:gd name="T43" fmla="*/ 6 h 1480"/>
                    <a:gd name="T44" fmla="*/ 4 w 1686"/>
                    <a:gd name="T45" fmla="*/ 5 h 1480"/>
                    <a:gd name="T46" fmla="*/ 3 w 1686"/>
                    <a:gd name="T47" fmla="*/ 5 h 1480"/>
                    <a:gd name="T48" fmla="*/ 3 w 1686"/>
                    <a:gd name="T49" fmla="*/ 6 h 1480"/>
                    <a:gd name="T50" fmla="*/ 3 w 1686"/>
                    <a:gd name="T51" fmla="*/ 8 h 1480"/>
                    <a:gd name="T52" fmla="*/ 3 w 1686"/>
                    <a:gd name="T53" fmla="*/ 16 h 1480"/>
                    <a:gd name="T54" fmla="*/ 0 w 1686"/>
                    <a:gd name="T55" fmla="*/ 16 h 1480"/>
                    <a:gd name="T56" fmla="*/ 0 w 1686"/>
                    <a:gd name="T57" fmla="*/ 0 h 14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86"/>
                    <a:gd name="T88" fmla="*/ 0 h 1480"/>
                    <a:gd name="T89" fmla="*/ 1686 w 1686"/>
                    <a:gd name="T90" fmla="*/ 1480 h 14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86" h="1480">
                      <a:moveTo>
                        <a:pt x="0" y="33"/>
                      </a:moveTo>
                      <a:cubicBezTo>
                        <a:pt x="119" y="33"/>
                        <a:pt x="237" y="33"/>
                        <a:pt x="356" y="33"/>
                      </a:cubicBezTo>
                      <a:cubicBezTo>
                        <a:pt x="356" y="103"/>
                        <a:pt x="356" y="174"/>
                        <a:pt x="356" y="244"/>
                      </a:cubicBezTo>
                      <a:cubicBezTo>
                        <a:pt x="406" y="155"/>
                        <a:pt x="459" y="93"/>
                        <a:pt x="511" y="56"/>
                      </a:cubicBezTo>
                      <a:cubicBezTo>
                        <a:pt x="562" y="19"/>
                        <a:pt x="625" y="0"/>
                        <a:pt x="699" y="0"/>
                      </a:cubicBezTo>
                      <a:cubicBezTo>
                        <a:pt x="779" y="0"/>
                        <a:pt x="842" y="20"/>
                        <a:pt x="887" y="62"/>
                      </a:cubicBezTo>
                      <a:cubicBezTo>
                        <a:pt x="932" y="103"/>
                        <a:pt x="972" y="164"/>
                        <a:pt x="1001" y="244"/>
                      </a:cubicBezTo>
                      <a:cubicBezTo>
                        <a:pt x="1059" y="150"/>
                        <a:pt x="1115" y="85"/>
                        <a:pt x="1164" y="51"/>
                      </a:cubicBezTo>
                      <a:cubicBezTo>
                        <a:pt x="1213" y="16"/>
                        <a:pt x="1274" y="0"/>
                        <a:pt x="1346" y="0"/>
                      </a:cubicBezTo>
                      <a:cubicBezTo>
                        <a:pt x="1453" y="0"/>
                        <a:pt x="1537" y="46"/>
                        <a:pt x="1596" y="138"/>
                      </a:cubicBezTo>
                      <a:cubicBezTo>
                        <a:pt x="1655" y="231"/>
                        <a:pt x="1686" y="375"/>
                        <a:pt x="1686" y="571"/>
                      </a:cubicBezTo>
                      <a:cubicBezTo>
                        <a:pt x="1686" y="874"/>
                        <a:pt x="1686" y="1177"/>
                        <a:pt x="1686" y="1480"/>
                      </a:cubicBezTo>
                      <a:cubicBezTo>
                        <a:pt x="1559" y="1480"/>
                        <a:pt x="1432" y="1480"/>
                        <a:pt x="1304" y="1480"/>
                      </a:cubicBezTo>
                      <a:cubicBezTo>
                        <a:pt x="1304" y="1205"/>
                        <a:pt x="1304" y="931"/>
                        <a:pt x="1304" y="656"/>
                      </a:cubicBezTo>
                      <a:cubicBezTo>
                        <a:pt x="1304" y="590"/>
                        <a:pt x="1296" y="542"/>
                        <a:pt x="1278" y="510"/>
                      </a:cubicBezTo>
                      <a:cubicBezTo>
                        <a:pt x="1253" y="459"/>
                        <a:pt x="1221" y="435"/>
                        <a:pt x="1183" y="435"/>
                      </a:cubicBezTo>
                      <a:cubicBezTo>
                        <a:pt x="1138" y="435"/>
                        <a:pt x="1102" y="458"/>
                        <a:pt x="1075" y="506"/>
                      </a:cubicBezTo>
                      <a:cubicBezTo>
                        <a:pt x="1049" y="554"/>
                        <a:pt x="1034" y="628"/>
                        <a:pt x="1034" y="733"/>
                      </a:cubicBezTo>
                      <a:cubicBezTo>
                        <a:pt x="1034" y="982"/>
                        <a:pt x="1034" y="1231"/>
                        <a:pt x="1034" y="1480"/>
                      </a:cubicBezTo>
                      <a:cubicBezTo>
                        <a:pt x="907" y="1480"/>
                        <a:pt x="779" y="1480"/>
                        <a:pt x="652" y="1480"/>
                      </a:cubicBezTo>
                      <a:cubicBezTo>
                        <a:pt x="652" y="1215"/>
                        <a:pt x="652" y="949"/>
                        <a:pt x="652" y="683"/>
                      </a:cubicBezTo>
                      <a:cubicBezTo>
                        <a:pt x="652" y="619"/>
                        <a:pt x="649" y="577"/>
                        <a:pt x="644" y="554"/>
                      </a:cubicBezTo>
                      <a:cubicBezTo>
                        <a:pt x="636" y="517"/>
                        <a:pt x="621" y="488"/>
                        <a:pt x="602" y="465"/>
                      </a:cubicBezTo>
                      <a:cubicBezTo>
                        <a:pt x="582" y="443"/>
                        <a:pt x="559" y="432"/>
                        <a:pt x="532" y="432"/>
                      </a:cubicBezTo>
                      <a:cubicBezTo>
                        <a:pt x="488" y="432"/>
                        <a:pt x="452" y="457"/>
                        <a:pt x="424" y="505"/>
                      </a:cubicBezTo>
                      <a:cubicBezTo>
                        <a:pt x="396" y="552"/>
                        <a:pt x="382" y="631"/>
                        <a:pt x="382" y="742"/>
                      </a:cubicBezTo>
                      <a:cubicBezTo>
                        <a:pt x="382" y="988"/>
                        <a:pt x="382" y="1234"/>
                        <a:pt x="382" y="1480"/>
                      </a:cubicBezTo>
                      <a:cubicBezTo>
                        <a:pt x="255" y="1480"/>
                        <a:pt x="127" y="1480"/>
                        <a:pt x="0" y="1480"/>
                      </a:cubicBezTo>
                      <a:cubicBezTo>
                        <a:pt x="0" y="998"/>
                        <a:pt x="0" y="515"/>
                        <a:pt x="0" y="33"/>
                      </a:cubicBezTo>
                    </a:path>
                  </a:pathLst>
                </a:custGeom>
                <a:solidFill>
                  <a:srgbClr val="008080"/>
                </a:solidFill>
                <a:ln w="0">
                  <a:solidFill>
                    <a:srgbClr val="000000"/>
                  </a:solidFill>
                  <a:prstDash val="solid"/>
                  <a:round/>
                  <a:headEnd/>
                  <a:tailEnd/>
                </a:ln>
              </p:spPr>
              <p:txBody>
                <a:bodyPr/>
                <a:lstStyle/>
                <a:p>
                  <a:endParaRPr lang="en-US"/>
                </a:p>
              </p:txBody>
            </p:sp>
            <p:sp>
              <p:nvSpPr>
                <p:cNvPr id="37" name="Freeform 360">
                  <a:extLst>
                    <a:ext uri="{FF2B5EF4-FFF2-40B4-BE49-F238E27FC236}">
                      <a16:creationId xmlns:a16="http://schemas.microsoft.com/office/drawing/2014/main" id="{2FBA9210-9791-4581-8148-A1A4B92EBB62}"/>
                    </a:ext>
                  </a:extLst>
                </p:cNvPr>
                <p:cNvSpPr>
                  <a:spLocks/>
                </p:cNvSpPr>
                <p:nvPr/>
              </p:nvSpPr>
              <p:spPr bwMode="auto">
                <a:xfrm>
                  <a:off x="1752" y="2893"/>
                  <a:ext cx="85" cy="155"/>
                </a:xfrm>
                <a:custGeom>
                  <a:avLst/>
                  <a:gdLst>
                    <a:gd name="T0" fmla="*/ 7 w 1050"/>
                    <a:gd name="T1" fmla="*/ 16 h 1480"/>
                    <a:gd name="T2" fmla="*/ 5 w 1050"/>
                    <a:gd name="T3" fmla="*/ 16 h 1480"/>
                    <a:gd name="T4" fmla="*/ 5 w 1050"/>
                    <a:gd name="T5" fmla="*/ 13 h 1480"/>
                    <a:gd name="T6" fmla="*/ 3 w 1050"/>
                    <a:gd name="T7" fmla="*/ 16 h 1480"/>
                    <a:gd name="T8" fmla="*/ 2 w 1050"/>
                    <a:gd name="T9" fmla="*/ 16 h 1480"/>
                    <a:gd name="T10" fmla="*/ 1 w 1050"/>
                    <a:gd name="T11" fmla="*/ 15 h 1480"/>
                    <a:gd name="T12" fmla="*/ 0 w 1050"/>
                    <a:gd name="T13" fmla="*/ 10 h 1480"/>
                    <a:gd name="T14" fmla="*/ 0 w 1050"/>
                    <a:gd name="T15" fmla="*/ 0 h 1480"/>
                    <a:gd name="T16" fmla="*/ 3 w 1050"/>
                    <a:gd name="T17" fmla="*/ 0 h 1480"/>
                    <a:gd name="T18" fmla="*/ 3 w 1050"/>
                    <a:gd name="T19" fmla="*/ 9 h 1480"/>
                    <a:gd name="T20" fmla="*/ 3 w 1050"/>
                    <a:gd name="T21" fmla="*/ 11 h 1480"/>
                    <a:gd name="T22" fmla="*/ 3 w 1050"/>
                    <a:gd name="T23" fmla="*/ 12 h 1480"/>
                    <a:gd name="T24" fmla="*/ 4 w 1050"/>
                    <a:gd name="T25" fmla="*/ 11 h 1480"/>
                    <a:gd name="T26" fmla="*/ 4 w 1050"/>
                    <a:gd name="T27" fmla="*/ 8 h 1480"/>
                    <a:gd name="T28" fmla="*/ 4 w 1050"/>
                    <a:gd name="T29" fmla="*/ 0 h 1480"/>
                    <a:gd name="T30" fmla="*/ 7 w 1050"/>
                    <a:gd name="T31" fmla="*/ 0 h 1480"/>
                    <a:gd name="T32" fmla="*/ 7 w 1050"/>
                    <a:gd name="T33" fmla="*/ 16 h 1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0"/>
                    <a:gd name="T52" fmla="*/ 0 h 1480"/>
                    <a:gd name="T53" fmla="*/ 1050 w 1050"/>
                    <a:gd name="T54" fmla="*/ 1480 h 1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0" h="1480">
                      <a:moveTo>
                        <a:pt x="1050" y="1447"/>
                      </a:moveTo>
                      <a:cubicBezTo>
                        <a:pt x="932" y="1447"/>
                        <a:pt x="813" y="1447"/>
                        <a:pt x="695" y="1447"/>
                      </a:cubicBezTo>
                      <a:cubicBezTo>
                        <a:pt x="695" y="1369"/>
                        <a:pt x="695" y="1291"/>
                        <a:pt x="695" y="1213"/>
                      </a:cubicBezTo>
                      <a:cubicBezTo>
                        <a:pt x="642" y="1310"/>
                        <a:pt x="588" y="1377"/>
                        <a:pt x="535" y="1419"/>
                      </a:cubicBezTo>
                      <a:cubicBezTo>
                        <a:pt x="481" y="1460"/>
                        <a:pt x="414" y="1480"/>
                        <a:pt x="336" y="1480"/>
                      </a:cubicBezTo>
                      <a:cubicBezTo>
                        <a:pt x="231" y="1480"/>
                        <a:pt x="147" y="1434"/>
                        <a:pt x="89" y="1342"/>
                      </a:cubicBezTo>
                      <a:cubicBezTo>
                        <a:pt x="30" y="1251"/>
                        <a:pt x="0" y="1111"/>
                        <a:pt x="0" y="921"/>
                      </a:cubicBezTo>
                      <a:cubicBezTo>
                        <a:pt x="0" y="614"/>
                        <a:pt x="0" y="307"/>
                        <a:pt x="0" y="0"/>
                      </a:cubicBezTo>
                      <a:cubicBezTo>
                        <a:pt x="127" y="0"/>
                        <a:pt x="255" y="0"/>
                        <a:pt x="382" y="0"/>
                      </a:cubicBezTo>
                      <a:cubicBezTo>
                        <a:pt x="382" y="265"/>
                        <a:pt x="382" y="531"/>
                        <a:pt x="382" y="796"/>
                      </a:cubicBezTo>
                      <a:cubicBezTo>
                        <a:pt x="382" y="887"/>
                        <a:pt x="394" y="951"/>
                        <a:pt x="417" y="989"/>
                      </a:cubicBezTo>
                      <a:cubicBezTo>
                        <a:pt x="440" y="1028"/>
                        <a:pt x="472" y="1047"/>
                        <a:pt x="514" y="1047"/>
                      </a:cubicBezTo>
                      <a:cubicBezTo>
                        <a:pt x="560" y="1047"/>
                        <a:pt x="598" y="1021"/>
                        <a:pt x="626" y="970"/>
                      </a:cubicBezTo>
                      <a:cubicBezTo>
                        <a:pt x="655" y="920"/>
                        <a:pt x="669" y="829"/>
                        <a:pt x="669" y="696"/>
                      </a:cubicBezTo>
                      <a:cubicBezTo>
                        <a:pt x="669" y="464"/>
                        <a:pt x="669" y="232"/>
                        <a:pt x="669" y="0"/>
                      </a:cubicBezTo>
                      <a:cubicBezTo>
                        <a:pt x="796" y="0"/>
                        <a:pt x="923" y="0"/>
                        <a:pt x="1050" y="0"/>
                      </a:cubicBezTo>
                      <a:cubicBezTo>
                        <a:pt x="1050" y="482"/>
                        <a:pt x="1050" y="965"/>
                        <a:pt x="1050" y="1447"/>
                      </a:cubicBezTo>
                    </a:path>
                  </a:pathLst>
                </a:custGeom>
                <a:solidFill>
                  <a:srgbClr val="008080"/>
                </a:solidFill>
                <a:ln w="0">
                  <a:solidFill>
                    <a:srgbClr val="000000"/>
                  </a:solidFill>
                  <a:prstDash val="solid"/>
                  <a:round/>
                  <a:headEnd/>
                  <a:tailEnd/>
                </a:ln>
              </p:spPr>
              <p:txBody>
                <a:bodyPr/>
                <a:lstStyle/>
                <a:p>
                  <a:endParaRPr lang="en-US"/>
                </a:p>
              </p:txBody>
            </p:sp>
            <p:sp>
              <p:nvSpPr>
                <p:cNvPr id="38" name="Freeform 361">
                  <a:extLst>
                    <a:ext uri="{FF2B5EF4-FFF2-40B4-BE49-F238E27FC236}">
                      <a16:creationId xmlns:a16="http://schemas.microsoft.com/office/drawing/2014/main" id="{6B0A2A87-1934-401E-A163-C10B02575E65}"/>
                    </a:ext>
                  </a:extLst>
                </p:cNvPr>
                <p:cNvSpPr>
                  <a:spLocks/>
                </p:cNvSpPr>
                <p:nvPr/>
              </p:nvSpPr>
              <p:spPr bwMode="auto">
                <a:xfrm>
                  <a:off x="1857" y="2836"/>
                  <a:ext cx="31" cy="208"/>
                </a:xfrm>
                <a:custGeom>
                  <a:avLst/>
                  <a:gdLst>
                    <a:gd name="T0" fmla="*/ 0 w 382"/>
                    <a:gd name="T1" fmla="*/ 0 h 1998"/>
                    <a:gd name="T2" fmla="*/ 3 w 382"/>
                    <a:gd name="T3" fmla="*/ 0 h 1998"/>
                    <a:gd name="T4" fmla="*/ 3 w 382"/>
                    <a:gd name="T5" fmla="*/ 22 h 1998"/>
                    <a:gd name="T6" fmla="*/ 0 w 382"/>
                    <a:gd name="T7" fmla="*/ 22 h 1998"/>
                    <a:gd name="T8" fmla="*/ 0 w 382"/>
                    <a:gd name="T9" fmla="*/ 0 h 1998"/>
                    <a:gd name="T10" fmla="*/ 0 60000 65536"/>
                    <a:gd name="T11" fmla="*/ 0 60000 65536"/>
                    <a:gd name="T12" fmla="*/ 0 60000 65536"/>
                    <a:gd name="T13" fmla="*/ 0 60000 65536"/>
                    <a:gd name="T14" fmla="*/ 0 60000 65536"/>
                    <a:gd name="T15" fmla="*/ 0 w 382"/>
                    <a:gd name="T16" fmla="*/ 0 h 1998"/>
                    <a:gd name="T17" fmla="*/ 382 w 382"/>
                    <a:gd name="T18" fmla="*/ 1998 h 1998"/>
                  </a:gdLst>
                  <a:ahLst/>
                  <a:cxnLst>
                    <a:cxn ang="T10">
                      <a:pos x="T0" y="T1"/>
                    </a:cxn>
                    <a:cxn ang="T11">
                      <a:pos x="T2" y="T3"/>
                    </a:cxn>
                    <a:cxn ang="T12">
                      <a:pos x="T4" y="T5"/>
                    </a:cxn>
                    <a:cxn ang="T13">
                      <a:pos x="T6" y="T7"/>
                    </a:cxn>
                    <a:cxn ang="T14">
                      <a:pos x="T8" y="T9"/>
                    </a:cxn>
                  </a:cxnLst>
                  <a:rect l="T15" t="T16" r="T17" b="T18"/>
                  <a:pathLst>
                    <a:path w="382" h="1998">
                      <a:moveTo>
                        <a:pt x="0" y="0"/>
                      </a:moveTo>
                      <a:cubicBezTo>
                        <a:pt x="128" y="0"/>
                        <a:pt x="255" y="0"/>
                        <a:pt x="382" y="0"/>
                      </a:cubicBezTo>
                      <a:cubicBezTo>
                        <a:pt x="382" y="666"/>
                        <a:pt x="382" y="1332"/>
                        <a:pt x="382" y="1998"/>
                      </a:cubicBezTo>
                      <a:cubicBezTo>
                        <a:pt x="255" y="1998"/>
                        <a:pt x="128" y="1998"/>
                        <a:pt x="0" y="1998"/>
                      </a:cubicBezTo>
                      <a:cubicBezTo>
                        <a:pt x="0" y="1332"/>
                        <a:pt x="0" y="666"/>
                        <a:pt x="0" y="0"/>
                      </a:cubicBezTo>
                    </a:path>
                  </a:pathLst>
                </a:custGeom>
                <a:solidFill>
                  <a:srgbClr val="008080"/>
                </a:solidFill>
                <a:ln w="0">
                  <a:solidFill>
                    <a:srgbClr val="000000"/>
                  </a:solidFill>
                  <a:prstDash val="solid"/>
                  <a:round/>
                  <a:headEnd/>
                  <a:tailEnd/>
                </a:ln>
              </p:spPr>
              <p:txBody>
                <a:bodyPr/>
                <a:lstStyle/>
                <a:p>
                  <a:endParaRPr lang="en-US"/>
                </a:p>
              </p:txBody>
            </p:sp>
            <p:sp>
              <p:nvSpPr>
                <p:cNvPr id="39" name="Freeform 362">
                  <a:extLst>
                    <a:ext uri="{FF2B5EF4-FFF2-40B4-BE49-F238E27FC236}">
                      <a16:creationId xmlns:a16="http://schemas.microsoft.com/office/drawing/2014/main" id="{5BBF1CA7-FD1D-4FD2-ACA4-44CEBB962F5E}"/>
                    </a:ext>
                  </a:extLst>
                </p:cNvPr>
                <p:cNvSpPr>
                  <a:spLocks noEditPoints="1"/>
                </p:cNvSpPr>
                <p:nvPr/>
              </p:nvSpPr>
              <p:spPr bwMode="auto">
                <a:xfrm>
                  <a:off x="1904" y="2890"/>
                  <a:ext cx="93" cy="158"/>
                </a:xfrm>
                <a:custGeom>
                  <a:avLst/>
                  <a:gdLst>
                    <a:gd name="T0" fmla="*/ 3 w 1144"/>
                    <a:gd name="T1" fmla="*/ 5 h 1513"/>
                    <a:gd name="T2" fmla="*/ 0 w 1144"/>
                    <a:gd name="T3" fmla="*/ 5 h 1513"/>
                    <a:gd name="T4" fmla="*/ 1 w 1144"/>
                    <a:gd name="T5" fmla="*/ 3 h 1513"/>
                    <a:gd name="T6" fmla="*/ 1 w 1144"/>
                    <a:gd name="T7" fmla="*/ 1 h 1513"/>
                    <a:gd name="T8" fmla="*/ 2 w 1144"/>
                    <a:gd name="T9" fmla="*/ 0 h 1513"/>
                    <a:gd name="T10" fmla="*/ 4 w 1144"/>
                    <a:gd name="T11" fmla="*/ 0 h 1513"/>
                    <a:gd name="T12" fmla="*/ 5 w 1144"/>
                    <a:gd name="T13" fmla="*/ 0 h 1513"/>
                    <a:gd name="T14" fmla="*/ 7 w 1144"/>
                    <a:gd name="T15" fmla="*/ 2 h 1513"/>
                    <a:gd name="T16" fmla="*/ 7 w 1144"/>
                    <a:gd name="T17" fmla="*/ 3 h 1513"/>
                    <a:gd name="T18" fmla="*/ 7 w 1144"/>
                    <a:gd name="T19" fmla="*/ 6 h 1513"/>
                    <a:gd name="T20" fmla="*/ 7 w 1144"/>
                    <a:gd name="T21" fmla="*/ 13 h 1513"/>
                    <a:gd name="T22" fmla="*/ 7 w 1144"/>
                    <a:gd name="T23" fmla="*/ 15 h 1513"/>
                    <a:gd name="T24" fmla="*/ 8 w 1144"/>
                    <a:gd name="T25" fmla="*/ 16 h 1513"/>
                    <a:gd name="T26" fmla="*/ 5 w 1144"/>
                    <a:gd name="T27" fmla="*/ 16 h 1513"/>
                    <a:gd name="T28" fmla="*/ 5 w 1144"/>
                    <a:gd name="T29" fmla="*/ 15 h 1513"/>
                    <a:gd name="T30" fmla="*/ 5 w 1144"/>
                    <a:gd name="T31" fmla="*/ 14 h 1513"/>
                    <a:gd name="T32" fmla="*/ 4 w 1144"/>
                    <a:gd name="T33" fmla="*/ 16 h 1513"/>
                    <a:gd name="T34" fmla="*/ 2 w 1144"/>
                    <a:gd name="T35" fmla="*/ 16 h 1513"/>
                    <a:gd name="T36" fmla="*/ 1 w 1144"/>
                    <a:gd name="T37" fmla="*/ 15 h 1513"/>
                    <a:gd name="T38" fmla="*/ 0 w 1144"/>
                    <a:gd name="T39" fmla="*/ 12 h 1513"/>
                    <a:gd name="T40" fmla="*/ 0 w 1144"/>
                    <a:gd name="T41" fmla="*/ 9 h 1513"/>
                    <a:gd name="T42" fmla="*/ 2 w 1144"/>
                    <a:gd name="T43" fmla="*/ 7 h 1513"/>
                    <a:gd name="T44" fmla="*/ 4 w 1144"/>
                    <a:gd name="T45" fmla="*/ 6 h 1513"/>
                    <a:gd name="T46" fmla="*/ 5 w 1144"/>
                    <a:gd name="T47" fmla="*/ 6 h 1513"/>
                    <a:gd name="T48" fmla="*/ 5 w 1144"/>
                    <a:gd name="T49" fmla="*/ 4 h 1513"/>
                    <a:gd name="T50" fmla="*/ 4 w 1144"/>
                    <a:gd name="T51" fmla="*/ 4 h 1513"/>
                    <a:gd name="T52" fmla="*/ 3 w 1144"/>
                    <a:gd name="T53" fmla="*/ 4 h 1513"/>
                    <a:gd name="T54" fmla="*/ 3 w 1144"/>
                    <a:gd name="T55" fmla="*/ 5 h 1513"/>
                    <a:gd name="T56" fmla="*/ 5 w 1144"/>
                    <a:gd name="T57" fmla="*/ 9 h 1513"/>
                    <a:gd name="T58" fmla="*/ 4 w 1144"/>
                    <a:gd name="T59" fmla="*/ 9 h 1513"/>
                    <a:gd name="T60" fmla="*/ 3 w 1144"/>
                    <a:gd name="T61" fmla="*/ 10 h 1513"/>
                    <a:gd name="T62" fmla="*/ 3 w 1144"/>
                    <a:gd name="T63" fmla="*/ 11 h 1513"/>
                    <a:gd name="T64" fmla="*/ 3 w 1144"/>
                    <a:gd name="T65" fmla="*/ 13 h 1513"/>
                    <a:gd name="T66" fmla="*/ 3 w 1144"/>
                    <a:gd name="T67" fmla="*/ 13 h 1513"/>
                    <a:gd name="T68" fmla="*/ 4 w 1144"/>
                    <a:gd name="T69" fmla="*/ 13 h 1513"/>
                    <a:gd name="T70" fmla="*/ 5 w 1144"/>
                    <a:gd name="T71" fmla="*/ 11 h 1513"/>
                    <a:gd name="T72" fmla="*/ 5 w 1144"/>
                    <a:gd name="T73" fmla="*/ 10 h 1513"/>
                    <a:gd name="T74" fmla="*/ 5 w 1144"/>
                    <a:gd name="T75" fmla="*/ 9 h 15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44"/>
                    <a:gd name="T115" fmla="*/ 0 h 1513"/>
                    <a:gd name="T116" fmla="*/ 1144 w 1144"/>
                    <a:gd name="T117" fmla="*/ 1513 h 15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44" h="1513">
                      <a:moveTo>
                        <a:pt x="393" y="502"/>
                      </a:moveTo>
                      <a:cubicBezTo>
                        <a:pt x="272" y="483"/>
                        <a:pt x="151" y="465"/>
                        <a:pt x="29" y="446"/>
                      </a:cubicBezTo>
                      <a:cubicBezTo>
                        <a:pt x="43" y="353"/>
                        <a:pt x="64" y="280"/>
                        <a:pt x="89" y="227"/>
                      </a:cubicBezTo>
                      <a:cubicBezTo>
                        <a:pt x="114" y="173"/>
                        <a:pt x="152" y="129"/>
                        <a:pt x="201" y="89"/>
                      </a:cubicBezTo>
                      <a:cubicBezTo>
                        <a:pt x="235" y="60"/>
                        <a:pt x="284" y="39"/>
                        <a:pt x="345" y="23"/>
                      </a:cubicBezTo>
                      <a:cubicBezTo>
                        <a:pt x="406" y="8"/>
                        <a:pt x="472" y="0"/>
                        <a:pt x="543" y="0"/>
                      </a:cubicBezTo>
                      <a:cubicBezTo>
                        <a:pt x="657" y="0"/>
                        <a:pt x="749" y="9"/>
                        <a:pt x="818" y="28"/>
                      </a:cubicBezTo>
                      <a:cubicBezTo>
                        <a:pt x="887" y="47"/>
                        <a:pt x="946" y="86"/>
                        <a:pt x="991" y="145"/>
                      </a:cubicBezTo>
                      <a:cubicBezTo>
                        <a:pt x="1024" y="186"/>
                        <a:pt x="1050" y="243"/>
                        <a:pt x="1068" y="318"/>
                      </a:cubicBezTo>
                      <a:cubicBezTo>
                        <a:pt x="1086" y="393"/>
                        <a:pt x="1096" y="465"/>
                        <a:pt x="1096" y="533"/>
                      </a:cubicBezTo>
                      <a:cubicBezTo>
                        <a:pt x="1096" y="746"/>
                        <a:pt x="1096" y="959"/>
                        <a:pt x="1096" y="1172"/>
                      </a:cubicBezTo>
                      <a:cubicBezTo>
                        <a:pt x="1096" y="1241"/>
                        <a:pt x="1099" y="1294"/>
                        <a:pt x="1105" y="1332"/>
                      </a:cubicBezTo>
                      <a:cubicBezTo>
                        <a:pt x="1111" y="1371"/>
                        <a:pt x="1124" y="1420"/>
                        <a:pt x="1144" y="1480"/>
                      </a:cubicBezTo>
                      <a:cubicBezTo>
                        <a:pt x="1025" y="1480"/>
                        <a:pt x="906" y="1480"/>
                        <a:pt x="786" y="1480"/>
                      </a:cubicBezTo>
                      <a:cubicBezTo>
                        <a:pt x="773" y="1444"/>
                        <a:pt x="763" y="1415"/>
                        <a:pt x="758" y="1394"/>
                      </a:cubicBezTo>
                      <a:cubicBezTo>
                        <a:pt x="754" y="1375"/>
                        <a:pt x="750" y="1345"/>
                        <a:pt x="745" y="1303"/>
                      </a:cubicBezTo>
                      <a:cubicBezTo>
                        <a:pt x="696" y="1373"/>
                        <a:pt x="646" y="1423"/>
                        <a:pt x="596" y="1453"/>
                      </a:cubicBezTo>
                      <a:cubicBezTo>
                        <a:pt x="529" y="1493"/>
                        <a:pt x="450" y="1513"/>
                        <a:pt x="362" y="1513"/>
                      </a:cubicBezTo>
                      <a:cubicBezTo>
                        <a:pt x="243" y="1513"/>
                        <a:pt x="152" y="1474"/>
                        <a:pt x="92" y="1393"/>
                      </a:cubicBezTo>
                      <a:cubicBezTo>
                        <a:pt x="31" y="1312"/>
                        <a:pt x="0" y="1215"/>
                        <a:pt x="0" y="1097"/>
                      </a:cubicBezTo>
                      <a:cubicBezTo>
                        <a:pt x="0" y="987"/>
                        <a:pt x="23" y="897"/>
                        <a:pt x="66" y="826"/>
                      </a:cubicBezTo>
                      <a:cubicBezTo>
                        <a:pt x="109" y="755"/>
                        <a:pt x="192" y="703"/>
                        <a:pt x="311" y="668"/>
                      </a:cubicBezTo>
                      <a:cubicBezTo>
                        <a:pt x="454" y="625"/>
                        <a:pt x="547" y="598"/>
                        <a:pt x="589" y="579"/>
                      </a:cubicBezTo>
                      <a:cubicBezTo>
                        <a:pt x="631" y="563"/>
                        <a:pt x="676" y="542"/>
                        <a:pt x="724" y="514"/>
                      </a:cubicBezTo>
                      <a:cubicBezTo>
                        <a:pt x="724" y="446"/>
                        <a:pt x="714" y="398"/>
                        <a:pt x="695" y="371"/>
                      </a:cubicBezTo>
                      <a:cubicBezTo>
                        <a:pt x="675" y="343"/>
                        <a:pt x="641" y="330"/>
                        <a:pt x="593" y="330"/>
                      </a:cubicBezTo>
                      <a:cubicBezTo>
                        <a:pt x="530" y="330"/>
                        <a:pt x="483" y="345"/>
                        <a:pt x="452" y="374"/>
                      </a:cubicBezTo>
                      <a:cubicBezTo>
                        <a:pt x="428" y="397"/>
                        <a:pt x="408" y="439"/>
                        <a:pt x="393" y="502"/>
                      </a:cubicBezTo>
                      <a:close/>
                      <a:moveTo>
                        <a:pt x="724" y="794"/>
                      </a:moveTo>
                      <a:cubicBezTo>
                        <a:pt x="672" y="821"/>
                        <a:pt x="617" y="845"/>
                        <a:pt x="560" y="866"/>
                      </a:cubicBezTo>
                      <a:cubicBezTo>
                        <a:pt x="483" y="896"/>
                        <a:pt x="433" y="926"/>
                        <a:pt x="413" y="954"/>
                      </a:cubicBezTo>
                      <a:cubicBezTo>
                        <a:pt x="392" y="984"/>
                        <a:pt x="381" y="1018"/>
                        <a:pt x="381" y="1057"/>
                      </a:cubicBezTo>
                      <a:cubicBezTo>
                        <a:pt x="381" y="1100"/>
                        <a:pt x="392" y="1135"/>
                        <a:pt x="413" y="1163"/>
                      </a:cubicBezTo>
                      <a:cubicBezTo>
                        <a:pt x="433" y="1192"/>
                        <a:pt x="464" y="1205"/>
                        <a:pt x="505" y="1205"/>
                      </a:cubicBezTo>
                      <a:cubicBezTo>
                        <a:pt x="547" y="1205"/>
                        <a:pt x="587" y="1190"/>
                        <a:pt x="624" y="1160"/>
                      </a:cubicBezTo>
                      <a:cubicBezTo>
                        <a:pt x="660" y="1130"/>
                        <a:pt x="686" y="1093"/>
                        <a:pt x="701" y="1050"/>
                      </a:cubicBezTo>
                      <a:cubicBezTo>
                        <a:pt x="716" y="1007"/>
                        <a:pt x="724" y="952"/>
                        <a:pt x="724" y="882"/>
                      </a:cubicBezTo>
                      <a:cubicBezTo>
                        <a:pt x="724" y="852"/>
                        <a:pt x="724" y="823"/>
                        <a:pt x="724" y="794"/>
                      </a:cubicBezTo>
                      <a:close/>
                    </a:path>
                  </a:pathLst>
                </a:custGeom>
                <a:solidFill>
                  <a:srgbClr val="008080"/>
                </a:solidFill>
                <a:ln w="0">
                  <a:solidFill>
                    <a:srgbClr val="000000"/>
                  </a:solidFill>
                  <a:prstDash val="solid"/>
                  <a:round/>
                  <a:headEnd/>
                  <a:tailEnd/>
                </a:ln>
              </p:spPr>
              <p:txBody>
                <a:bodyPr/>
                <a:lstStyle/>
                <a:p>
                  <a:endParaRPr lang="en-US"/>
                </a:p>
              </p:txBody>
            </p:sp>
            <p:sp>
              <p:nvSpPr>
                <p:cNvPr id="40" name="Freeform 363">
                  <a:extLst>
                    <a:ext uri="{FF2B5EF4-FFF2-40B4-BE49-F238E27FC236}">
                      <a16:creationId xmlns:a16="http://schemas.microsoft.com/office/drawing/2014/main" id="{7B95BAF6-AC71-4648-BAE5-1721DFA915DF}"/>
                    </a:ext>
                  </a:extLst>
                </p:cNvPr>
                <p:cNvSpPr>
                  <a:spLocks/>
                </p:cNvSpPr>
                <p:nvPr/>
              </p:nvSpPr>
              <p:spPr bwMode="auto">
                <a:xfrm>
                  <a:off x="2004" y="2836"/>
                  <a:ext cx="61" cy="212"/>
                </a:xfrm>
                <a:custGeom>
                  <a:avLst/>
                  <a:gdLst>
                    <a:gd name="T0" fmla="*/ 4 w 746"/>
                    <a:gd name="T1" fmla="*/ 0 h 2031"/>
                    <a:gd name="T2" fmla="*/ 4 w 746"/>
                    <a:gd name="T3" fmla="*/ 6 h 2031"/>
                    <a:gd name="T4" fmla="*/ 5 w 746"/>
                    <a:gd name="T5" fmla="*/ 6 h 2031"/>
                    <a:gd name="T6" fmla="*/ 5 w 746"/>
                    <a:gd name="T7" fmla="*/ 10 h 2031"/>
                    <a:gd name="T8" fmla="*/ 4 w 746"/>
                    <a:gd name="T9" fmla="*/ 10 h 2031"/>
                    <a:gd name="T10" fmla="*/ 4 w 746"/>
                    <a:gd name="T11" fmla="*/ 16 h 2031"/>
                    <a:gd name="T12" fmla="*/ 4 w 746"/>
                    <a:gd name="T13" fmla="*/ 17 h 2031"/>
                    <a:gd name="T14" fmla="*/ 4 w 746"/>
                    <a:gd name="T15" fmla="*/ 18 h 2031"/>
                    <a:gd name="T16" fmla="*/ 5 w 746"/>
                    <a:gd name="T17" fmla="*/ 17 h 2031"/>
                    <a:gd name="T18" fmla="*/ 5 w 746"/>
                    <a:gd name="T19" fmla="*/ 22 h 2031"/>
                    <a:gd name="T20" fmla="*/ 3 w 746"/>
                    <a:gd name="T21" fmla="*/ 22 h 2031"/>
                    <a:gd name="T22" fmla="*/ 2 w 746"/>
                    <a:gd name="T23" fmla="*/ 22 h 2031"/>
                    <a:gd name="T24" fmla="*/ 1 w 746"/>
                    <a:gd name="T25" fmla="*/ 20 h 2031"/>
                    <a:gd name="T26" fmla="*/ 1 w 746"/>
                    <a:gd name="T27" fmla="*/ 16 h 2031"/>
                    <a:gd name="T28" fmla="*/ 1 w 746"/>
                    <a:gd name="T29" fmla="*/ 10 h 2031"/>
                    <a:gd name="T30" fmla="*/ 0 w 746"/>
                    <a:gd name="T31" fmla="*/ 10 h 2031"/>
                    <a:gd name="T32" fmla="*/ 0 w 746"/>
                    <a:gd name="T33" fmla="*/ 6 h 2031"/>
                    <a:gd name="T34" fmla="*/ 1 w 746"/>
                    <a:gd name="T35" fmla="*/ 6 h 2031"/>
                    <a:gd name="T36" fmla="*/ 1 w 746"/>
                    <a:gd name="T37" fmla="*/ 3 h 2031"/>
                    <a:gd name="T38" fmla="*/ 4 w 746"/>
                    <a:gd name="T39" fmla="*/ 0 h 20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6"/>
                    <a:gd name="T61" fmla="*/ 0 h 2031"/>
                    <a:gd name="T62" fmla="*/ 746 w 746"/>
                    <a:gd name="T63" fmla="*/ 2031 h 20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6" h="2031">
                      <a:moveTo>
                        <a:pt x="522" y="0"/>
                      </a:moveTo>
                      <a:cubicBezTo>
                        <a:pt x="522" y="184"/>
                        <a:pt x="522" y="368"/>
                        <a:pt x="522" y="551"/>
                      </a:cubicBezTo>
                      <a:cubicBezTo>
                        <a:pt x="592" y="551"/>
                        <a:pt x="662" y="551"/>
                        <a:pt x="731" y="551"/>
                      </a:cubicBezTo>
                      <a:cubicBezTo>
                        <a:pt x="731" y="686"/>
                        <a:pt x="731" y="822"/>
                        <a:pt x="731" y="957"/>
                      </a:cubicBezTo>
                      <a:cubicBezTo>
                        <a:pt x="662" y="957"/>
                        <a:pt x="592" y="957"/>
                        <a:pt x="522" y="957"/>
                      </a:cubicBezTo>
                      <a:cubicBezTo>
                        <a:pt x="522" y="1128"/>
                        <a:pt x="522" y="1300"/>
                        <a:pt x="522" y="1471"/>
                      </a:cubicBezTo>
                      <a:cubicBezTo>
                        <a:pt x="522" y="1532"/>
                        <a:pt x="526" y="1573"/>
                        <a:pt x="534" y="1594"/>
                      </a:cubicBezTo>
                      <a:cubicBezTo>
                        <a:pt x="546" y="1624"/>
                        <a:pt x="569" y="1639"/>
                        <a:pt x="599" y="1639"/>
                      </a:cubicBezTo>
                      <a:cubicBezTo>
                        <a:pt x="628" y="1639"/>
                        <a:pt x="667" y="1628"/>
                        <a:pt x="717" y="1604"/>
                      </a:cubicBezTo>
                      <a:cubicBezTo>
                        <a:pt x="727" y="1732"/>
                        <a:pt x="736" y="1859"/>
                        <a:pt x="746" y="1986"/>
                      </a:cubicBezTo>
                      <a:cubicBezTo>
                        <a:pt x="651" y="2017"/>
                        <a:pt x="563" y="2031"/>
                        <a:pt x="482" y="2031"/>
                      </a:cubicBezTo>
                      <a:cubicBezTo>
                        <a:pt x="387" y="2031"/>
                        <a:pt x="317" y="2014"/>
                        <a:pt x="272" y="1978"/>
                      </a:cubicBezTo>
                      <a:cubicBezTo>
                        <a:pt x="228" y="1943"/>
                        <a:pt x="194" y="1889"/>
                        <a:pt x="173" y="1817"/>
                      </a:cubicBezTo>
                      <a:cubicBezTo>
                        <a:pt x="152" y="1745"/>
                        <a:pt x="140" y="1629"/>
                        <a:pt x="140" y="1467"/>
                      </a:cubicBezTo>
                      <a:cubicBezTo>
                        <a:pt x="140" y="1297"/>
                        <a:pt x="140" y="1127"/>
                        <a:pt x="140" y="957"/>
                      </a:cubicBezTo>
                      <a:cubicBezTo>
                        <a:pt x="93" y="957"/>
                        <a:pt x="47" y="957"/>
                        <a:pt x="0" y="957"/>
                      </a:cubicBezTo>
                      <a:cubicBezTo>
                        <a:pt x="0" y="822"/>
                        <a:pt x="0" y="686"/>
                        <a:pt x="0" y="551"/>
                      </a:cubicBezTo>
                      <a:cubicBezTo>
                        <a:pt x="47" y="551"/>
                        <a:pt x="93" y="551"/>
                        <a:pt x="140" y="551"/>
                      </a:cubicBezTo>
                      <a:cubicBezTo>
                        <a:pt x="140" y="462"/>
                        <a:pt x="140" y="374"/>
                        <a:pt x="140" y="285"/>
                      </a:cubicBezTo>
                      <a:cubicBezTo>
                        <a:pt x="266" y="189"/>
                        <a:pt x="396" y="97"/>
                        <a:pt x="522" y="0"/>
                      </a:cubicBezTo>
                    </a:path>
                  </a:pathLst>
                </a:custGeom>
                <a:solidFill>
                  <a:srgbClr val="008080"/>
                </a:solidFill>
                <a:ln w="0">
                  <a:solidFill>
                    <a:srgbClr val="000000"/>
                  </a:solidFill>
                  <a:prstDash val="solid"/>
                  <a:round/>
                  <a:headEnd/>
                  <a:tailEnd/>
                </a:ln>
              </p:spPr>
              <p:txBody>
                <a:bodyPr/>
                <a:lstStyle/>
                <a:p>
                  <a:endParaRPr lang="en-US"/>
                </a:p>
              </p:txBody>
            </p:sp>
            <p:sp>
              <p:nvSpPr>
                <p:cNvPr id="41" name="Freeform 364">
                  <a:extLst>
                    <a:ext uri="{FF2B5EF4-FFF2-40B4-BE49-F238E27FC236}">
                      <a16:creationId xmlns:a16="http://schemas.microsoft.com/office/drawing/2014/main" id="{F68137BA-C2ED-4C1E-838B-D820D3B4D894}"/>
                    </a:ext>
                  </a:extLst>
                </p:cNvPr>
                <p:cNvSpPr>
                  <a:spLocks noEditPoints="1"/>
                </p:cNvSpPr>
                <p:nvPr/>
              </p:nvSpPr>
              <p:spPr bwMode="auto">
                <a:xfrm>
                  <a:off x="2079" y="2836"/>
                  <a:ext cx="31" cy="208"/>
                </a:xfrm>
                <a:custGeom>
                  <a:avLst/>
                  <a:gdLst>
                    <a:gd name="T0" fmla="*/ 0 w 381"/>
                    <a:gd name="T1" fmla="*/ 0 h 1998"/>
                    <a:gd name="T2" fmla="*/ 3 w 381"/>
                    <a:gd name="T3" fmla="*/ 0 h 1998"/>
                    <a:gd name="T4" fmla="*/ 3 w 381"/>
                    <a:gd name="T5" fmla="*/ 4 h 1998"/>
                    <a:gd name="T6" fmla="*/ 0 w 381"/>
                    <a:gd name="T7" fmla="*/ 4 h 1998"/>
                    <a:gd name="T8" fmla="*/ 0 w 381"/>
                    <a:gd name="T9" fmla="*/ 0 h 1998"/>
                    <a:gd name="T10" fmla="*/ 0 w 381"/>
                    <a:gd name="T11" fmla="*/ 6 h 1998"/>
                    <a:gd name="T12" fmla="*/ 3 w 381"/>
                    <a:gd name="T13" fmla="*/ 6 h 1998"/>
                    <a:gd name="T14" fmla="*/ 3 w 381"/>
                    <a:gd name="T15" fmla="*/ 22 h 1998"/>
                    <a:gd name="T16" fmla="*/ 0 w 381"/>
                    <a:gd name="T17" fmla="*/ 22 h 1998"/>
                    <a:gd name="T18" fmla="*/ 0 w 381"/>
                    <a:gd name="T19" fmla="*/ 6 h 19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1"/>
                    <a:gd name="T31" fmla="*/ 0 h 1998"/>
                    <a:gd name="T32" fmla="*/ 381 w 381"/>
                    <a:gd name="T33" fmla="*/ 1998 h 19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1" h="1998">
                      <a:moveTo>
                        <a:pt x="0" y="0"/>
                      </a:moveTo>
                      <a:cubicBezTo>
                        <a:pt x="127" y="0"/>
                        <a:pt x="254" y="0"/>
                        <a:pt x="381" y="0"/>
                      </a:cubicBezTo>
                      <a:cubicBezTo>
                        <a:pt x="381" y="126"/>
                        <a:pt x="381" y="252"/>
                        <a:pt x="381" y="378"/>
                      </a:cubicBezTo>
                      <a:cubicBezTo>
                        <a:pt x="254" y="378"/>
                        <a:pt x="127" y="378"/>
                        <a:pt x="0" y="378"/>
                      </a:cubicBezTo>
                      <a:cubicBezTo>
                        <a:pt x="0" y="252"/>
                        <a:pt x="0" y="126"/>
                        <a:pt x="0" y="0"/>
                      </a:cubicBezTo>
                      <a:close/>
                      <a:moveTo>
                        <a:pt x="0" y="551"/>
                      </a:moveTo>
                      <a:cubicBezTo>
                        <a:pt x="127" y="551"/>
                        <a:pt x="254" y="551"/>
                        <a:pt x="381" y="551"/>
                      </a:cubicBezTo>
                      <a:cubicBezTo>
                        <a:pt x="381" y="1033"/>
                        <a:pt x="381" y="1516"/>
                        <a:pt x="381" y="1998"/>
                      </a:cubicBezTo>
                      <a:cubicBezTo>
                        <a:pt x="254" y="1998"/>
                        <a:pt x="127" y="1998"/>
                        <a:pt x="0" y="1998"/>
                      </a:cubicBezTo>
                      <a:cubicBezTo>
                        <a:pt x="0" y="1516"/>
                        <a:pt x="0" y="1033"/>
                        <a:pt x="0" y="551"/>
                      </a:cubicBezTo>
                      <a:close/>
                    </a:path>
                  </a:pathLst>
                </a:custGeom>
                <a:solidFill>
                  <a:srgbClr val="008080"/>
                </a:solidFill>
                <a:ln w="0">
                  <a:solidFill>
                    <a:srgbClr val="000000"/>
                  </a:solidFill>
                  <a:prstDash val="solid"/>
                  <a:round/>
                  <a:headEnd/>
                  <a:tailEnd/>
                </a:ln>
              </p:spPr>
              <p:txBody>
                <a:bodyPr/>
                <a:lstStyle/>
                <a:p>
                  <a:endParaRPr lang="en-US"/>
                </a:p>
              </p:txBody>
            </p:sp>
            <p:sp>
              <p:nvSpPr>
                <p:cNvPr id="42" name="Freeform 365">
                  <a:extLst>
                    <a:ext uri="{FF2B5EF4-FFF2-40B4-BE49-F238E27FC236}">
                      <a16:creationId xmlns:a16="http://schemas.microsoft.com/office/drawing/2014/main" id="{86A9B5F9-A312-486A-925D-0B88847FE413}"/>
                    </a:ext>
                  </a:extLst>
                </p:cNvPr>
                <p:cNvSpPr>
                  <a:spLocks noEditPoints="1"/>
                </p:cNvSpPr>
                <p:nvPr/>
              </p:nvSpPr>
              <p:spPr bwMode="auto">
                <a:xfrm>
                  <a:off x="2126" y="2890"/>
                  <a:ext cx="93" cy="158"/>
                </a:xfrm>
                <a:custGeom>
                  <a:avLst/>
                  <a:gdLst>
                    <a:gd name="T0" fmla="*/ 0 w 1141"/>
                    <a:gd name="T1" fmla="*/ 8 h 1513"/>
                    <a:gd name="T2" fmla="*/ 1 w 1141"/>
                    <a:gd name="T3" fmla="*/ 2 h 1513"/>
                    <a:gd name="T4" fmla="*/ 4 w 1141"/>
                    <a:gd name="T5" fmla="*/ 0 h 1513"/>
                    <a:gd name="T6" fmla="*/ 7 w 1141"/>
                    <a:gd name="T7" fmla="*/ 3 h 1513"/>
                    <a:gd name="T8" fmla="*/ 8 w 1141"/>
                    <a:gd name="T9" fmla="*/ 8 h 1513"/>
                    <a:gd name="T10" fmla="*/ 7 w 1141"/>
                    <a:gd name="T11" fmla="*/ 14 h 1513"/>
                    <a:gd name="T12" fmla="*/ 4 w 1141"/>
                    <a:gd name="T13" fmla="*/ 16 h 1513"/>
                    <a:gd name="T14" fmla="*/ 1 w 1141"/>
                    <a:gd name="T15" fmla="*/ 15 h 1513"/>
                    <a:gd name="T16" fmla="*/ 0 w 1141"/>
                    <a:gd name="T17" fmla="*/ 8 h 1513"/>
                    <a:gd name="T18" fmla="*/ 3 w 1141"/>
                    <a:gd name="T19" fmla="*/ 8 h 1513"/>
                    <a:gd name="T20" fmla="*/ 3 w 1141"/>
                    <a:gd name="T21" fmla="*/ 11 h 1513"/>
                    <a:gd name="T22" fmla="*/ 4 w 1141"/>
                    <a:gd name="T23" fmla="*/ 12 h 1513"/>
                    <a:gd name="T24" fmla="*/ 5 w 1141"/>
                    <a:gd name="T25" fmla="*/ 11 h 1513"/>
                    <a:gd name="T26" fmla="*/ 5 w 1141"/>
                    <a:gd name="T27" fmla="*/ 8 h 1513"/>
                    <a:gd name="T28" fmla="*/ 5 w 1141"/>
                    <a:gd name="T29" fmla="*/ 5 h 1513"/>
                    <a:gd name="T30" fmla="*/ 4 w 1141"/>
                    <a:gd name="T31" fmla="*/ 4 h 1513"/>
                    <a:gd name="T32" fmla="*/ 3 w 1141"/>
                    <a:gd name="T33" fmla="*/ 5 h 1513"/>
                    <a:gd name="T34" fmla="*/ 3 w 1141"/>
                    <a:gd name="T35" fmla="*/ 8 h 15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1"/>
                    <a:gd name="T55" fmla="*/ 0 h 1513"/>
                    <a:gd name="T56" fmla="*/ 1141 w 1141"/>
                    <a:gd name="T57" fmla="*/ 1513 h 15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1" h="1513">
                      <a:moveTo>
                        <a:pt x="0" y="761"/>
                      </a:moveTo>
                      <a:cubicBezTo>
                        <a:pt x="0" y="540"/>
                        <a:pt x="53" y="358"/>
                        <a:pt x="154" y="214"/>
                      </a:cubicBezTo>
                      <a:cubicBezTo>
                        <a:pt x="254" y="70"/>
                        <a:pt x="394" y="0"/>
                        <a:pt x="568" y="0"/>
                      </a:cubicBezTo>
                      <a:cubicBezTo>
                        <a:pt x="767" y="0"/>
                        <a:pt x="918" y="84"/>
                        <a:pt x="1019" y="252"/>
                      </a:cubicBezTo>
                      <a:cubicBezTo>
                        <a:pt x="1099" y="388"/>
                        <a:pt x="1141" y="555"/>
                        <a:pt x="1141" y="753"/>
                      </a:cubicBezTo>
                      <a:cubicBezTo>
                        <a:pt x="1141" y="975"/>
                        <a:pt x="1090" y="1156"/>
                        <a:pt x="990" y="1299"/>
                      </a:cubicBezTo>
                      <a:cubicBezTo>
                        <a:pt x="889" y="1443"/>
                        <a:pt x="748" y="1513"/>
                        <a:pt x="569" y="1513"/>
                      </a:cubicBezTo>
                      <a:cubicBezTo>
                        <a:pt x="409" y="1513"/>
                        <a:pt x="279" y="1455"/>
                        <a:pt x="182" y="1336"/>
                      </a:cubicBezTo>
                      <a:cubicBezTo>
                        <a:pt x="62" y="1189"/>
                        <a:pt x="0" y="998"/>
                        <a:pt x="0" y="761"/>
                      </a:cubicBezTo>
                      <a:close/>
                      <a:moveTo>
                        <a:pt x="382" y="759"/>
                      </a:moveTo>
                      <a:cubicBezTo>
                        <a:pt x="382" y="889"/>
                        <a:pt x="400" y="984"/>
                        <a:pt x="436" y="1046"/>
                      </a:cubicBezTo>
                      <a:cubicBezTo>
                        <a:pt x="471" y="1107"/>
                        <a:pt x="516" y="1138"/>
                        <a:pt x="571" y="1138"/>
                      </a:cubicBezTo>
                      <a:cubicBezTo>
                        <a:pt x="626" y="1138"/>
                        <a:pt x="671" y="1109"/>
                        <a:pt x="706" y="1047"/>
                      </a:cubicBezTo>
                      <a:cubicBezTo>
                        <a:pt x="740" y="985"/>
                        <a:pt x="759" y="889"/>
                        <a:pt x="759" y="754"/>
                      </a:cubicBezTo>
                      <a:cubicBezTo>
                        <a:pt x="759" y="628"/>
                        <a:pt x="740" y="535"/>
                        <a:pt x="706" y="473"/>
                      </a:cubicBezTo>
                      <a:cubicBezTo>
                        <a:pt x="670" y="412"/>
                        <a:pt x="626" y="382"/>
                        <a:pt x="574" y="382"/>
                      </a:cubicBezTo>
                      <a:cubicBezTo>
                        <a:pt x="518" y="382"/>
                        <a:pt x="472" y="413"/>
                        <a:pt x="436" y="475"/>
                      </a:cubicBezTo>
                      <a:cubicBezTo>
                        <a:pt x="400" y="538"/>
                        <a:pt x="382" y="633"/>
                        <a:pt x="382" y="759"/>
                      </a:cubicBezTo>
                      <a:close/>
                    </a:path>
                  </a:pathLst>
                </a:custGeom>
                <a:solidFill>
                  <a:srgbClr val="008080"/>
                </a:solidFill>
                <a:ln w="0">
                  <a:solidFill>
                    <a:srgbClr val="000000"/>
                  </a:solidFill>
                  <a:prstDash val="solid"/>
                  <a:round/>
                  <a:headEnd/>
                  <a:tailEnd/>
                </a:ln>
              </p:spPr>
              <p:txBody>
                <a:bodyPr/>
                <a:lstStyle/>
                <a:p>
                  <a:endParaRPr lang="en-US"/>
                </a:p>
              </p:txBody>
            </p:sp>
            <p:sp>
              <p:nvSpPr>
                <p:cNvPr id="43" name="Freeform 366">
                  <a:extLst>
                    <a:ext uri="{FF2B5EF4-FFF2-40B4-BE49-F238E27FC236}">
                      <a16:creationId xmlns:a16="http://schemas.microsoft.com/office/drawing/2014/main" id="{1AE04E15-91D2-4923-9EFA-EC6DC5FE2E31}"/>
                    </a:ext>
                  </a:extLst>
                </p:cNvPr>
                <p:cNvSpPr>
                  <a:spLocks/>
                </p:cNvSpPr>
                <p:nvPr/>
              </p:nvSpPr>
              <p:spPr bwMode="auto">
                <a:xfrm>
                  <a:off x="2234" y="2890"/>
                  <a:ext cx="85" cy="154"/>
                </a:xfrm>
                <a:custGeom>
                  <a:avLst/>
                  <a:gdLst>
                    <a:gd name="T0" fmla="*/ 0 w 1051"/>
                    <a:gd name="T1" fmla="*/ 0 h 1480"/>
                    <a:gd name="T2" fmla="*/ 2 w 1051"/>
                    <a:gd name="T3" fmla="*/ 0 h 1480"/>
                    <a:gd name="T4" fmla="*/ 2 w 1051"/>
                    <a:gd name="T5" fmla="*/ 3 h 1480"/>
                    <a:gd name="T6" fmla="*/ 3 w 1051"/>
                    <a:gd name="T7" fmla="*/ 1 h 1480"/>
                    <a:gd name="T8" fmla="*/ 5 w 1051"/>
                    <a:gd name="T9" fmla="*/ 0 h 1480"/>
                    <a:gd name="T10" fmla="*/ 6 w 1051"/>
                    <a:gd name="T11" fmla="*/ 1 h 1480"/>
                    <a:gd name="T12" fmla="*/ 7 w 1051"/>
                    <a:gd name="T13" fmla="*/ 6 h 1480"/>
                    <a:gd name="T14" fmla="*/ 7 w 1051"/>
                    <a:gd name="T15" fmla="*/ 16 h 1480"/>
                    <a:gd name="T16" fmla="*/ 4 w 1051"/>
                    <a:gd name="T17" fmla="*/ 16 h 1480"/>
                    <a:gd name="T18" fmla="*/ 4 w 1051"/>
                    <a:gd name="T19" fmla="*/ 7 h 1480"/>
                    <a:gd name="T20" fmla="*/ 4 w 1051"/>
                    <a:gd name="T21" fmla="*/ 5 h 1480"/>
                    <a:gd name="T22" fmla="*/ 3 w 1051"/>
                    <a:gd name="T23" fmla="*/ 5 h 1480"/>
                    <a:gd name="T24" fmla="*/ 3 w 1051"/>
                    <a:gd name="T25" fmla="*/ 6 h 1480"/>
                    <a:gd name="T26" fmla="*/ 3 w 1051"/>
                    <a:gd name="T27" fmla="*/ 9 h 1480"/>
                    <a:gd name="T28" fmla="*/ 3 w 1051"/>
                    <a:gd name="T29" fmla="*/ 16 h 1480"/>
                    <a:gd name="T30" fmla="*/ 0 w 1051"/>
                    <a:gd name="T31" fmla="*/ 16 h 1480"/>
                    <a:gd name="T32" fmla="*/ 0 w 1051"/>
                    <a:gd name="T33" fmla="*/ 0 h 1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1"/>
                    <a:gd name="T52" fmla="*/ 0 h 1480"/>
                    <a:gd name="T53" fmla="*/ 1051 w 1051"/>
                    <a:gd name="T54" fmla="*/ 1480 h 1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1" h="1480">
                      <a:moveTo>
                        <a:pt x="0" y="33"/>
                      </a:moveTo>
                      <a:cubicBezTo>
                        <a:pt x="118" y="33"/>
                        <a:pt x="236" y="33"/>
                        <a:pt x="354" y="33"/>
                      </a:cubicBezTo>
                      <a:cubicBezTo>
                        <a:pt x="354" y="112"/>
                        <a:pt x="354" y="190"/>
                        <a:pt x="354" y="269"/>
                      </a:cubicBezTo>
                      <a:cubicBezTo>
                        <a:pt x="407" y="172"/>
                        <a:pt x="461" y="104"/>
                        <a:pt x="515" y="62"/>
                      </a:cubicBezTo>
                      <a:cubicBezTo>
                        <a:pt x="569" y="20"/>
                        <a:pt x="636" y="0"/>
                        <a:pt x="714" y="0"/>
                      </a:cubicBezTo>
                      <a:cubicBezTo>
                        <a:pt x="819" y="0"/>
                        <a:pt x="903" y="45"/>
                        <a:pt x="962" y="137"/>
                      </a:cubicBezTo>
                      <a:cubicBezTo>
                        <a:pt x="1020" y="228"/>
                        <a:pt x="1051" y="370"/>
                        <a:pt x="1051" y="560"/>
                      </a:cubicBezTo>
                      <a:cubicBezTo>
                        <a:pt x="1051" y="867"/>
                        <a:pt x="1051" y="1174"/>
                        <a:pt x="1051" y="1480"/>
                      </a:cubicBezTo>
                      <a:cubicBezTo>
                        <a:pt x="923" y="1480"/>
                        <a:pt x="795" y="1480"/>
                        <a:pt x="668" y="1480"/>
                      </a:cubicBezTo>
                      <a:cubicBezTo>
                        <a:pt x="668" y="1215"/>
                        <a:pt x="668" y="950"/>
                        <a:pt x="668" y="684"/>
                      </a:cubicBezTo>
                      <a:cubicBezTo>
                        <a:pt x="668" y="593"/>
                        <a:pt x="656" y="529"/>
                        <a:pt x="633" y="491"/>
                      </a:cubicBezTo>
                      <a:cubicBezTo>
                        <a:pt x="610" y="454"/>
                        <a:pt x="578" y="435"/>
                        <a:pt x="536" y="435"/>
                      </a:cubicBezTo>
                      <a:cubicBezTo>
                        <a:pt x="490" y="435"/>
                        <a:pt x="452" y="461"/>
                        <a:pt x="424" y="511"/>
                      </a:cubicBezTo>
                      <a:cubicBezTo>
                        <a:pt x="395" y="562"/>
                        <a:pt x="381" y="653"/>
                        <a:pt x="381" y="785"/>
                      </a:cubicBezTo>
                      <a:cubicBezTo>
                        <a:pt x="381" y="1017"/>
                        <a:pt x="381" y="1249"/>
                        <a:pt x="381" y="1480"/>
                      </a:cubicBezTo>
                      <a:cubicBezTo>
                        <a:pt x="254" y="1480"/>
                        <a:pt x="127" y="1480"/>
                        <a:pt x="0" y="1480"/>
                      </a:cubicBezTo>
                      <a:cubicBezTo>
                        <a:pt x="0" y="998"/>
                        <a:pt x="0" y="515"/>
                        <a:pt x="0" y="33"/>
                      </a:cubicBezTo>
                    </a:path>
                  </a:pathLst>
                </a:custGeom>
                <a:solidFill>
                  <a:srgbClr val="008080"/>
                </a:solidFill>
                <a:ln w="0">
                  <a:solidFill>
                    <a:srgbClr val="000000"/>
                  </a:solidFill>
                  <a:prstDash val="solid"/>
                  <a:round/>
                  <a:headEnd/>
                  <a:tailEnd/>
                </a:ln>
              </p:spPr>
              <p:txBody>
                <a:bodyPr/>
                <a:lstStyle/>
                <a:p>
                  <a:endParaRPr lang="en-US"/>
                </a:p>
              </p:txBody>
            </p:sp>
            <p:sp>
              <p:nvSpPr>
                <p:cNvPr id="44" name="Freeform 367">
                  <a:extLst>
                    <a:ext uri="{FF2B5EF4-FFF2-40B4-BE49-F238E27FC236}">
                      <a16:creationId xmlns:a16="http://schemas.microsoft.com/office/drawing/2014/main" id="{6B3A1C95-0465-4D07-8032-6529BDCF1FAB}"/>
                    </a:ext>
                  </a:extLst>
                </p:cNvPr>
                <p:cNvSpPr>
                  <a:spLocks/>
                </p:cNvSpPr>
                <p:nvPr/>
              </p:nvSpPr>
              <p:spPr bwMode="auto">
                <a:xfrm>
                  <a:off x="1320" y="2836"/>
                  <a:ext cx="85" cy="208"/>
                </a:xfrm>
                <a:custGeom>
                  <a:avLst/>
                  <a:gdLst>
                    <a:gd name="T0" fmla="*/ 0 w 85"/>
                    <a:gd name="T1" fmla="*/ 0 h 208"/>
                    <a:gd name="T2" fmla="*/ 85 w 85"/>
                    <a:gd name="T3" fmla="*/ 0 h 208"/>
                    <a:gd name="T4" fmla="*/ 85 w 85"/>
                    <a:gd name="T5" fmla="*/ 45 h 208"/>
                    <a:gd name="T6" fmla="*/ 34 w 85"/>
                    <a:gd name="T7" fmla="*/ 45 h 208"/>
                    <a:gd name="T8" fmla="*/ 34 w 85"/>
                    <a:gd name="T9" fmla="*/ 81 h 208"/>
                    <a:gd name="T10" fmla="*/ 77 w 85"/>
                    <a:gd name="T11" fmla="*/ 81 h 208"/>
                    <a:gd name="T12" fmla="*/ 77 w 85"/>
                    <a:gd name="T13" fmla="*/ 123 h 208"/>
                    <a:gd name="T14" fmla="*/ 34 w 85"/>
                    <a:gd name="T15" fmla="*/ 123 h 208"/>
                    <a:gd name="T16" fmla="*/ 34 w 85"/>
                    <a:gd name="T17" fmla="*/ 208 h 208"/>
                    <a:gd name="T18" fmla="*/ 0 w 85"/>
                    <a:gd name="T19" fmla="*/ 208 h 208"/>
                    <a:gd name="T20" fmla="*/ 0 w 85"/>
                    <a:gd name="T21" fmla="*/ 0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208"/>
                    <a:gd name="T35" fmla="*/ 85 w 85"/>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208">
                      <a:moveTo>
                        <a:pt x="0" y="0"/>
                      </a:moveTo>
                      <a:cubicBezTo>
                        <a:pt x="28" y="0"/>
                        <a:pt x="56" y="0"/>
                        <a:pt x="85" y="0"/>
                      </a:cubicBezTo>
                      <a:cubicBezTo>
                        <a:pt x="85" y="15"/>
                        <a:pt x="85" y="30"/>
                        <a:pt x="85" y="45"/>
                      </a:cubicBezTo>
                      <a:cubicBezTo>
                        <a:pt x="68" y="45"/>
                        <a:pt x="51" y="45"/>
                        <a:pt x="34" y="45"/>
                      </a:cubicBezTo>
                      <a:cubicBezTo>
                        <a:pt x="34" y="57"/>
                        <a:pt x="34" y="69"/>
                        <a:pt x="34" y="81"/>
                      </a:cubicBezTo>
                      <a:cubicBezTo>
                        <a:pt x="49" y="81"/>
                        <a:pt x="63" y="81"/>
                        <a:pt x="77" y="81"/>
                      </a:cubicBezTo>
                      <a:cubicBezTo>
                        <a:pt x="77" y="95"/>
                        <a:pt x="77" y="109"/>
                        <a:pt x="77" y="123"/>
                      </a:cubicBezTo>
                      <a:cubicBezTo>
                        <a:pt x="63" y="123"/>
                        <a:pt x="49" y="123"/>
                        <a:pt x="34" y="123"/>
                      </a:cubicBezTo>
                      <a:cubicBezTo>
                        <a:pt x="34" y="152"/>
                        <a:pt x="34" y="180"/>
                        <a:pt x="34" y="208"/>
                      </a:cubicBezTo>
                      <a:cubicBezTo>
                        <a:pt x="23" y="208"/>
                        <a:pt x="11" y="208"/>
                        <a:pt x="0" y="208"/>
                      </a:cubicBezTo>
                      <a:cubicBezTo>
                        <a:pt x="0" y="139"/>
                        <a:pt x="0" y="69"/>
                        <a:pt x="0" y="0"/>
                      </a:cubicBezTo>
                    </a:path>
                  </a:pathLst>
                </a:custGeom>
                <a:noFill/>
                <a:ln w="12700" cap="rnd">
                  <a:solidFill>
                    <a:srgbClr val="000000"/>
                  </a:solidFill>
                  <a:prstDash val="solid"/>
                  <a:round/>
                  <a:headEnd/>
                  <a:tailEnd/>
                </a:ln>
              </p:spPr>
              <p:txBody>
                <a:bodyPr/>
                <a:lstStyle/>
                <a:p>
                  <a:endParaRPr lang="en-US"/>
                </a:p>
              </p:txBody>
            </p:sp>
            <p:sp>
              <p:nvSpPr>
                <p:cNvPr id="45" name="Freeform 368">
                  <a:extLst>
                    <a:ext uri="{FF2B5EF4-FFF2-40B4-BE49-F238E27FC236}">
                      <a16:creationId xmlns:a16="http://schemas.microsoft.com/office/drawing/2014/main" id="{B4604475-E7BF-46FC-BE1B-E81F6FACE918}"/>
                    </a:ext>
                  </a:extLst>
                </p:cNvPr>
                <p:cNvSpPr>
                  <a:spLocks noEditPoints="1"/>
                </p:cNvSpPr>
                <p:nvPr/>
              </p:nvSpPr>
              <p:spPr bwMode="auto">
                <a:xfrm>
                  <a:off x="1412" y="2890"/>
                  <a:ext cx="93" cy="158"/>
                </a:xfrm>
                <a:custGeom>
                  <a:avLst/>
                  <a:gdLst>
                    <a:gd name="T0" fmla="*/ 0 w 1141"/>
                    <a:gd name="T1" fmla="*/ 8 h 1513"/>
                    <a:gd name="T2" fmla="*/ 1 w 1141"/>
                    <a:gd name="T3" fmla="*/ 2 h 1513"/>
                    <a:gd name="T4" fmla="*/ 4 w 1141"/>
                    <a:gd name="T5" fmla="*/ 0 h 1513"/>
                    <a:gd name="T6" fmla="*/ 7 w 1141"/>
                    <a:gd name="T7" fmla="*/ 3 h 1513"/>
                    <a:gd name="T8" fmla="*/ 8 w 1141"/>
                    <a:gd name="T9" fmla="*/ 8 h 1513"/>
                    <a:gd name="T10" fmla="*/ 7 w 1141"/>
                    <a:gd name="T11" fmla="*/ 14 h 1513"/>
                    <a:gd name="T12" fmla="*/ 4 w 1141"/>
                    <a:gd name="T13" fmla="*/ 16 h 1513"/>
                    <a:gd name="T14" fmla="*/ 1 w 1141"/>
                    <a:gd name="T15" fmla="*/ 15 h 1513"/>
                    <a:gd name="T16" fmla="*/ 0 w 1141"/>
                    <a:gd name="T17" fmla="*/ 8 h 1513"/>
                    <a:gd name="T18" fmla="*/ 3 w 1141"/>
                    <a:gd name="T19" fmla="*/ 8 h 1513"/>
                    <a:gd name="T20" fmla="*/ 3 w 1141"/>
                    <a:gd name="T21" fmla="*/ 11 h 1513"/>
                    <a:gd name="T22" fmla="*/ 4 w 1141"/>
                    <a:gd name="T23" fmla="*/ 12 h 1513"/>
                    <a:gd name="T24" fmla="*/ 5 w 1141"/>
                    <a:gd name="T25" fmla="*/ 11 h 1513"/>
                    <a:gd name="T26" fmla="*/ 5 w 1141"/>
                    <a:gd name="T27" fmla="*/ 8 h 1513"/>
                    <a:gd name="T28" fmla="*/ 5 w 1141"/>
                    <a:gd name="T29" fmla="*/ 5 h 1513"/>
                    <a:gd name="T30" fmla="*/ 4 w 1141"/>
                    <a:gd name="T31" fmla="*/ 4 h 1513"/>
                    <a:gd name="T32" fmla="*/ 3 w 1141"/>
                    <a:gd name="T33" fmla="*/ 5 h 1513"/>
                    <a:gd name="T34" fmla="*/ 3 w 1141"/>
                    <a:gd name="T35" fmla="*/ 8 h 15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1"/>
                    <a:gd name="T55" fmla="*/ 0 h 1513"/>
                    <a:gd name="T56" fmla="*/ 1141 w 1141"/>
                    <a:gd name="T57" fmla="*/ 1513 h 15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1" h="1513">
                      <a:moveTo>
                        <a:pt x="0" y="761"/>
                      </a:moveTo>
                      <a:cubicBezTo>
                        <a:pt x="0" y="540"/>
                        <a:pt x="53" y="358"/>
                        <a:pt x="153" y="214"/>
                      </a:cubicBezTo>
                      <a:cubicBezTo>
                        <a:pt x="254" y="70"/>
                        <a:pt x="394" y="0"/>
                        <a:pt x="568" y="0"/>
                      </a:cubicBezTo>
                      <a:cubicBezTo>
                        <a:pt x="767" y="0"/>
                        <a:pt x="918" y="84"/>
                        <a:pt x="1019" y="252"/>
                      </a:cubicBezTo>
                      <a:cubicBezTo>
                        <a:pt x="1099" y="388"/>
                        <a:pt x="1141" y="555"/>
                        <a:pt x="1141" y="753"/>
                      </a:cubicBezTo>
                      <a:cubicBezTo>
                        <a:pt x="1141" y="975"/>
                        <a:pt x="1089" y="1156"/>
                        <a:pt x="990" y="1299"/>
                      </a:cubicBezTo>
                      <a:cubicBezTo>
                        <a:pt x="889" y="1443"/>
                        <a:pt x="747" y="1513"/>
                        <a:pt x="569" y="1513"/>
                      </a:cubicBezTo>
                      <a:cubicBezTo>
                        <a:pt x="409" y="1513"/>
                        <a:pt x="278" y="1455"/>
                        <a:pt x="181" y="1336"/>
                      </a:cubicBezTo>
                      <a:cubicBezTo>
                        <a:pt x="62" y="1189"/>
                        <a:pt x="0" y="998"/>
                        <a:pt x="0" y="761"/>
                      </a:cubicBezTo>
                      <a:close/>
                      <a:moveTo>
                        <a:pt x="382" y="759"/>
                      </a:moveTo>
                      <a:cubicBezTo>
                        <a:pt x="382" y="889"/>
                        <a:pt x="400" y="984"/>
                        <a:pt x="436" y="1046"/>
                      </a:cubicBezTo>
                      <a:cubicBezTo>
                        <a:pt x="471" y="1107"/>
                        <a:pt x="516" y="1138"/>
                        <a:pt x="571" y="1138"/>
                      </a:cubicBezTo>
                      <a:cubicBezTo>
                        <a:pt x="626" y="1138"/>
                        <a:pt x="671" y="1109"/>
                        <a:pt x="706" y="1047"/>
                      </a:cubicBezTo>
                      <a:cubicBezTo>
                        <a:pt x="740" y="985"/>
                        <a:pt x="759" y="889"/>
                        <a:pt x="759" y="754"/>
                      </a:cubicBezTo>
                      <a:cubicBezTo>
                        <a:pt x="759" y="628"/>
                        <a:pt x="740" y="535"/>
                        <a:pt x="705" y="473"/>
                      </a:cubicBezTo>
                      <a:cubicBezTo>
                        <a:pt x="670" y="412"/>
                        <a:pt x="626" y="382"/>
                        <a:pt x="573" y="382"/>
                      </a:cubicBezTo>
                      <a:cubicBezTo>
                        <a:pt x="518" y="382"/>
                        <a:pt x="472" y="413"/>
                        <a:pt x="436" y="475"/>
                      </a:cubicBezTo>
                      <a:cubicBezTo>
                        <a:pt x="400" y="538"/>
                        <a:pt x="382" y="633"/>
                        <a:pt x="382" y="759"/>
                      </a:cubicBezTo>
                      <a:close/>
                    </a:path>
                  </a:pathLst>
                </a:custGeom>
                <a:noFill/>
                <a:ln w="12700" cap="rnd">
                  <a:solidFill>
                    <a:srgbClr val="000000"/>
                  </a:solidFill>
                  <a:prstDash val="solid"/>
                  <a:round/>
                  <a:headEnd/>
                  <a:tailEnd/>
                </a:ln>
              </p:spPr>
              <p:txBody>
                <a:bodyPr/>
                <a:lstStyle/>
                <a:p>
                  <a:endParaRPr lang="en-US"/>
                </a:p>
              </p:txBody>
            </p:sp>
            <p:sp>
              <p:nvSpPr>
                <p:cNvPr id="46" name="Freeform 369">
                  <a:extLst>
                    <a:ext uri="{FF2B5EF4-FFF2-40B4-BE49-F238E27FC236}">
                      <a16:creationId xmlns:a16="http://schemas.microsoft.com/office/drawing/2014/main" id="{E45AE3FB-3EA3-4BD5-9541-FFCA45577EC3}"/>
                    </a:ext>
                  </a:extLst>
                </p:cNvPr>
                <p:cNvSpPr>
                  <a:spLocks/>
                </p:cNvSpPr>
                <p:nvPr/>
              </p:nvSpPr>
              <p:spPr bwMode="auto">
                <a:xfrm>
                  <a:off x="1520" y="2890"/>
                  <a:ext cx="64" cy="154"/>
                </a:xfrm>
                <a:custGeom>
                  <a:avLst/>
                  <a:gdLst>
                    <a:gd name="T0" fmla="*/ 0 w 64"/>
                    <a:gd name="T1" fmla="*/ 3 h 154"/>
                    <a:gd name="T2" fmla="*/ 29 w 64"/>
                    <a:gd name="T3" fmla="*/ 3 h 154"/>
                    <a:gd name="T4" fmla="*/ 29 w 64"/>
                    <a:gd name="T5" fmla="*/ 28 h 154"/>
                    <a:gd name="T6" fmla="*/ 38 w 64"/>
                    <a:gd name="T7" fmla="*/ 6 h 154"/>
                    <a:gd name="T8" fmla="*/ 49 w 64"/>
                    <a:gd name="T9" fmla="*/ 0 h 154"/>
                    <a:gd name="T10" fmla="*/ 64 w 64"/>
                    <a:gd name="T11" fmla="*/ 8 h 154"/>
                    <a:gd name="T12" fmla="*/ 54 w 64"/>
                    <a:gd name="T13" fmla="*/ 49 h 154"/>
                    <a:gd name="T14" fmla="*/ 45 w 64"/>
                    <a:gd name="T15" fmla="*/ 45 h 154"/>
                    <a:gd name="T16" fmla="*/ 36 w 64"/>
                    <a:gd name="T17" fmla="*/ 54 h 154"/>
                    <a:gd name="T18" fmla="*/ 31 w 64"/>
                    <a:gd name="T19" fmla="*/ 104 h 154"/>
                    <a:gd name="T20" fmla="*/ 31 w 64"/>
                    <a:gd name="T21" fmla="*/ 154 h 154"/>
                    <a:gd name="T22" fmla="*/ 0 w 64"/>
                    <a:gd name="T23" fmla="*/ 154 h 154"/>
                    <a:gd name="T24" fmla="*/ 0 w 64"/>
                    <a:gd name="T25" fmla="*/ 3 h 1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154"/>
                    <a:gd name="T41" fmla="*/ 64 w 64"/>
                    <a:gd name="T42" fmla="*/ 154 h 1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154">
                      <a:moveTo>
                        <a:pt x="0" y="3"/>
                      </a:moveTo>
                      <a:cubicBezTo>
                        <a:pt x="10" y="3"/>
                        <a:pt x="19" y="3"/>
                        <a:pt x="29" y="3"/>
                      </a:cubicBezTo>
                      <a:cubicBezTo>
                        <a:pt x="29" y="12"/>
                        <a:pt x="29" y="20"/>
                        <a:pt x="29" y="28"/>
                      </a:cubicBezTo>
                      <a:cubicBezTo>
                        <a:pt x="32" y="17"/>
                        <a:pt x="35" y="10"/>
                        <a:pt x="38" y="6"/>
                      </a:cubicBezTo>
                      <a:cubicBezTo>
                        <a:pt x="41" y="2"/>
                        <a:pt x="44" y="0"/>
                        <a:pt x="49" y="0"/>
                      </a:cubicBezTo>
                      <a:cubicBezTo>
                        <a:pt x="53" y="0"/>
                        <a:pt x="58" y="3"/>
                        <a:pt x="64" y="8"/>
                      </a:cubicBezTo>
                      <a:cubicBezTo>
                        <a:pt x="61" y="22"/>
                        <a:pt x="57" y="35"/>
                        <a:pt x="54" y="49"/>
                      </a:cubicBezTo>
                      <a:cubicBezTo>
                        <a:pt x="51" y="46"/>
                        <a:pt x="48" y="45"/>
                        <a:pt x="45" y="45"/>
                      </a:cubicBezTo>
                      <a:cubicBezTo>
                        <a:pt x="41" y="45"/>
                        <a:pt x="38" y="48"/>
                        <a:pt x="36" y="54"/>
                      </a:cubicBezTo>
                      <a:cubicBezTo>
                        <a:pt x="33" y="63"/>
                        <a:pt x="31" y="80"/>
                        <a:pt x="31" y="104"/>
                      </a:cubicBezTo>
                      <a:cubicBezTo>
                        <a:pt x="31" y="121"/>
                        <a:pt x="31" y="138"/>
                        <a:pt x="31" y="154"/>
                      </a:cubicBezTo>
                      <a:cubicBezTo>
                        <a:pt x="21" y="154"/>
                        <a:pt x="11" y="154"/>
                        <a:pt x="0" y="154"/>
                      </a:cubicBezTo>
                      <a:cubicBezTo>
                        <a:pt x="0" y="104"/>
                        <a:pt x="0" y="54"/>
                        <a:pt x="0" y="3"/>
                      </a:cubicBezTo>
                    </a:path>
                  </a:pathLst>
                </a:custGeom>
                <a:noFill/>
                <a:ln w="12700" cap="rnd">
                  <a:solidFill>
                    <a:srgbClr val="000000"/>
                  </a:solidFill>
                  <a:prstDash val="solid"/>
                  <a:round/>
                  <a:headEnd/>
                  <a:tailEnd/>
                </a:ln>
              </p:spPr>
              <p:txBody>
                <a:bodyPr/>
                <a:lstStyle/>
                <a:p>
                  <a:endParaRPr lang="en-US"/>
                </a:p>
              </p:txBody>
            </p:sp>
            <p:sp>
              <p:nvSpPr>
                <p:cNvPr id="47" name="Freeform 370">
                  <a:extLst>
                    <a:ext uri="{FF2B5EF4-FFF2-40B4-BE49-F238E27FC236}">
                      <a16:creationId xmlns:a16="http://schemas.microsoft.com/office/drawing/2014/main" id="{F477E335-C83E-4CEE-BE53-277D78C7BC65}"/>
                    </a:ext>
                  </a:extLst>
                </p:cNvPr>
                <p:cNvSpPr>
                  <a:spLocks/>
                </p:cNvSpPr>
                <p:nvPr/>
              </p:nvSpPr>
              <p:spPr bwMode="auto">
                <a:xfrm>
                  <a:off x="1597" y="2890"/>
                  <a:ext cx="137" cy="154"/>
                </a:xfrm>
                <a:custGeom>
                  <a:avLst/>
                  <a:gdLst>
                    <a:gd name="T0" fmla="*/ 0 w 137"/>
                    <a:gd name="T1" fmla="*/ 3 h 154"/>
                    <a:gd name="T2" fmla="*/ 29 w 137"/>
                    <a:gd name="T3" fmla="*/ 3 h 154"/>
                    <a:gd name="T4" fmla="*/ 29 w 137"/>
                    <a:gd name="T5" fmla="*/ 25 h 154"/>
                    <a:gd name="T6" fmla="*/ 41 w 137"/>
                    <a:gd name="T7" fmla="*/ 6 h 154"/>
                    <a:gd name="T8" fmla="*/ 57 w 137"/>
                    <a:gd name="T9" fmla="*/ 0 h 154"/>
                    <a:gd name="T10" fmla="*/ 72 w 137"/>
                    <a:gd name="T11" fmla="*/ 6 h 154"/>
                    <a:gd name="T12" fmla="*/ 81 w 137"/>
                    <a:gd name="T13" fmla="*/ 25 h 154"/>
                    <a:gd name="T14" fmla="*/ 94 w 137"/>
                    <a:gd name="T15" fmla="*/ 5 h 154"/>
                    <a:gd name="T16" fmla="*/ 109 w 137"/>
                    <a:gd name="T17" fmla="*/ 0 h 154"/>
                    <a:gd name="T18" fmla="*/ 130 w 137"/>
                    <a:gd name="T19" fmla="*/ 14 h 154"/>
                    <a:gd name="T20" fmla="*/ 137 w 137"/>
                    <a:gd name="T21" fmla="*/ 60 h 154"/>
                    <a:gd name="T22" fmla="*/ 137 w 137"/>
                    <a:gd name="T23" fmla="*/ 154 h 154"/>
                    <a:gd name="T24" fmla="*/ 106 w 137"/>
                    <a:gd name="T25" fmla="*/ 154 h 154"/>
                    <a:gd name="T26" fmla="*/ 106 w 137"/>
                    <a:gd name="T27" fmla="*/ 68 h 154"/>
                    <a:gd name="T28" fmla="*/ 104 w 137"/>
                    <a:gd name="T29" fmla="*/ 53 h 154"/>
                    <a:gd name="T30" fmla="*/ 96 w 137"/>
                    <a:gd name="T31" fmla="*/ 45 h 154"/>
                    <a:gd name="T32" fmla="*/ 87 w 137"/>
                    <a:gd name="T33" fmla="*/ 53 h 154"/>
                    <a:gd name="T34" fmla="*/ 84 w 137"/>
                    <a:gd name="T35" fmla="*/ 76 h 154"/>
                    <a:gd name="T36" fmla="*/ 84 w 137"/>
                    <a:gd name="T37" fmla="*/ 154 h 154"/>
                    <a:gd name="T38" fmla="*/ 53 w 137"/>
                    <a:gd name="T39" fmla="*/ 154 h 154"/>
                    <a:gd name="T40" fmla="*/ 53 w 137"/>
                    <a:gd name="T41" fmla="*/ 71 h 154"/>
                    <a:gd name="T42" fmla="*/ 52 w 137"/>
                    <a:gd name="T43" fmla="*/ 58 h 154"/>
                    <a:gd name="T44" fmla="*/ 49 w 137"/>
                    <a:gd name="T45" fmla="*/ 48 h 154"/>
                    <a:gd name="T46" fmla="*/ 43 w 137"/>
                    <a:gd name="T47" fmla="*/ 45 h 154"/>
                    <a:gd name="T48" fmla="*/ 34 w 137"/>
                    <a:gd name="T49" fmla="*/ 53 h 154"/>
                    <a:gd name="T50" fmla="*/ 31 w 137"/>
                    <a:gd name="T51" fmla="*/ 77 h 154"/>
                    <a:gd name="T52" fmla="*/ 31 w 137"/>
                    <a:gd name="T53" fmla="*/ 154 h 154"/>
                    <a:gd name="T54" fmla="*/ 0 w 137"/>
                    <a:gd name="T55" fmla="*/ 154 h 154"/>
                    <a:gd name="T56" fmla="*/ 0 w 137"/>
                    <a:gd name="T57" fmla="*/ 3 h 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
                    <a:gd name="T88" fmla="*/ 0 h 154"/>
                    <a:gd name="T89" fmla="*/ 137 w 137"/>
                    <a:gd name="T90" fmla="*/ 154 h 1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 h="154">
                      <a:moveTo>
                        <a:pt x="0" y="3"/>
                      </a:moveTo>
                      <a:cubicBezTo>
                        <a:pt x="10" y="3"/>
                        <a:pt x="19" y="3"/>
                        <a:pt x="29" y="3"/>
                      </a:cubicBezTo>
                      <a:cubicBezTo>
                        <a:pt x="29" y="11"/>
                        <a:pt x="29" y="18"/>
                        <a:pt x="29" y="25"/>
                      </a:cubicBezTo>
                      <a:cubicBezTo>
                        <a:pt x="33" y="16"/>
                        <a:pt x="37" y="10"/>
                        <a:pt x="41" y="6"/>
                      </a:cubicBezTo>
                      <a:cubicBezTo>
                        <a:pt x="46" y="2"/>
                        <a:pt x="51" y="0"/>
                        <a:pt x="57" y="0"/>
                      </a:cubicBezTo>
                      <a:cubicBezTo>
                        <a:pt x="63" y="0"/>
                        <a:pt x="68" y="2"/>
                        <a:pt x="72" y="6"/>
                      </a:cubicBezTo>
                      <a:cubicBezTo>
                        <a:pt x="76" y="11"/>
                        <a:pt x="79" y="17"/>
                        <a:pt x="81" y="25"/>
                      </a:cubicBezTo>
                      <a:cubicBezTo>
                        <a:pt x="86" y="16"/>
                        <a:pt x="90" y="9"/>
                        <a:pt x="94" y="5"/>
                      </a:cubicBezTo>
                      <a:cubicBezTo>
                        <a:pt x="98" y="2"/>
                        <a:pt x="103" y="0"/>
                        <a:pt x="109" y="0"/>
                      </a:cubicBezTo>
                      <a:cubicBezTo>
                        <a:pt x="118" y="0"/>
                        <a:pt x="125" y="5"/>
                        <a:pt x="130" y="14"/>
                      </a:cubicBezTo>
                      <a:cubicBezTo>
                        <a:pt x="134" y="24"/>
                        <a:pt x="137" y="39"/>
                        <a:pt x="137" y="60"/>
                      </a:cubicBezTo>
                      <a:cubicBezTo>
                        <a:pt x="137" y="91"/>
                        <a:pt x="137" y="123"/>
                        <a:pt x="137" y="154"/>
                      </a:cubicBezTo>
                      <a:cubicBezTo>
                        <a:pt x="127" y="154"/>
                        <a:pt x="116" y="154"/>
                        <a:pt x="106" y="154"/>
                      </a:cubicBezTo>
                      <a:cubicBezTo>
                        <a:pt x="106" y="126"/>
                        <a:pt x="106" y="97"/>
                        <a:pt x="106" y="68"/>
                      </a:cubicBezTo>
                      <a:cubicBezTo>
                        <a:pt x="106" y="62"/>
                        <a:pt x="105" y="57"/>
                        <a:pt x="104" y="53"/>
                      </a:cubicBezTo>
                      <a:cubicBezTo>
                        <a:pt x="102" y="48"/>
                        <a:pt x="99" y="45"/>
                        <a:pt x="96" y="45"/>
                      </a:cubicBezTo>
                      <a:cubicBezTo>
                        <a:pt x="92" y="45"/>
                        <a:pt x="89" y="48"/>
                        <a:pt x="87" y="53"/>
                      </a:cubicBezTo>
                      <a:cubicBezTo>
                        <a:pt x="85" y="58"/>
                        <a:pt x="84" y="66"/>
                        <a:pt x="84" y="76"/>
                      </a:cubicBezTo>
                      <a:cubicBezTo>
                        <a:pt x="84" y="102"/>
                        <a:pt x="84" y="128"/>
                        <a:pt x="84" y="154"/>
                      </a:cubicBezTo>
                      <a:cubicBezTo>
                        <a:pt x="74" y="154"/>
                        <a:pt x="63" y="154"/>
                        <a:pt x="53" y="154"/>
                      </a:cubicBezTo>
                      <a:cubicBezTo>
                        <a:pt x="53" y="127"/>
                        <a:pt x="53" y="99"/>
                        <a:pt x="53" y="71"/>
                      </a:cubicBezTo>
                      <a:cubicBezTo>
                        <a:pt x="53" y="65"/>
                        <a:pt x="53" y="60"/>
                        <a:pt x="52" y="58"/>
                      </a:cubicBezTo>
                      <a:cubicBezTo>
                        <a:pt x="52" y="54"/>
                        <a:pt x="50" y="51"/>
                        <a:pt x="49" y="48"/>
                      </a:cubicBezTo>
                      <a:cubicBezTo>
                        <a:pt x="47" y="46"/>
                        <a:pt x="45" y="45"/>
                        <a:pt x="43" y="45"/>
                      </a:cubicBezTo>
                      <a:cubicBezTo>
                        <a:pt x="40" y="45"/>
                        <a:pt x="37" y="48"/>
                        <a:pt x="34" y="53"/>
                      </a:cubicBezTo>
                      <a:cubicBezTo>
                        <a:pt x="32" y="58"/>
                        <a:pt x="31" y="66"/>
                        <a:pt x="31" y="77"/>
                      </a:cubicBezTo>
                      <a:cubicBezTo>
                        <a:pt x="31" y="103"/>
                        <a:pt x="31" y="129"/>
                        <a:pt x="31" y="154"/>
                      </a:cubicBezTo>
                      <a:cubicBezTo>
                        <a:pt x="21" y="154"/>
                        <a:pt x="10" y="154"/>
                        <a:pt x="0" y="154"/>
                      </a:cubicBezTo>
                      <a:cubicBezTo>
                        <a:pt x="0" y="104"/>
                        <a:pt x="0" y="54"/>
                        <a:pt x="0" y="3"/>
                      </a:cubicBezTo>
                    </a:path>
                  </a:pathLst>
                </a:custGeom>
                <a:noFill/>
                <a:ln w="12700" cap="rnd">
                  <a:solidFill>
                    <a:srgbClr val="000000"/>
                  </a:solidFill>
                  <a:prstDash val="solid"/>
                  <a:round/>
                  <a:headEnd/>
                  <a:tailEnd/>
                </a:ln>
              </p:spPr>
              <p:txBody>
                <a:bodyPr/>
                <a:lstStyle/>
                <a:p>
                  <a:endParaRPr lang="en-US"/>
                </a:p>
              </p:txBody>
            </p:sp>
            <p:sp>
              <p:nvSpPr>
                <p:cNvPr id="48" name="Freeform 371">
                  <a:extLst>
                    <a:ext uri="{FF2B5EF4-FFF2-40B4-BE49-F238E27FC236}">
                      <a16:creationId xmlns:a16="http://schemas.microsoft.com/office/drawing/2014/main" id="{AD0C9712-B0E0-4F1E-A0C5-163B7D31FE3D}"/>
                    </a:ext>
                  </a:extLst>
                </p:cNvPr>
                <p:cNvSpPr>
                  <a:spLocks/>
                </p:cNvSpPr>
                <p:nvPr/>
              </p:nvSpPr>
              <p:spPr bwMode="auto">
                <a:xfrm>
                  <a:off x="1752" y="2893"/>
                  <a:ext cx="85" cy="155"/>
                </a:xfrm>
                <a:custGeom>
                  <a:avLst/>
                  <a:gdLst>
                    <a:gd name="T0" fmla="*/ 85 w 85"/>
                    <a:gd name="T1" fmla="*/ 151 h 155"/>
                    <a:gd name="T2" fmla="*/ 57 w 85"/>
                    <a:gd name="T3" fmla="*/ 151 h 155"/>
                    <a:gd name="T4" fmla="*/ 57 w 85"/>
                    <a:gd name="T5" fmla="*/ 127 h 155"/>
                    <a:gd name="T6" fmla="*/ 44 w 85"/>
                    <a:gd name="T7" fmla="*/ 149 h 155"/>
                    <a:gd name="T8" fmla="*/ 27 w 85"/>
                    <a:gd name="T9" fmla="*/ 155 h 155"/>
                    <a:gd name="T10" fmla="*/ 7 w 85"/>
                    <a:gd name="T11" fmla="*/ 140 h 155"/>
                    <a:gd name="T12" fmla="*/ 0 w 85"/>
                    <a:gd name="T13" fmla="*/ 97 h 155"/>
                    <a:gd name="T14" fmla="*/ 0 w 85"/>
                    <a:gd name="T15" fmla="*/ 0 h 155"/>
                    <a:gd name="T16" fmla="*/ 31 w 85"/>
                    <a:gd name="T17" fmla="*/ 0 h 155"/>
                    <a:gd name="T18" fmla="*/ 31 w 85"/>
                    <a:gd name="T19" fmla="*/ 83 h 155"/>
                    <a:gd name="T20" fmla="*/ 34 w 85"/>
                    <a:gd name="T21" fmla="*/ 104 h 155"/>
                    <a:gd name="T22" fmla="*/ 42 w 85"/>
                    <a:gd name="T23" fmla="*/ 110 h 155"/>
                    <a:gd name="T24" fmla="*/ 51 w 85"/>
                    <a:gd name="T25" fmla="*/ 102 h 155"/>
                    <a:gd name="T26" fmla="*/ 54 w 85"/>
                    <a:gd name="T27" fmla="*/ 73 h 155"/>
                    <a:gd name="T28" fmla="*/ 54 w 85"/>
                    <a:gd name="T29" fmla="*/ 0 h 155"/>
                    <a:gd name="T30" fmla="*/ 85 w 85"/>
                    <a:gd name="T31" fmla="*/ 0 h 155"/>
                    <a:gd name="T32" fmla="*/ 85 w 85"/>
                    <a:gd name="T33" fmla="*/ 151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
                    <a:gd name="T52" fmla="*/ 0 h 155"/>
                    <a:gd name="T53" fmla="*/ 85 w 85"/>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 h="155">
                      <a:moveTo>
                        <a:pt x="85" y="151"/>
                      </a:moveTo>
                      <a:cubicBezTo>
                        <a:pt x="76" y="151"/>
                        <a:pt x="66" y="151"/>
                        <a:pt x="57" y="151"/>
                      </a:cubicBezTo>
                      <a:cubicBezTo>
                        <a:pt x="57" y="143"/>
                        <a:pt x="57" y="135"/>
                        <a:pt x="57" y="127"/>
                      </a:cubicBezTo>
                      <a:cubicBezTo>
                        <a:pt x="52" y="137"/>
                        <a:pt x="48" y="144"/>
                        <a:pt x="44" y="149"/>
                      </a:cubicBezTo>
                      <a:cubicBezTo>
                        <a:pt x="39" y="153"/>
                        <a:pt x="34" y="155"/>
                        <a:pt x="27" y="155"/>
                      </a:cubicBezTo>
                      <a:cubicBezTo>
                        <a:pt x="19" y="155"/>
                        <a:pt x="12" y="150"/>
                        <a:pt x="7" y="140"/>
                      </a:cubicBezTo>
                      <a:cubicBezTo>
                        <a:pt x="3" y="131"/>
                        <a:pt x="0" y="116"/>
                        <a:pt x="0" y="97"/>
                      </a:cubicBezTo>
                      <a:cubicBezTo>
                        <a:pt x="0" y="64"/>
                        <a:pt x="0" y="32"/>
                        <a:pt x="0" y="0"/>
                      </a:cubicBezTo>
                      <a:cubicBezTo>
                        <a:pt x="10" y="0"/>
                        <a:pt x="21" y="0"/>
                        <a:pt x="31" y="0"/>
                      </a:cubicBezTo>
                      <a:cubicBezTo>
                        <a:pt x="31" y="28"/>
                        <a:pt x="31" y="56"/>
                        <a:pt x="31" y="83"/>
                      </a:cubicBezTo>
                      <a:cubicBezTo>
                        <a:pt x="31" y="93"/>
                        <a:pt x="32" y="100"/>
                        <a:pt x="34" y="104"/>
                      </a:cubicBezTo>
                      <a:cubicBezTo>
                        <a:pt x="36" y="108"/>
                        <a:pt x="38" y="110"/>
                        <a:pt x="42" y="110"/>
                      </a:cubicBezTo>
                      <a:cubicBezTo>
                        <a:pt x="46" y="110"/>
                        <a:pt x="49" y="107"/>
                        <a:pt x="51" y="102"/>
                      </a:cubicBezTo>
                      <a:cubicBezTo>
                        <a:pt x="53" y="96"/>
                        <a:pt x="54" y="87"/>
                        <a:pt x="54" y="73"/>
                      </a:cubicBezTo>
                      <a:cubicBezTo>
                        <a:pt x="54" y="49"/>
                        <a:pt x="54" y="25"/>
                        <a:pt x="54" y="0"/>
                      </a:cubicBezTo>
                      <a:cubicBezTo>
                        <a:pt x="65" y="0"/>
                        <a:pt x="75" y="0"/>
                        <a:pt x="85" y="0"/>
                      </a:cubicBezTo>
                      <a:cubicBezTo>
                        <a:pt x="85" y="51"/>
                        <a:pt x="85" y="101"/>
                        <a:pt x="85" y="151"/>
                      </a:cubicBezTo>
                    </a:path>
                  </a:pathLst>
                </a:custGeom>
                <a:noFill/>
                <a:ln w="12700" cap="rnd">
                  <a:solidFill>
                    <a:srgbClr val="000000"/>
                  </a:solidFill>
                  <a:prstDash val="solid"/>
                  <a:round/>
                  <a:headEnd/>
                  <a:tailEnd/>
                </a:ln>
              </p:spPr>
              <p:txBody>
                <a:bodyPr/>
                <a:lstStyle/>
                <a:p>
                  <a:endParaRPr lang="en-US"/>
                </a:p>
              </p:txBody>
            </p:sp>
            <p:sp>
              <p:nvSpPr>
                <p:cNvPr id="49" name="Freeform 372">
                  <a:extLst>
                    <a:ext uri="{FF2B5EF4-FFF2-40B4-BE49-F238E27FC236}">
                      <a16:creationId xmlns:a16="http://schemas.microsoft.com/office/drawing/2014/main" id="{8458BE17-F24B-47DF-8D6C-F6431F07F417}"/>
                    </a:ext>
                  </a:extLst>
                </p:cNvPr>
                <p:cNvSpPr>
                  <a:spLocks/>
                </p:cNvSpPr>
                <p:nvPr/>
              </p:nvSpPr>
              <p:spPr bwMode="auto">
                <a:xfrm>
                  <a:off x="1857" y="2836"/>
                  <a:ext cx="31" cy="208"/>
                </a:xfrm>
                <a:custGeom>
                  <a:avLst/>
                  <a:gdLst>
                    <a:gd name="T0" fmla="*/ 0 w 31"/>
                    <a:gd name="T1" fmla="*/ 0 h 208"/>
                    <a:gd name="T2" fmla="*/ 31 w 31"/>
                    <a:gd name="T3" fmla="*/ 0 h 208"/>
                    <a:gd name="T4" fmla="*/ 31 w 31"/>
                    <a:gd name="T5" fmla="*/ 208 h 208"/>
                    <a:gd name="T6" fmla="*/ 0 w 31"/>
                    <a:gd name="T7" fmla="*/ 208 h 208"/>
                    <a:gd name="T8" fmla="*/ 0 w 31"/>
                    <a:gd name="T9" fmla="*/ 0 h 208"/>
                    <a:gd name="T10" fmla="*/ 0 60000 65536"/>
                    <a:gd name="T11" fmla="*/ 0 60000 65536"/>
                    <a:gd name="T12" fmla="*/ 0 60000 65536"/>
                    <a:gd name="T13" fmla="*/ 0 60000 65536"/>
                    <a:gd name="T14" fmla="*/ 0 60000 65536"/>
                    <a:gd name="T15" fmla="*/ 0 w 31"/>
                    <a:gd name="T16" fmla="*/ 0 h 208"/>
                    <a:gd name="T17" fmla="*/ 31 w 31"/>
                    <a:gd name="T18" fmla="*/ 208 h 208"/>
                  </a:gdLst>
                  <a:ahLst/>
                  <a:cxnLst>
                    <a:cxn ang="T10">
                      <a:pos x="T0" y="T1"/>
                    </a:cxn>
                    <a:cxn ang="T11">
                      <a:pos x="T2" y="T3"/>
                    </a:cxn>
                    <a:cxn ang="T12">
                      <a:pos x="T4" y="T5"/>
                    </a:cxn>
                    <a:cxn ang="T13">
                      <a:pos x="T6" y="T7"/>
                    </a:cxn>
                    <a:cxn ang="T14">
                      <a:pos x="T8" y="T9"/>
                    </a:cxn>
                  </a:cxnLst>
                  <a:rect l="T15" t="T16" r="T17" b="T18"/>
                  <a:pathLst>
                    <a:path w="31" h="208">
                      <a:moveTo>
                        <a:pt x="0" y="0"/>
                      </a:moveTo>
                      <a:cubicBezTo>
                        <a:pt x="11" y="0"/>
                        <a:pt x="21" y="0"/>
                        <a:pt x="31" y="0"/>
                      </a:cubicBezTo>
                      <a:cubicBezTo>
                        <a:pt x="31" y="69"/>
                        <a:pt x="31" y="139"/>
                        <a:pt x="31" y="208"/>
                      </a:cubicBezTo>
                      <a:cubicBezTo>
                        <a:pt x="21" y="208"/>
                        <a:pt x="11" y="208"/>
                        <a:pt x="0" y="208"/>
                      </a:cubicBezTo>
                      <a:cubicBezTo>
                        <a:pt x="0" y="139"/>
                        <a:pt x="0" y="69"/>
                        <a:pt x="0" y="0"/>
                      </a:cubicBezTo>
                    </a:path>
                  </a:pathLst>
                </a:custGeom>
                <a:noFill/>
                <a:ln w="12700" cap="rnd">
                  <a:solidFill>
                    <a:srgbClr val="000000"/>
                  </a:solidFill>
                  <a:prstDash val="solid"/>
                  <a:round/>
                  <a:headEnd/>
                  <a:tailEnd/>
                </a:ln>
              </p:spPr>
              <p:txBody>
                <a:bodyPr/>
                <a:lstStyle/>
                <a:p>
                  <a:endParaRPr lang="en-US"/>
                </a:p>
              </p:txBody>
            </p:sp>
            <p:sp>
              <p:nvSpPr>
                <p:cNvPr id="50" name="Freeform 373">
                  <a:extLst>
                    <a:ext uri="{FF2B5EF4-FFF2-40B4-BE49-F238E27FC236}">
                      <a16:creationId xmlns:a16="http://schemas.microsoft.com/office/drawing/2014/main" id="{434722D5-1F28-44AB-AB19-69A83497AF2C}"/>
                    </a:ext>
                  </a:extLst>
                </p:cNvPr>
                <p:cNvSpPr>
                  <a:spLocks noEditPoints="1"/>
                </p:cNvSpPr>
                <p:nvPr/>
              </p:nvSpPr>
              <p:spPr bwMode="auto">
                <a:xfrm>
                  <a:off x="1904" y="2890"/>
                  <a:ext cx="93" cy="158"/>
                </a:xfrm>
                <a:custGeom>
                  <a:avLst/>
                  <a:gdLst>
                    <a:gd name="T0" fmla="*/ 3 w 1144"/>
                    <a:gd name="T1" fmla="*/ 5 h 1513"/>
                    <a:gd name="T2" fmla="*/ 0 w 1144"/>
                    <a:gd name="T3" fmla="*/ 5 h 1513"/>
                    <a:gd name="T4" fmla="*/ 1 w 1144"/>
                    <a:gd name="T5" fmla="*/ 3 h 1513"/>
                    <a:gd name="T6" fmla="*/ 1 w 1144"/>
                    <a:gd name="T7" fmla="*/ 1 h 1513"/>
                    <a:gd name="T8" fmla="*/ 2 w 1144"/>
                    <a:gd name="T9" fmla="*/ 0 h 1513"/>
                    <a:gd name="T10" fmla="*/ 4 w 1144"/>
                    <a:gd name="T11" fmla="*/ 0 h 1513"/>
                    <a:gd name="T12" fmla="*/ 5 w 1144"/>
                    <a:gd name="T13" fmla="*/ 0 h 1513"/>
                    <a:gd name="T14" fmla="*/ 7 w 1144"/>
                    <a:gd name="T15" fmla="*/ 2 h 1513"/>
                    <a:gd name="T16" fmla="*/ 7 w 1144"/>
                    <a:gd name="T17" fmla="*/ 3 h 1513"/>
                    <a:gd name="T18" fmla="*/ 7 w 1144"/>
                    <a:gd name="T19" fmla="*/ 6 h 1513"/>
                    <a:gd name="T20" fmla="*/ 7 w 1144"/>
                    <a:gd name="T21" fmla="*/ 13 h 1513"/>
                    <a:gd name="T22" fmla="*/ 7 w 1144"/>
                    <a:gd name="T23" fmla="*/ 15 h 1513"/>
                    <a:gd name="T24" fmla="*/ 8 w 1144"/>
                    <a:gd name="T25" fmla="*/ 16 h 1513"/>
                    <a:gd name="T26" fmla="*/ 5 w 1144"/>
                    <a:gd name="T27" fmla="*/ 16 h 1513"/>
                    <a:gd name="T28" fmla="*/ 5 w 1144"/>
                    <a:gd name="T29" fmla="*/ 15 h 1513"/>
                    <a:gd name="T30" fmla="*/ 5 w 1144"/>
                    <a:gd name="T31" fmla="*/ 14 h 1513"/>
                    <a:gd name="T32" fmla="*/ 4 w 1144"/>
                    <a:gd name="T33" fmla="*/ 16 h 1513"/>
                    <a:gd name="T34" fmla="*/ 2 w 1144"/>
                    <a:gd name="T35" fmla="*/ 16 h 1513"/>
                    <a:gd name="T36" fmla="*/ 1 w 1144"/>
                    <a:gd name="T37" fmla="*/ 15 h 1513"/>
                    <a:gd name="T38" fmla="*/ 0 w 1144"/>
                    <a:gd name="T39" fmla="*/ 12 h 1513"/>
                    <a:gd name="T40" fmla="*/ 0 w 1144"/>
                    <a:gd name="T41" fmla="*/ 9 h 1513"/>
                    <a:gd name="T42" fmla="*/ 2 w 1144"/>
                    <a:gd name="T43" fmla="*/ 7 h 1513"/>
                    <a:gd name="T44" fmla="*/ 4 w 1144"/>
                    <a:gd name="T45" fmla="*/ 6 h 1513"/>
                    <a:gd name="T46" fmla="*/ 5 w 1144"/>
                    <a:gd name="T47" fmla="*/ 6 h 1513"/>
                    <a:gd name="T48" fmla="*/ 5 w 1144"/>
                    <a:gd name="T49" fmla="*/ 4 h 1513"/>
                    <a:gd name="T50" fmla="*/ 4 w 1144"/>
                    <a:gd name="T51" fmla="*/ 4 h 1513"/>
                    <a:gd name="T52" fmla="*/ 3 w 1144"/>
                    <a:gd name="T53" fmla="*/ 4 h 1513"/>
                    <a:gd name="T54" fmla="*/ 3 w 1144"/>
                    <a:gd name="T55" fmla="*/ 5 h 1513"/>
                    <a:gd name="T56" fmla="*/ 5 w 1144"/>
                    <a:gd name="T57" fmla="*/ 9 h 1513"/>
                    <a:gd name="T58" fmla="*/ 4 w 1144"/>
                    <a:gd name="T59" fmla="*/ 9 h 1513"/>
                    <a:gd name="T60" fmla="*/ 3 w 1144"/>
                    <a:gd name="T61" fmla="*/ 10 h 1513"/>
                    <a:gd name="T62" fmla="*/ 3 w 1144"/>
                    <a:gd name="T63" fmla="*/ 11 h 1513"/>
                    <a:gd name="T64" fmla="*/ 3 w 1144"/>
                    <a:gd name="T65" fmla="*/ 13 h 1513"/>
                    <a:gd name="T66" fmla="*/ 3 w 1144"/>
                    <a:gd name="T67" fmla="*/ 13 h 1513"/>
                    <a:gd name="T68" fmla="*/ 4 w 1144"/>
                    <a:gd name="T69" fmla="*/ 13 h 1513"/>
                    <a:gd name="T70" fmla="*/ 5 w 1144"/>
                    <a:gd name="T71" fmla="*/ 11 h 1513"/>
                    <a:gd name="T72" fmla="*/ 5 w 1144"/>
                    <a:gd name="T73" fmla="*/ 10 h 1513"/>
                    <a:gd name="T74" fmla="*/ 5 w 1144"/>
                    <a:gd name="T75" fmla="*/ 9 h 15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44"/>
                    <a:gd name="T115" fmla="*/ 0 h 1513"/>
                    <a:gd name="T116" fmla="*/ 1144 w 1144"/>
                    <a:gd name="T117" fmla="*/ 1513 h 15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44" h="1513">
                      <a:moveTo>
                        <a:pt x="393" y="502"/>
                      </a:moveTo>
                      <a:cubicBezTo>
                        <a:pt x="272" y="483"/>
                        <a:pt x="151" y="465"/>
                        <a:pt x="29" y="446"/>
                      </a:cubicBezTo>
                      <a:cubicBezTo>
                        <a:pt x="43" y="353"/>
                        <a:pt x="64" y="280"/>
                        <a:pt x="89" y="227"/>
                      </a:cubicBezTo>
                      <a:cubicBezTo>
                        <a:pt x="114" y="173"/>
                        <a:pt x="152" y="129"/>
                        <a:pt x="201" y="89"/>
                      </a:cubicBezTo>
                      <a:cubicBezTo>
                        <a:pt x="235" y="60"/>
                        <a:pt x="284" y="39"/>
                        <a:pt x="345" y="23"/>
                      </a:cubicBezTo>
                      <a:cubicBezTo>
                        <a:pt x="406" y="8"/>
                        <a:pt x="472" y="0"/>
                        <a:pt x="543" y="0"/>
                      </a:cubicBezTo>
                      <a:cubicBezTo>
                        <a:pt x="657" y="0"/>
                        <a:pt x="749" y="9"/>
                        <a:pt x="818" y="28"/>
                      </a:cubicBezTo>
                      <a:cubicBezTo>
                        <a:pt x="887" y="47"/>
                        <a:pt x="946" y="86"/>
                        <a:pt x="991" y="145"/>
                      </a:cubicBezTo>
                      <a:cubicBezTo>
                        <a:pt x="1024" y="186"/>
                        <a:pt x="1050" y="243"/>
                        <a:pt x="1068" y="318"/>
                      </a:cubicBezTo>
                      <a:cubicBezTo>
                        <a:pt x="1086" y="393"/>
                        <a:pt x="1096" y="465"/>
                        <a:pt x="1096" y="533"/>
                      </a:cubicBezTo>
                      <a:cubicBezTo>
                        <a:pt x="1096" y="746"/>
                        <a:pt x="1096" y="959"/>
                        <a:pt x="1096" y="1172"/>
                      </a:cubicBezTo>
                      <a:cubicBezTo>
                        <a:pt x="1096" y="1241"/>
                        <a:pt x="1099" y="1294"/>
                        <a:pt x="1105" y="1332"/>
                      </a:cubicBezTo>
                      <a:cubicBezTo>
                        <a:pt x="1111" y="1371"/>
                        <a:pt x="1124" y="1420"/>
                        <a:pt x="1144" y="1480"/>
                      </a:cubicBezTo>
                      <a:cubicBezTo>
                        <a:pt x="1025" y="1480"/>
                        <a:pt x="906" y="1480"/>
                        <a:pt x="786" y="1480"/>
                      </a:cubicBezTo>
                      <a:cubicBezTo>
                        <a:pt x="773" y="1444"/>
                        <a:pt x="763" y="1415"/>
                        <a:pt x="758" y="1394"/>
                      </a:cubicBezTo>
                      <a:cubicBezTo>
                        <a:pt x="754" y="1375"/>
                        <a:pt x="750" y="1345"/>
                        <a:pt x="745" y="1303"/>
                      </a:cubicBezTo>
                      <a:cubicBezTo>
                        <a:pt x="696" y="1373"/>
                        <a:pt x="646" y="1423"/>
                        <a:pt x="596" y="1453"/>
                      </a:cubicBezTo>
                      <a:cubicBezTo>
                        <a:pt x="529" y="1493"/>
                        <a:pt x="450" y="1513"/>
                        <a:pt x="362" y="1513"/>
                      </a:cubicBezTo>
                      <a:cubicBezTo>
                        <a:pt x="243" y="1513"/>
                        <a:pt x="152" y="1474"/>
                        <a:pt x="92" y="1393"/>
                      </a:cubicBezTo>
                      <a:cubicBezTo>
                        <a:pt x="31" y="1312"/>
                        <a:pt x="0" y="1215"/>
                        <a:pt x="0" y="1097"/>
                      </a:cubicBezTo>
                      <a:cubicBezTo>
                        <a:pt x="0" y="987"/>
                        <a:pt x="23" y="897"/>
                        <a:pt x="66" y="826"/>
                      </a:cubicBezTo>
                      <a:cubicBezTo>
                        <a:pt x="109" y="755"/>
                        <a:pt x="192" y="703"/>
                        <a:pt x="311" y="668"/>
                      </a:cubicBezTo>
                      <a:cubicBezTo>
                        <a:pt x="454" y="625"/>
                        <a:pt x="547" y="598"/>
                        <a:pt x="589" y="579"/>
                      </a:cubicBezTo>
                      <a:cubicBezTo>
                        <a:pt x="631" y="563"/>
                        <a:pt x="676" y="542"/>
                        <a:pt x="724" y="514"/>
                      </a:cubicBezTo>
                      <a:cubicBezTo>
                        <a:pt x="724" y="446"/>
                        <a:pt x="714" y="398"/>
                        <a:pt x="695" y="371"/>
                      </a:cubicBezTo>
                      <a:cubicBezTo>
                        <a:pt x="675" y="343"/>
                        <a:pt x="641" y="330"/>
                        <a:pt x="593" y="330"/>
                      </a:cubicBezTo>
                      <a:cubicBezTo>
                        <a:pt x="530" y="330"/>
                        <a:pt x="483" y="345"/>
                        <a:pt x="452" y="374"/>
                      </a:cubicBezTo>
                      <a:cubicBezTo>
                        <a:pt x="428" y="397"/>
                        <a:pt x="408" y="439"/>
                        <a:pt x="393" y="502"/>
                      </a:cubicBezTo>
                      <a:close/>
                      <a:moveTo>
                        <a:pt x="724" y="794"/>
                      </a:moveTo>
                      <a:cubicBezTo>
                        <a:pt x="672" y="821"/>
                        <a:pt x="617" y="845"/>
                        <a:pt x="560" y="866"/>
                      </a:cubicBezTo>
                      <a:cubicBezTo>
                        <a:pt x="483" y="896"/>
                        <a:pt x="433" y="926"/>
                        <a:pt x="413" y="954"/>
                      </a:cubicBezTo>
                      <a:cubicBezTo>
                        <a:pt x="392" y="984"/>
                        <a:pt x="381" y="1018"/>
                        <a:pt x="381" y="1057"/>
                      </a:cubicBezTo>
                      <a:cubicBezTo>
                        <a:pt x="381" y="1100"/>
                        <a:pt x="392" y="1135"/>
                        <a:pt x="413" y="1163"/>
                      </a:cubicBezTo>
                      <a:cubicBezTo>
                        <a:pt x="433" y="1192"/>
                        <a:pt x="464" y="1205"/>
                        <a:pt x="505" y="1205"/>
                      </a:cubicBezTo>
                      <a:cubicBezTo>
                        <a:pt x="547" y="1205"/>
                        <a:pt x="587" y="1190"/>
                        <a:pt x="624" y="1160"/>
                      </a:cubicBezTo>
                      <a:cubicBezTo>
                        <a:pt x="660" y="1130"/>
                        <a:pt x="686" y="1093"/>
                        <a:pt x="701" y="1050"/>
                      </a:cubicBezTo>
                      <a:cubicBezTo>
                        <a:pt x="716" y="1007"/>
                        <a:pt x="724" y="952"/>
                        <a:pt x="724" y="882"/>
                      </a:cubicBezTo>
                      <a:cubicBezTo>
                        <a:pt x="724" y="852"/>
                        <a:pt x="724" y="823"/>
                        <a:pt x="724" y="794"/>
                      </a:cubicBezTo>
                      <a:close/>
                    </a:path>
                  </a:pathLst>
                </a:custGeom>
                <a:noFill/>
                <a:ln w="12700" cap="rnd">
                  <a:solidFill>
                    <a:srgbClr val="000000"/>
                  </a:solidFill>
                  <a:prstDash val="solid"/>
                  <a:round/>
                  <a:headEnd/>
                  <a:tailEnd/>
                </a:ln>
              </p:spPr>
              <p:txBody>
                <a:bodyPr/>
                <a:lstStyle/>
                <a:p>
                  <a:endParaRPr lang="en-US"/>
                </a:p>
              </p:txBody>
            </p:sp>
            <p:sp>
              <p:nvSpPr>
                <p:cNvPr id="51" name="Freeform 374">
                  <a:extLst>
                    <a:ext uri="{FF2B5EF4-FFF2-40B4-BE49-F238E27FC236}">
                      <a16:creationId xmlns:a16="http://schemas.microsoft.com/office/drawing/2014/main" id="{1E8CB7BF-7898-468A-A2D5-59803B4BAE78}"/>
                    </a:ext>
                  </a:extLst>
                </p:cNvPr>
                <p:cNvSpPr>
                  <a:spLocks/>
                </p:cNvSpPr>
                <p:nvPr/>
              </p:nvSpPr>
              <p:spPr bwMode="auto">
                <a:xfrm>
                  <a:off x="2004" y="2836"/>
                  <a:ext cx="61" cy="212"/>
                </a:xfrm>
                <a:custGeom>
                  <a:avLst/>
                  <a:gdLst>
                    <a:gd name="T0" fmla="*/ 43 w 61"/>
                    <a:gd name="T1" fmla="*/ 0 h 212"/>
                    <a:gd name="T2" fmla="*/ 43 w 61"/>
                    <a:gd name="T3" fmla="*/ 57 h 212"/>
                    <a:gd name="T4" fmla="*/ 59 w 61"/>
                    <a:gd name="T5" fmla="*/ 57 h 212"/>
                    <a:gd name="T6" fmla="*/ 59 w 61"/>
                    <a:gd name="T7" fmla="*/ 100 h 212"/>
                    <a:gd name="T8" fmla="*/ 43 w 61"/>
                    <a:gd name="T9" fmla="*/ 100 h 212"/>
                    <a:gd name="T10" fmla="*/ 43 w 61"/>
                    <a:gd name="T11" fmla="*/ 153 h 212"/>
                    <a:gd name="T12" fmla="*/ 43 w 61"/>
                    <a:gd name="T13" fmla="*/ 166 h 212"/>
                    <a:gd name="T14" fmla="*/ 49 w 61"/>
                    <a:gd name="T15" fmla="*/ 171 h 212"/>
                    <a:gd name="T16" fmla="*/ 58 w 61"/>
                    <a:gd name="T17" fmla="*/ 167 h 212"/>
                    <a:gd name="T18" fmla="*/ 61 w 61"/>
                    <a:gd name="T19" fmla="*/ 207 h 212"/>
                    <a:gd name="T20" fmla="*/ 39 w 61"/>
                    <a:gd name="T21" fmla="*/ 212 h 212"/>
                    <a:gd name="T22" fmla="*/ 22 w 61"/>
                    <a:gd name="T23" fmla="*/ 206 h 212"/>
                    <a:gd name="T24" fmla="*/ 14 w 61"/>
                    <a:gd name="T25" fmla="*/ 190 h 212"/>
                    <a:gd name="T26" fmla="*/ 11 w 61"/>
                    <a:gd name="T27" fmla="*/ 153 h 212"/>
                    <a:gd name="T28" fmla="*/ 11 w 61"/>
                    <a:gd name="T29" fmla="*/ 100 h 212"/>
                    <a:gd name="T30" fmla="*/ 0 w 61"/>
                    <a:gd name="T31" fmla="*/ 100 h 212"/>
                    <a:gd name="T32" fmla="*/ 0 w 61"/>
                    <a:gd name="T33" fmla="*/ 57 h 212"/>
                    <a:gd name="T34" fmla="*/ 11 w 61"/>
                    <a:gd name="T35" fmla="*/ 57 h 212"/>
                    <a:gd name="T36" fmla="*/ 11 w 61"/>
                    <a:gd name="T37" fmla="*/ 30 h 212"/>
                    <a:gd name="T38" fmla="*/ 43 w 61"/>
                    <a:gd name="T39" fmla="*/ 0 h 2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212"/>
                    <a:gd name="T62" fmla="*/ 61 w 61"/>
                    <a:gd name="T63" fmla="*/ 212 h 2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212">
                      <a:moveTo>
                        <a:pt x="43" y="0"/>
                      </a:moveTo>
                      <a:cubicBezTo>
                        <a:pt x="43" y="19"/>
                        <a:pt x="43" y="38"/>
                        <a:pt x="43" y="57"/>
                      </a:cubicBezTo>
                      <a:cubicBezTo>
                        <a:pt x="48" y="57"/>
                        <a:pt x="54" y="57"/>
                        <a:pt x="59" y="57"/>
                      </a:cubicBezTo>
                      <a:cubicBezTo>
                        <a:pt x="59" y="71"/>
                        <a:pt x="59" y="86"/>
                        <a:pt x="59" y="100"/>
                      </a:cubicBezTo>
                      <a:cubicBezTo>
                        <a:pt x="54" y="100"/>
                        <a:pt x="48" y="100"/>
                        <a:pt x="43" y="100"/>
                      </a:cubicBezTo>
                      <a:cubicBezTo>
                        <a:pt x="43" y="118"/>
                        <a:pt x="43" y="136"/>
                        <a:pt x="43" y="153"/>
                      </a:cubicBezTo>
                      <a:cubicBezTo>
                        <a:pt x="43" y="160"/>
                        <a:pt x="43" y="164"/>
                        <a:pt x="43" y="166"/>
                      </a:cubicBezTo>
                      <a:cubicBezTo>
                        <a:pt x="44" y="169"/>
                        <a:pt x="46" y="171"/>
                        <a:pt x="49" y="171"/>
                      </a:cubicBezTo>
                      <a:cubicBezTo>
                        <a:pt x="51" y="171"/>
                        <a:pt x="54" y="170"/>
                        <a:pt x="58" y="167"/>
                      </a:cubicBezTo>
                      <a:cubicBezTo>
                        <a:pt x="59" y="181"/>
                        <a:pt x="60" y="194"/>
                        <a:pt x="61" y="207"/>
                      </a:cubicBezTo>
                      <a:cubicBezTo>
                        <a:pt x="53" y="210"/>
                        <a:pt x="46" y="212"/>
                        <a:pt x="39" y="212"/>
                      </a:cubicBezTo>
                      <a:cubicBezTo>
                        <a:pt x="32" y="212"/>
                        <a:pt x="26" y="210"/>
                        <a:pt x="22" y="206"/>
                      </a:cubicBezTo>
                      <a:cubicBezTo>
                        <a:pt x="19" y="203"/>
                        <a:pt x="16" y="197"/>
                        <a:pt x="14" y="190"/>
                      </a:cubicBezTo>
                      <a:cubicBezTo>
                        <a:pt x="12" y="182"/>
                        <a:pt x="11" y="170"/>
                        <a:pt x="11" y="153"/>
                      </a:cubicBezTo>
                      <a:cubicBezTo>
                        <a:pt x="11" y="135"/>
                        <a:pt x="11" y="118"/>
                        <a:pt x="11" y="100"/>
                      </a:cubicBezTo>
                      <a:cubicBezTo>
                        <a:pt x="8" y="100"/>
                        <a:pt x="4" y="100"/>
                        <a:pt x="0" y="100"/>
                      </a:cubicBezTo>
                      <a:cubicBezTo>
                        <a:pt x="0" y="86"/>
                        <a:pt x="0" y="71"/>
                        <a:pt x="0" y="57"/>
                      </a:cubicBezTo>
                      <a:cubicBezTo>
                        <a:pt x="4" y="57"/>
                        <a:pt x="8" y="57"/>
                        <a:pt x="11" y="57"/>
                      </a:cubicBezTo>
                      <a:cubicBezTo>
                        <a:pt x="11" y="48"/>
                        <a:pt x="11" y="39"/>
                        <a:pt x="11" y="30"/>
                      </a:cubicBezTo>
                      <a:cubicBezTo>
                        <a:pt x="22" y="20"/>
                        <a:pt x="32" y="10"/>
                        <a:pt x="43" y="0"/>
                      </a:cubicBezTo>
                    </a:path>
                  </a:pathLst>
                </a:custGeom>
                <a:noFill/>
                <a:ln w="12700" cap="rnd">
                  <a:solidFill>
                    <a:srgbClr val="000000"/>
                  </a:solidFill>
                  <a:prstDash val="solid"/>
                  <a:round/>
                  <a:headEnd/>
                  <a:tailEnd/>
                </a:ln>
              </p:spPr>
              <p:txBody>
                <a:bodyPr/>
                <a:lstStyle/>
                <a:p>
                  <a:endParaRPr lang="en-US"/>
                </a:p>
              </p:txBody>
            </p:sp>
            <p:sp>
              <p:nvSpPr>
                <p:cNvPr id="52" name="Freeform 375">
                  <a:extLst>
                    <a:ext uri="{FF2B5EF4-FFF2-40B4-BE49-F238E27FC236}">
                      <a16:creationId xmlns:a16="http://schemas.microsoft.com/office/drawing/2014/main" id="{F7116609-5360-47F9-8D9B-2719F988E98E}"/>
                    </a:ext>
                  </a:extLst>
                </p:cNvPr>
                <p:cNvSpPr>
                  <a:spLocks noEditPoints="1"/>
                </p:cNvSpPr>
                <p:nvPr/>
              </p:nvSpPr>
              <p:spPr bwMode="auto">
                <a:xfrm>
                  <a:off x="2079" y="2836"/>
                  <a:ext cx="31" cy="208"/>
                </a:xfrm>
                <a:custGeom>
                  <a:avLst/>
                  <a:gdLst>
                    <a:gd name="T0" fmla="*/ 0 w 381"/>
                    <a:gd name="T1" fmla="*/ 0 h 1998"/>
                    <a:gd name="T2" fmla="*/ 3 w 381"/>
                    <a:gd name="T3" fmla="*/ 0 h 1998"/>
                    <a:gd name="T4" fmla="*/ 3 w 381"/>
                    <a:gd name="T5" fmla="*/ 4 h 1998"/>
                    <a:gd name="T6" fmla="*/ 0 w 381"/>
                    <a:gd name="T7" fmla="*/ 4 h 1998"/>
                    <a:gd name="T8" fmla="*/ 0 w 381"/>
                    <a:gd name="T9" fmla="*/ 0 h 1998"/>
                    <a:gd name="T10" fmla="*/ 0 w 381"/>
                    <a:gd name="T11" fmla="*/ 6 h 1998"/>
                    <a:gd name="T12" fmla="*/ 3 w 381"/>
                    <a:gd name="T13" fmla="*/ 6 h 1998"/>
                    <a:gd name="T14" fmla="*/ 3 w 381"/>
                    <a:gd name="T15" fmla="*/ 22 h 1998"/>
                    <a:gd name="T16" fmla="*/ 0 w 381"/>
                    <a:gd name="T17" fmla="*/ 22 h 1998"/>
                    <a:gd name="T18" fmla="*/ 0 w 381"/>
                    <a:gd name="T19" fmla="*/ 6 h 19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1"/>
                    <a:gd name="T31" fmla="*/ 0 h 1998"/>
                    <a:gd name="T32" fmla="*/ 381 w 381"/>
                    <a:gd name="T33" fmla="*/ 1998 h 19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1" h="1998">
                      <a:moveTo>
                        <a:pt x="0" y="0"/>
                      </a:moveTo>
                      <a:cubicBezTo>
                        <a:pt x="127" y="0"/>
                        <a:pt x="254" y="0"/>
                        <a:pt x="381" y="0"/>
                      </a:cubicBezTo>
                      <a:cubicBezTo>
                        <a:pt x="381" y="126"/>
                        <a:pt x="381" y="252"/>
                        <a:pt x="381" y="378"/>
                      </a:cubicBezTo>
                      <a:cubicBezTo>
                        <a:pt x="254" y="378"/>
                        <a:pt x="127" y="378"/>
                        <a:pt x="0" y="378"/>
                      </a:cubicBezTo>
                      <a:cubicBezTo>
                        <a:pt x="0" y="252"/>
                        <a:pt x="0" y="126"/>
                        <a:pt x="0" y="0"/>
                      </a:cubicBezTo>
                      <a:close/>
                      <a:moveTo>
                        <a:pt x="0" y="551"/>
                      </a:moveTo>
                      <a:cubicBezTo>
                        <a:pt x="127" y="551"/>
                        <a:pt x="254" y="551"/>
                        <a:pt x="381" y="551"/>
                      </a:cubicBezTo>
                      <a:cubicBezTo>
                        <a:pt x="381" y="1033"/>
                        <a:pt x="381" y="1516"/>
                        <a:pt x="381" y="1998"/>
                      </a:cubicBezTo>
                      <a:cubicBezTo>
                        <a:pt x="254" y="1998"/>
                        <a:pt x="127" y="1998"/>
                        <a:pt x="0" y="1998"/>
                      </a:cubicBezTo>
                      <a:cubicBezTo>
                        <a:pt x="0" y="1516"/>
                        <a:pt x="0" y="1033"/>
                        <a:pt x="0" y="551"/>
                      </a:cubicBezTo>
                      <a:close/>
                    </a:path>
                  </a:pathLst>
                </a:custGeom>
                <a:noFill/>
                <a:ln w="12700" cap="rnd">
                  <a:solidFill>
                    <a:srgbClr val="000000"/>
                  </a:solidFill>
                  <a:prstDash val="solid"/>
                  <a:round/>
                  <a:headEnd/>
                  <a:tailEnd/>
                </a:ln>
              </p:spPr>
              <p:txBody>
                <a:bodyPr/>
                <a:lstStyle/>
                <a:p>
                  <a:endParaRPr lang="en-US"/>
                </a:p>
              </p:txBody>
            </p:sp>
            <p:sp>
              <p:nvSpPr>
                <p:cNvPr id="53" name="Freeform 376">
                  <a:extLst>
                    <a:ext uri="{FF2B5EF4-FFF2-40B4-BE49-F238E27FC236}">
                      <a16:creationId xmlns:a16="http://schemas.microsoft.com/office/drawing/2014/main" id="{AAFDFCE6-0E54-4EA3-81BC-37878A723D20}"/>
                    </a:ext>
                  </a:extLst>
                </p:cNvPr>
                <p:cNvSpPr>
                  <a:spLocks noEditPoints="1"/>
                </p:cNvSpPr>
                <p:nvPr/>
              </p:nvSpPr>
              <p:spPr bwMode="auto">
                <a:xfrm>
                  <a:off x="2126" y="2890"/>
                  <a:ext cx="93" cy="158"/>
                </a:xfrm>
                <a:custGeom>
                  <a:avLst/>
                  <a:gdLst>
                    <a:gd name="T0" fmla="*/ 0 w 1141"/>
                    <a:gd name="T1" fmla="*/ 8 h 1513"/>
                    <a:gd name="T2" fmla="*/ 1 w 1141"/>
                    <a:gd name="T3" fmla="*/ 2 h 1513"/>
                    <a:gd name="T4" fmla="*/ 4 w 1141"/>
                    <a:gd name="T5" fmla="*/ 0 h 1513"/>
                    <a:gd name="T6" fmla="*/ 7 w 1141"/>
                    <a:gd name="T7" fmla="*/ 3 h 1513"/>
                    <a:gd name="T8" fmla="*/ 8 w 1141"/>
                    <a:gd name="T9" fmla="*/ 8 h 1513"/>
                    <a:gd name="T10" fmla="*/ 7 w 1141"/>
                    <a:gd name="T11" fmla="*/ 14 h 1513"/>
                    <a:gd name="T12" fmla="*/ 4 w 1141"/>
                    <a:gd name="T13" fmla="*/ 16 h 1513"/>
                    <a:gd name="T14" fmla="*/ 1 w 1141"/>
                    <a:gd name="T15" fmla="*/ 15 h 1513"/>
                    <a:gd name="T16" fmla="*/ 0 w 1141"/>
                    <a:gd name="T17" fmla="*/ 8 h 1513"/>
                    <a:gd name="T18" fmla="*/ 3 w 1141"/>
                    <a:gd name="T19" fmla="*/ 8 h 1513"/>
                    <a:gd name="T20" fmla="*/ 3 w 1141"/>
                    <a:gd name="T21" fmla="*/ 11 h 1513"/>
                    <a:gd name="T22" fmla="*/ 4 w 1141"/>
                    <a:gd name="T23" fmla="*/ 12 h 1513"/>
                    <a:gd name="T24" fmla="*/ 5 w 1141"/>
                    <a:gd name="T25" fmla="*/ 11 h 1513"/>
                    <a:gd name="T26" fmla="*/ 5 w 1141"/>
                    <a:gd name="T27" fmla="*/ 8 h 1513"/>
                    <a:gd name="T28" fmla="*/ 5 w 1141"/>
                    <a:gd name="T29" fmla="*/ 5 h 1513"/>
                    <a:gd name="T30" fmla="*/ 4 w 1141"/>
                    <a:gd name="T31" fmla="*/ 4 h 1513"/>
                    <a:gd name="T32" fmla="*/ 3 w 1141"/>
                    <a:gd name="T33" fmla="*/ 5 h 1513"/>
                    <a:gd name="T34" fmla="*/ 3 w 1141"/>
                    <a:gd name="T35" fmla="*/ 8 h 15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1"/>
                    <a:gd name="T55" fmla="*/ 0 h 1513"/>
                    <a:gd name="T56" fmla="*/ 1141 w 1141"/>
                    <a:gd name="T57" fmla="*/ 1513 h 15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1" h="1513">
                      <a:moveTo>
                        <a:pt x="0" y="761"/>
                      </a:moveTo>
                      <a:cubicBezTo>
                        <a:pt x="0" y="540"/>
                        <a:pt x="53" y="358"/>
                        <a:pt x="154" y="214"/>
                      </a:cubicBezTo>
                      <a:cubicBezTo>
                        <a:pt x="254" y="70"/>
                        <a:pt x="394" y="0"/>
                        <a:pt x="568" y="0"/>
                      </a:cubicBezTo>
                      <a:cubicBezTo>
                        <a:pt x="767" y="0"/>
                        <a:pt x="918" y="84"/>
                        <a:pt x="1019" y="252"/>
                      </a:cubicBezTo>
                      <a:cubicBezTo>
                        <a:pt x="1099" y="388"/>
                        <a:pt x="1141" y="555"/>
                        <a:pt x="1141" y="753"/>
                      </a:cubicBezTo>
                      <a:cubicBezTo>
                        <a:pt x="1141" y="975"/>
                        <a:pt x="1090" y="1156"/>
                        <a:pt x="990" y="1299"/>
                      </a:cubicBezTo>
                      <a:cubicBezTo>
                        <a:pt x="889" y="1443"/>
                        <a:pt x="748" y="1513"/>
                        <a:pt x="569" y="1513"/>
                      </a:cubicBezTo>
                      <a:cubicBezTo>
                        <a:pt x="409" y="1513"/>
                        <a:pt x="279" y="1455"/>
                        <a:pt x="182" y="1336"/>
                      </a:cubicBezTo>
                      <a:cubicBezTo>
                        <a:pt x="62" y="1189"/>
                        <a:pt x="0" y="998"/>
                        <a:pt x="0" y="761"/>
                      </a:cubicBezTo>
                      <a:close/>
                      <a:moveTo>
                        <a:pt x="382" y="759"/>
                      </a:moveTo>
                      <a:cubicBezTo>
                        <a:pt x="382" y="889"/>
                        <a:pt x="400" y="984"/>
                        <a:pt x="436" y="1046"/>
                      </a:cubicBezTo>
                      <a:cubicBezTo>
                        <a:pt x="471" y="1107"/>
                        <a:pt x="516" y="1138"/>
                        <a:pt x="571" y="1138"/>
                      </a:cubicBezTo>
                      <a:cubicBezTo>
                        <a:pt x="626" y="1138"/>
                        <a:pt x="671" y="1109"/>
                        <a:pt x="706" y="1047"/>
                      </a:cubicBezTo>
                      <a:cubicBezTo>
                        <a:pt x="740" y="985"/>
                        <a:pt x="759" y="889"/>
                        <a:pt x="759" y="754"/>
                      </a:cubicBezTo>
                      <a:cubicBezTo>
                        <a:pt x="759" y="628"/>
                        <a:pt x="740" y="535"/>
                        <a:pt x="706" y="473"/>
                      </a:cubicBezTo>
                      <a:cubicBezTo>
                        <a:pt x="670" y="412"/>
                        <a:pt x="626" y="382"/>
                        <a:pt x="574" y="382"/>
                      </a:cubicBezTo>
                      <a:cubicBezTo>
                        <a:pt x="518" y="382"/>
                        <a:pt x="472" y="413"/>
                        <a:pt x="436" y="475"/>
                      </a:cubicBezTo>
                      <a:cubicBezTo>
                        <a:pt x="400" y="538"/>
                        <a:pt x="382" y="633"/>
                        <a:pt x="382" y="759"/>
                      </a:cubicBezTo>
                      <a:close/>
                    </a:path>
                  </a:pathLst>
                </a:custGeom>
                <a:noFill/>
                <a:ln w="12700" cap="rnd">
                  <a:solidFill>
                    <a:srgbClr val="000000"/>
                  </a:solidFill>
                  <a:prstDash val="solid"/>
                  <a:round/>
                  <a:headEnd/>
                  <a:tailEnd/>
                </a:ln>
              </p:spPr>
              <p:txBody>
                <a:bodyPr/>
                <a:lstStyle/>
                <a:p>
                  <a:endParaRPr lang="en-US"/>
                </a:p>
              </p:txBody>
            </p:sp>
            <p:sp>
              <p:nvSpPr>
                <p:cNvPr id="54" name="Freeform 377">
                  <a:extLst>
                    <a:ext uri="{FF2B5EF4-FFF2-40B4-BE49-F238E27FC236}">
                      <a16:creationId xmlns:a16="http://schemas.microsoft.com/office/drawing/2014/main" id="{F577EA34-3BEB-44EB-876D-E7122556003F}"/>
                    </a:ext>
                  </a:extLst>
                </p:cNvPr>
                <p:cNvSpPr>
                  <a:spLocks/>
                </p:cNvSpPr>
                <p:nvPr/>
              </p:nvSpPr>
              <p:spPr bwMode="auto">
                <a:xfrm>
                  <a:off x="2234" y="2890"/>
                  <a:ext cx="85" cy="154"/>
                </a:xfrm>
                <a:custGeom>
                  <a:avLst/>
                  <a:gdLst>
                    <a:gd name="T0" fmla="*/ 0 w 85"/>
                    <a:gd name="T1" fmla="*/ 3 h 154"/>
                    <a:gd name="T2" fmla="*/ 29 w 85"/>
                    <a:gd name="T3" fmla="*/ 3 h 154"/>
                    <a:gd name="T4" fmla="*/ 29 w 85"/>
                    <a:gd name="T5" fmla="*/ 28 h 154"/>
                    <a:gd name="T6" fmla="*/ 42 w 85"/>
                    <a:gd name="T7" fmla="*/ 6 h 154"/>
                    <a:gd name="T8" fmla="*/ 58 w 85"/>
                    <a:gd name="T9" fmla="*/ 0 h 154"/>
                    <a:gd name="T10" fmla="*/ 78 w 85"/>
                    <a:gd name="T11" fmla="*/ 14 h 154"/>
                    <a:gd name="T12" fmla="*/ 85 w 85"/>
                    <a:gd name="T13" fmla="*/ 58 h 154"/>
                    <a:gd name="T14" fmla="*/ 85 w 85"/>
                    <a:gd name="T15" fmla="*/ 154 h 154"/>
                    <a:gd name="T16" fmla="*/ 54 w 85"/>
                    <a:gd name="T17" fmla="*/ 154 h 154"/>
                    <a:gd name="T18" fmla="*/ 54 w 85"/>
                    <a:gd name="T19" fmla="*/ 71 h 154"/>
                    <a:gd name="T20" fmla="*/ 51 w 85"/>
                    <a:gd name="T21" fmla="*/ 51 h 154"/>
                    <a:gd name="T22" fmla="*/ 43 w 85"/>
                    <a:gd name="T23" fmla="*/ 45 h 154"/>
                    <a:gd name="T24" fmla="*/ 34 w 85"/>
                    <a:gd name="T25" fmla="*/ 53 h 154"/>
                    <a:gd name="T26" fmla="*/ 31 w 85"/>
                    <a:gd name="T27" fmla="*/ 82 h 154"/>
                    <a:gd name="T28" fmla="*/ 31 w 85"/>
                    <a:gd name="T29" fmla="*/ 154 h 154"/>
                    <a:gd name="T30" fmla="*/ 0 w 85"/>
                    <a:gd name="T31" fmla="*/ 154 h 154"/>
                    <a:gd name="T32" fmla="*/ 0 w 85"/>
                    <a:gd name="T33" fmla="*/ 3 h 1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
                    <a:gd name="T52" fmla="*/ 0 h 154"/>
                    <a:gd name="T53" fmla="*/ 85 w 85"/>
                    <a:gd name="T54" fmla="*/ 154 h 1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 h="154">
                      <a:moveTo>
                        <a:pt x="0" y="3"/>
                      </a:moveTo>
                      <a:cubicBezTo>
                        <a:pt x="10" y="3"/>
                        <a:pt x="19" y="3"/>
                        <a:pt x="29" y="3"/>
                      </a:cubicBezTo>
                      <a:cubicBezTo>
                        <a:pt x="29" y="12"/>
                        <a:pt x="29" y="20"/>
                        <a:pt x="29" y="28"/>
                      </a:cubicBezTo>
                      <a:cubicBezTo>
                        <a:pt x="33" y="18"/>
                        <a:pt x="37" y="11"/>
                        <a:pt x="42" y="6"/>
                      </a:cubicBezTo>
                      <a:cubicBezTo>
                        <a:pt x="46" y="2"/>
                        <a:pt x="52" y="0"/>
                        <a:pt x="58" y="0"/>
                      </a:cubicBezTo>
                      <a:cubicBezTo>
                        <a:pt x="66" y="0"/>
                        <a:pt x="73" y="5"/>
                        <a:pt x="78" y="14"/>
                      </a:cubicBezTo>
                      <a:cubicBezTo>
                        <a:pt x="83" y="24"/>
                        <a:pt x="85" y="39"/>
                        <a:pt x="85" y="58"/>
                      </a:cubicBezTo>
                      <a:cubicBezTo>
                        <a:pt x="85" y="90"/>
                        <a:pt x="85" y="122"/>
                        <a:pt x="85" y="154"/>
                      </a:cubicBezTo>
                      <a:cubicBezTo>
                        <a:pt x="75" y="154"/>
                        <a:pt x="65" y="154"/>
                        <a:pt x="54" y="154"/>
                      </a:cubicBezTo>
                      <a:cubicBezTo>
                        <a:pt x="54" y="127"/>
                        <a:pt x="54" y="99"/>
                        <a:pt x="54" y="71"/>
                      </a:cubicBezTo>
                      <a:cubicBezTo>
                        <a:pt x="54" y="62"/>
                        <a:pt x="53" y="55"/>
                        <a:pt x="51" y="51"/>
                      </a:cubicBezTo>
                      <a:cubicBezTo>
                        <a:pt x="49" y="47"/>
                        <a:pt x="47" y="45"/>
                        <a:pt x="43" y="45"/>
                      </a:cubicBezTo>
                      <a:cubicBezTo>
                        <a:pt x="40" y="45"/>
                        <a:pt x="37" y="48"/>
                        <a:pt x="34" y="53"/>
                      </a:cubicBezTo>
                      <a:cubicBezTo>
                        <a:pt x="32" y="59"/>
                        <a:pt x="31" y="68"/>
                        <a:pt x="31" y="82"/>
                      </a:cubicBezTo>
                      <a:cubicBezTo>
                        <a:pt x="31" y="106"/>
                        <a:pt x="31" y="130"/>
                        <a:pt x="31" y="154"/>
                      </a:cubicBezTo>
                      <a:cubicBezTo>
                        <a:pt x="21" y="154"/>
                        <a:pt x="10" y="154"/>
                        <a:pt x="0" y="154"/>
                      </a:cubicBezTo>
                      <a:cubicBezTo>
                        <a:pt x="0" y="104"/>
                        <a:pt x="0" y="54"/>
                        <a:pt x="0" y="3"/>
                      </a:cubicBezTo>
                    </a:path>
                  </a:pathLst>
                </a:custGeom>
                <a:noFill/>
                <a:ln w="12700" cap="rnd">
                  <a:solidFill>
                    <a:srgbClr val="000000"/>
                  </a:solidFill>
                  <a:prstDash val="solid"/>
                  <a:round/>
                  <a:headEnd/>
                  <a:tailEnd/>
                </a:ln>
              </p:spPr>
              <p:txBody>
                <a:bodyPr/>
                <a:lstStyle/>
                <a:p>
                  <a:endParaRPr lang="en-US"/>
                </a:p>
              </p:txBody>
            </p:sp>
          </p:grpSp>
        </p:grpSp>
        <p:sp>
          <p:nvSpPr>
            <p:cNvPr id="7" name="Line 379">
              <a:extLst>
                <a:ext uri="{FF2B5EF4-FFF2-40B4-BE49-F238E27FC236}">
                  <a16:creationId xmlns:a16="http://schemas.microsoft.com/office/drawing/2014/main" id="{DF4AF413-0606-45DA-9270-3CB3C3831297}"/>
                </a:ext>
              </a:extLst>
            </p:cNvPr>
            <p:cNvSpPr>
              <a:spLocks noChangeShapeType="1"/>
            </p:cNvSpPr>
            <p:nvPr/>
          </p:nvSpPr>
          <p:spPr bwMode="auto">
            <a:xfrm>
              <a:off x="2438400" y="5791200"/>
              <a:ext cx="2438400" cy="0"/>
            </a:xfrm>
            <a:prstGeom prst="line">
              <a:avLst/>
            </a:prstGeom>
            <a:noFill/>
            <a:ln w="9525">
              <a:solidFill>
                <a:schemeClr val="tx1"/>
              </a:solidFill>
              <a:round/>
              <a:headEnd/>
              <a:tailEnd type="triangle" w="med" len="med"/>
            </a:ln>
          </p:spPr>
          <p:txBody>
            <a:bodyPr/>
            <a:lstStyle/>
            <a:p>
              <a:endParaRPr lang="en-US"/>
            </a:p>
          </p:txBody>
        </p:sp>
        <p:sp>
          <p:nvSpPr>
            <p:cNvPr id="8" name="Text Box 380">
              <a:extLst>
                <a:ext uri="{FF2B5EF4-FFF2-40B4-BE49-F238E27FC236}">
                  <a16:creationId xmlns:a16="http://schemas.microsoft.com/office/drawing/2014/main" id="{70C11D79-A03D-4299-8D5E-3385813CFFDC}"/>
                </a:ext>
              </a:extLst>
            </p:cNvPr>
            <p:cNvSpPr txBox="1">
              <a:spLocks noChangeArrowheads="1"/>
            </p:cNvSpPr>
            <p:nvPr/>
          </p:nvSpPr>
          <p:spPr bwMode="auto">
            <a:xfrm>
              <a:off x="2667000" y="5257800"/>
              <a:ext cx="2438400" cy="519113"/>
            </a:xfrm>
            <a:prstGeom prst="rect">
              <a:avLst/>
            </a:prstGeom>
            <a:noFill/>
            <a:ln w="9525">
              <a:noFill/>
              <a:miter lim="800000"/>
              <a:headEnd/>
              <a:tailEnd/>
            </a:ln>
            <a:effectLst/>
          </p:spPr>
          <p:txBody>
            <a:bodyPr>
              <a:spAutoFit/>
            </a:bodyPr>
            <a:lstStyle/>
            <a:p>
              <a:pPr>
                <a:spcBef>
                  <a:spcPct val="50000"/>
                </a:spcBef>
                <a:defRPr/>
              </a:pPr>
              <a:r>
                <a:rPr lang="en-US" sz="2800">
                  <a:effectLst>
                    <a:outerShdw blurRad="38100" dist="38100" dir="2700000" algn="tl">
                      <a:srgbClr val="000000"/>
                    </a:outerShdw>
                  </a:effectLst>
                </a:rPr>
                <a:t>Planning</a:t>
              </a:r>
            </a:p>
          </p:txBody>
        </p:sp>
        <p:sp>
          <p:nvSpPr>
            <p:cNvPr id="9" name="TextBox 8">
              <a:extLst>
                <a:ext uri="{FF2B5EF4-FFF2-40B4-BE49-F238E27FC236}">
                  <a16:creationId xmlns:a16="http://schemas.microsoft.com/office/drawing/2014/main" id="{C8465CAD-F4E1-493F-AE55-97EF11D67881}"/>
                </a:ext>
              </a:extLst>
            </p:cNvPr>
            <p:cNvSpPr txBox="1"/>
            <p:nvPr/>
          </p:nvSpPr>
          <p:spPr>
            <a:xfrm>
              <a:off x="4114800" y="4495800"/>
              <a:ext cx="4191000" cy="523220"/>
            </a:xfrm>
            <a:prstGeom prst="rect">
              <a:avLst/>
            </a:prstGeom>
            <a:noFill/>
          </p:spPr>
          <p:txBody>
            <a:bodyPr wrap="square" rtlCol="0">
              <a:spAutoFit/>
            </a:bodyPr>
            <a:lstStyle/>
            <a:p>
              <a:r>
                <a:rPr lang="en-US" sz="2800">
                  <a:ln w="12700">
                    <a:solidFill>
                      <a:schemeClr val="bg2">
                        <a:lumMod val="50000"/>
                      </a:schemeClr>
                    </a:solidFill>
                  </a:ln>
                </a:rPr>
                <a:t>Defending</a:t>
              </a:r>
              <a:r>
                <a:rPr lang="en-US" sz="2800">
                  <a:ln w="12700">
                    <a:solidFill>
                      <a:schemeClr val="tx1"/>
                    </a:solidFill>
                  </a:ln>
                </a:rPr>
                <a:t> </a:t>
              </a:r>
              <a:r>
                <a:rPr lang="en-US" sz="2800">
                  <a:ln w="12700">
                    <a:solidFill>
                      <a:schemeClr val="bg2">
                        <a:lumMod val="50000"/>
                      </a:schemeClr>
                    </a:solidFill>
                  </a:ln>
                </a:rPr>
                <a:t>the Budget</a:t>
              </a:r>
            </a:p>
          </p:txBody>
        </p:sp>
      </p:grpSp>
    </p:spTree>
    <p:extLst>
      <p:ext uri="{BB962C8B-B14F-4D97-AF65-F5344CB8AC3E}">
        <p14:creationId xmlns:p14="http://schemas.microsoft.com/office/powerpoint/2010/main" val="796657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71</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562026" y="329472"/>
            <a:ext cx="7295189" cy="480131"/>
          </a:xfrm>
        </p:spPr>
        <p:txBody>
          <a:bodyPr/>
          <a:lstStyle/>
          <a:p>
            <a:r>
              <a:rPr lang="en-US"/>
              <a:t>One Time Funding Sources </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459997" y="1403684"/>
            <a:ext cx="7581182" cy="4876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012750"/>
              </a:buClr>
              <a:buNone/>
            </a:pPr>
            <a:r>
              <a:rPr lang="en-US" sz="2400" b="1">
                <a:latin typeface="Arial" panose="020B0604020202020204" pitchFamily="34" charset="0"/>
                <a:cs typeface="Arial" panose="020B0604020202020204" pitchFamily="34" charset="0"/>
              </a:rPr>
              <a:t>Supplemental – One time funding sources </a:t>
            </a:r>
          </a:p>
          <a:p>
            <a:pPr lvl="1">
              <a:lnSpc>
                <a:spcPct val="100000"/>
              </a:lnSpc>
              <a:spcBef>
                <a:spcPts val="600"/>
              </a:spcBef>
              <a:spcAft>
                <a:spcPts val="600"/>
              </a:spcAft>
              <a:buClr>
                <a:srgbClr val="012750"/>
              </a:buClr>
              <a:buFont typeface="Wingdings" panose="05000000000000000000" pitchFamily="2" charset="2"/>
              <a:buChar char="§"/>
            </a:pPr>
            <a:r>
              <a:rPr lang="en-US" sz="2200">
                <a:latin typeface="Arial" panose="020B0604020202020204" pitchFamily="34" charset="0"/>
                <a:cs typeface="Arial" panose="020B0604020202020204" pitchFamily="34" charset="0"/>
              </a:rPr>
              <a:t>IRA</a:t>
            </a:r>
          </a:p>
          <a:p>
            <a:pPr lvl="1">
              <a:lnSpc>
                <a:spcPct val="100000"/>
              </a:lnSpc>
              <a:spcBef>
                <a:spcPts val="600"/>
              </a:spcBef>
              <a:spcAft>
                <a:spcPts val="600"/>
              </a:spcAft>
              <a:buClr>
                <a:srgbClr val="012750"/>
              </a:buClr>
              <a:buFont typeface="Wingdings" panose="05000000000000000000" pitchFamily="2" charset="2"/>
              <a:buChar char="§"/>
            </a:pPr>
            <a:r>
              <a:rPr lang="en-US" sz="2200">
                <a:latin typeface="Arial" panose="020B0604020202020204" pitchFamily="34" charset="0"/>
                <a:cs typeface="Arial" panose="020B0604020202020204" pitchFamily="34" charset="0"/>
              </a:rPr>
              <a:t>Infrastructure </a:t>
            </a:r>
          </a:p>
          <a:p>
            <a:pPr lvl="1">
              <a:lnSpc>
                <a:spcPct val="100000"/>
              </a:lnSpc>
              <a:spcBef>
                <a:spcPts val="600"/>
              </a:spcBef>
              <a:spcAft>
                <a:spcPts val="600"/>
              </a:spcAft>
              <a:buClr>
                <a:srgbClr val="012750"/>
              </a:buClr>
              <a:buFont typeface="Wingdings" panose="05000000000000000000" pitchFamily="2" charset="2"/>
              <a:buChar char="§"/>
            </a:pPr>
            <a:r>
              <a:rPr lang="en-US" sz="2200">
                <a:latin typeface="Arial" panose="020B0604020202020204" pitchFamily="34" charset="0"/>
                <a:cs typeface="Arial" panose="020B0604020202020204" pitchFamily="34" charset="0"/>
              </a:rPr>
              <a:t>ARPA</a:t>
            </a:r>
          </a:p>
          <a:p>
            <a:pPr lvl="1">
              <a:lnSpc>
                <a:spcPct val="100000"/>
              </a:lnSpc>
              <a:spcBef>
                <a:spcPts val="600"/>
              </a:spcBef>
              <a:spcAft>
                <a:spcPts val="600"/>
              </a:spcAft>
              <a:buClr>
                <a:srgbClr val="012750"/>
              </a:buClr>
              <a:buFont typeface="Wingdings" panose="05000000000000000000" pitchFamily="2" charset="2"/>
              <a:buChar char="§"/>
            </a:pPr>
            <a:r>
              <a:rPr lang="en-US" sz="2200">
                <a:latin typeface="Arial" panose="020B0604020202020204" pitchFamily="34" charset="0"/>
                <a:cs typeface="Arial" panose="020B0604020202020204" pitchFamily="34" charset="0"/>
              </a:rPr>
              <a:t>Covid Related Supplementals </a:t>
            </a:r>
          </a:p>
          <a:p>
            <a:pPr marL="0" indent="0">
              <a:buFont typeface="Arial" panose="020B0604020202020204" pitchFamily="34" charset="0"/>
              <a:buNone/>
            </a:pPr>
            <a:endParaRPr lang="en-US" sz="1600"/>
          </a:p>
          <a:p>
            <a:pPr>
              <a:spcAft>
                <a:spcPts val="600"/>
              </a:spcAft>
            </a:pPr>
            <a:endParaRPr lang="en-US" sz="1600"/>
          </a:p>
          <a:p>
            <a:pPr marL="0" indent="0">
              <a:spcAft>
                <a:spcPts val="600"/>
              </a:spcAft>
              <a:buFont typeface="Arial" panose="020B0604020202020204" pitchFamily="34" charset="0"/>
              <a:buNone/>
            </a:pPr>
            <a:endParaRPr lang="en-US" sz="1600"/>
          </a:p>
        </p:txBody>
      </p:sp>
    </p:spTree>
    <p:extLst>
      <p:ext uri="{BB962C8B-B14F-4D97-AF65-F5344CB8AC3E}">
        <p14:creationId xmlns:p14="http://schemas.microsoft.com/office/powerpoint/2010/main" val="3269041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72</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514895" y="369577"/>
            <a:ext cx="7295189" cy="523220"/>
          </a:xfrm>
        </p:spPr>
        <p:txBody>
          <a:bodyPr/>
          <a:lstStyle/>
          <a:p>
            <a:pPr marL="0" indent="0">
              <a:lnSpc>
                <a:spcPct val="100000"/>
              </a:lnSpc>
              <a:spcBef>
                <a:spcPts val="600"/>
              </a:spcBef>
              <a:spcAft>
                <a:spcPts val="600"/>
              </a:spcAft>
              <a:buClr>
                <a:srgbClr val="012750"/>
              </a:buClr>
              <a:buNone/>
            </a:pPr>
            <a:r>
              <a:rPr lang="en-US" sz="2800" b="1">
                <a:latin typeface="Arial" panose="020B0604020202020204" pitchFamily="34" charset="0"/>
                <a:cs typeface="Arial" panose="020B0604020202020204" pitchFamily="34" charset="0"/>
              </a:rPr>
              <a:t>Questions</a:t>
            </a:r>
            <a:endParaRPr lang="en-US" sz="2800">
              <a:latin typeface="Arial" panose="020B0604020202020204" pitchFamily="34" charset="0"/>
              <a:cs typeface="Arial" panose="020B0604020202020204" pitchFamily="34" charset="0"/>
            </a:endParaRPr>
          </a:p>
        </p:txBody>
      </p:sp>
      <p:sp>
        <p:nvSpPr>
          <p:cNvPr id="14" name="Content Placeholder 8">
            <a:extLst>
              <a:ext uri="{FF2B5EF4-FFF2-40B4-BE49-F238E27FC236}">
                <a16:creationId xmlns:a16="http://schemas.microsoft.com/office/drawing/2014/main" id="{94B2F4AE-9CE1-4679-A161-DBCD01F68BDA}"/>
              </a:ext>
              <a:ext uri="{C183D7F6-B498-43B3-948B-1728B52AA6E4}">
                <adec:decorative xmlns:adec="http://schemas.microsoft.com/office/drawing/2017/decorative" val="1"/>
              </a:ext>
            </a:extLst>
          </p:cNvPr>
          <p:cNvSpPr txBox="1">
            <a:spLocks/>
          </p:cNvSpPr>
          <p:nvPr/>
        </p:nvSpPr>
        <p:spPr>
          <a:xfrm>
            <a:off x="3617225" y="3215258"/>
            <a:ext cx="4957550" cy="863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600"/>
              </a:spcAft>
              <a:buClr>
                <a:srgbClr val="012750"/>
              </a:buClr>
              <a:buNone/>
            </a:pPr>
            <a:r>
              <a:rPr lang="en-US" sz="3600" b="1">
                <a:latin typeface="Arial" panose="020B0604020202020204" pitchFamily="34" charset="0"/>
                <a:cs typeface="Arial" panose="020B0604020202020204" pitchFamily="34" charset="0"/>
              </a:rPr>
              <a:t>Questions?</a:t>
            </a:r>
            <a:endParaRPr lang="en-US" sz="36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600"/>
          </a:p>
          <a:p>
            <a:pPr algn="ctr">
              <a:spcAft>
                <a:spcPts val="600"/>
              </a:spcAft>
            </a:pPr>
            <a:endParaRPr lang="en-US" sz="1600"/>
          </a:p>
          <a:p>
            <a:pPr marL="0" indent="0">
              <a:spcAft>
                <a:spcPts val="600"/>
              </a:spcAft>
              <a:buFont typeface="Arial" panose="020B0604020202020204" pitchFamily="34" charset="0"/>
              <a:buNone/>
            </a:pPr>
            <a:endParaRPr lang="en-US" sz="1600"/>
          </a:p>
        </p:txBody>
      </p:sp>
    </p:spTree>
    <p:extLst>
      <p:ext uri="{BB962C8B-B14F-4D97-AF65-F5344CB8AC3E}">
        <p14:creationId xmlns:p14="http://schemas.microsoft.com/office/powerpoint/2010/main" val="2747665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425568-BFEB-4C59-90E7-6F461211BA36}"/>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73</a:t>
            </a:fld>
            <a:endParaRPr lang="en-US"/>
          </a:p>
        </p:txBody>
      </p:sp>
      <p:sp>
        <p:nvSpPr>
          <p:cNvPr id="2" name="Title 1">
            <a:extLst>
              <a:ext uri="{FF2B5EF4-FFF2-40B4-BE49-F238E27FC236}">
                <a16:creationId xmlns:a16="http://schemas.microsoft.com/office/drawing/2014/main" id="{518E6C14-8310-4541-A663-F91C7120AB37}"/>
              </a:ext>
            </a:extLst>
          </p:cNvPr>
          <p:cNvSpPr>
            <a:spLocks noGrp="1"/>
          </p:cNvSpPr>
          <p:nvPr>
            <p:ph type="title"/>
          </p:nvPr>
        </p:nvSpPr>
        <p:spPr>
          <a:xfrm>
            <a:off x="4514896" y="337675"/>
            <a:ext cx="7295189" cy="480131"/>
          </a:xfrm>
        </p:spPr>
        <p:txBody>
          <a:bodyPr wrap="square" lIns="91440" tIns="45720" rIns="91440" bIns="45720" anchor="t">
            <a:spAutoFit/>
          </a:bodyPr>
          <a:lstStyle/>
          <a:p>
            <a:r>
              <a:rPr lang="en-US">
                <a:latin typeface="Arial"/>
                <a:cs typeface="Arial"/>
              </a:rPr>
              <a:t> Break</a:t>
            </a:r>
          </a:p>
        </p:txBody>
      </p:sp>
      <p:sp>
        <p:nvSpPr>
          <p:cNvPr id="5" name="Rectangle 4">
            <a:extLst>
              <a:ext uri="{FF2B5EF4-FFF2-40B4-BE49-F238E27FC236}">
                <a16:creationId xmlns:a16="http://schemas.microsoft.com/office/drawing/2014/main" id="{D7279B62-8279-4917-AEEF-AB7140545867}"/>
              </a:ext>
              <a:ext uri="{C183D7F6-B498-43B3-948B-1728B52AA6E4}">
                <adec:decorative xmlns:adec="http://schemas.microsoft.com/office/drawing/2017/decorative" val="1"/>
              </a:ext>
            </a:extLst>
          </p:cNvPr>
          <p:cNvSpPr/>
          <p:nvPr/>
        </p:nvSpPr>
        <p:spPr>
          <a:xfrm>
            <a:off x="2519916" y="3051544"/>
            <a:ext cx="7187610" cy="1190847"/>
          </a:xfrm>
          <a:prstGeom prst="rect">
            <a:avLst/>
          </a:prstGeom>
          <a:solidFill>
            <a:srgbClr val="012750"/>
          </a:solidFill>
          <a:ln w="38100">
            <a:solidFill>
              <a:srgbClr val="FFC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32F2C4-C507-4C76-8898-F33F6707AD40}"/>
              </a:ext>
              <a:ext uri="{C183D7F6-B498-43B3-948B-1728B52AA6E4}">
                <adec:decorative xmlns:adec="http://schemas.microsoft.com/office/drawing/2017/decorative" val="1"/>
              </a:ext>
            </a:extLst>
          </p:cNvPr>
          <p:cNvSpPr txBox="1">
            <a:spLocks/>
          </p:cNvSpPr>
          <p:nvPr/>
        </p:nvSpPr>
        <p:spPr>
          <a:xfrm>
            <a:off x="2519916" y="3406901"/>
            <a:ext cx="7187611" cy="480131"/>
          </a:xfrm>
          <a:prstGeom prst="rect">
            <a:avLst/>
          </a:prstGeom>
          <a:noFill/>
        </p:spPr>
        <p:txBody>
          <a:bodyPr wrap="square" lIns="91440" tIns="45720" rIns="91440" bIns="45720" anchor="t">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algn="ctr"/>
            <a:r>
              <a:rPr lang="en-US">
                <a:latin typeface="Arial"/>
                <a:cs typeface="Arial"/>
              </a:rPr>
              <a:t>BREAK</a:t>
            </a:r>
            <a:endParaRPr lang="en-US"/>
          </a:p>
        </p:txBody>
      </p:sp>
    </p:spTree>
    <p:extLst>
      <p:ext uri="{BB962C8B-B14F-4D97-AF65-F5344CB8AC3E}">
        <p14:creationId xmlns:p14="http://schemas.microsoft.com/office/powerpoint/2010/main" val="564795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74</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514895" y="369577"/>
            <a:ext cx="7295189" cy="480131"/>
          </a:xfrm>
        </p:spPr>
        <p:txBody>
          <a:bodyPr/>
          <a:lstStyle/>
          <a:p>
            <a:r>
              <a:rPr lang="en-US"/>
              <a:t>Discussion on Interim Recommendations</a:t>
            </a:r>
          </a:p>
        </p:txBody>
      </p:sp>
      <p:sp>
        <p:nvSpPr>
          <p:cNvPr id="3" name="TextBox 2">
            <a:extLst>
              <a:ext uri="{FF2B5EF4-FFF2-40B4-BE49-F238E27FC236}">
                <a16:creationId xmlns:a16="http://schemas.microsoft.com/office/drawing/2014/main" id="{D12FA895-CCBF-42A2-EF39-2B6DF9D1BC73}"/>
              </a:ext>
            </a:extLst>
          </p:cNvPr>
          <p:cNvSpPr txBox="1"/>
          <p:nvPr/>
        </p:nvSpPr>
        <p:spPr>
          <a:xfrm>
            <a:off x="630147" y="1443438"/>
            <a:ext cx="9983058" cy="3785652"/>
          </a:xfrm>
          <a:prstGeom prst="rect">
            <a:avLst/>
          </a:prstGeom>
          <a:noFill/>
        </p:spPr>
        <p:txBody>
          <a:bodyPr wrap="square">
            <a:spAutoFit/>
          </a:bodyPr>
          <a:lstStyle/>
          <a:p>
            <a:pPr algn="l" rtl="0" fontAlgn="base">
              <a:buClr>
                <a:srgbClr val="002D72"/>
              </a:buClr>
            </a:pPr>
            <a:r>
              <a:rPr lang="en-US" sz="2400" b="1" i="0" u="none" strike="noStrike">
                <a:solidFill>
                  <a:srgbClr val="000000"/>
                </a:solidFill>
                <a:effectLst/>
                <a:latin typeface="+mj-lt"/>
                <a:cs typeface="Calibri" panose="020F0502020204030204" pitchFamily="34" charset="0"/>
              </a:rPr>
              <a:t>Discussion Ground Rules</a:t>
            </a:r>
          </a:p>
          <a:p>
            <a:pPr algn="l" rtl="0" fontAlgn="base">
              <a:buClr>
                <a:srgbClr val="002D72"/>
              </a:buClr>
            </a:pPr>
            <a:endParaRPr lang="en-US" sz="2400" b="1" i="0" u="none" strike="noStrike">
              <a:solidFill>
                <a:srgbClr val="000000"/>
              </a:solidFill>
              <a:effectLst/>
              <a:latin typeface="+mj-lt"/>
              <a:cs typeface="Calibri" panose="020F0502020204030204" pitchFamily="34" charset="0"/>
            </a:endParaRPr>
          </a:p>
          <a:p>
            <a:pPr marL="342900" indent="-342900" algn="l" rtl="0" fontAlgn="base">
              <a:buClr>
                <a:srgbClr val="002D72"/>
              </a:buClr>
              <a:buFont typeface="Wingdings" panose="05000000000000000000" pitchFamily="2" charset="2"/>
              <a:buChar char="§"/>
            </a:pPr>
            <a:r>
              <a:rPr lang="en-US" sz="2400" b="1" i="0" u="none" strike="noStrike">
                <a:solidFill>
                  <a:srgbClr val="000000"/>
                </a:solidFill>
                <a:effectLst/>
                <a:latin typeface="+mj-lt"/>
                <a:cs typeface="Calibri" panose="020F0502020204030204" pitchFamily="34" charset="0"/>
              </a:rPr>
              <a:t>Share</a:t>
            </a:r>
            <a:r>
              <a:rPr lang="en-US" sz="2400" b="0" i="0" u="none" strike="noStrike">
                <a:solidFill>
                  <a:srgbClr val="000000"/>
                </a:solidFill>
                <a:effectLst/>
                <a:latin typeface="+mj-lt"/>
                <a:cs typeface="Calibri" panose="020F0502020204030204" pitchFamily="34" charset="0"/>
              </a:rPr>
              <a:t> the floor, only one speaker at a time- everyone speaks once before someone speaks twice (on a particular line item)</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1" i="0" u="none" strike="noStrike">
                <a:solidFill>
                  <a:srgbClr val="000000"/>
                </a:solidFill>
                <a:effectLst/>
                <a:latin typeface="+mj-lt"/>
                <a:cs typeface="Calibri" panose="020F0502020204030204" pitchFamily="34" charset="0"/>
              </a:rPr>
              <a:t>Stay focused </a:t>
            </a:r>
            <a:r>
              <a:rPr lang="en-US" sz="2400" b="0" i="0" u="none" strike="noStrike">
                <a:solidFill>
                  <a:srgbClr val="000000"/>
                </a:solidFill>
                <a:effectLst/>
                <a:latin typeface="+mj-lt"/>
                <a:cs typeface="Calibri" panose="020F0502020204030204" pitchFamily="34" charset="0"/>
              </a:rPr>
              <a:t>on the issue and recommendation at hand</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0" i="0" u="none" strike="noStrike">
                <a:solidFill>
                  <a:srgbClr val="000000"/>
                </a:solidFill>
                <a:effectLst/>
                <a:latin typeface="+mj-lt"/>
                <a:cs typeface="Calibri" panose="020F0502020204030204" pitchFamily="34" charset="0"/>
              </a:rPr>
              <a:t>Be </a:t>
            </a:r>
            <a:r>
              <a:rPr lang="en-US" sz="2400" b="1" i="0" u="none" strike="noStrike">
                <a:solidFill>
                  <a:srgbClr val="000000"/>
                </a:solidFill>
                <a:effectLst/>
                <a:latin typeface="+mj-lt"/>
                <a:cs typeface="Calibri" panose="020F0502020204030204" pitchFamily="34" charset="0"/>
              </a:rPr>
              <a:t>specific</a:t>
            </a:r>
            <a:r>
              <a:rPr lang="en-US" sz="2400" b="0" i="0" u="none" strike="noStrike">
                <a:solidFill>
                  <a:srgbClr val="000000"/>
                </a:solidFill>
                <a:effectLst/>
                <a:latin typeface="+mj-lt"/>
                <a:cs typeface="Calibri" panose="020F0502020204030204" pitchFamily="34" charset="0"/>
              </a:rPr>
              <a:t> and </a:t>
            </a:r>
            <a:r>
              <a:rPr lang="en-US" sz="2400" b="1" i="0" u="none" strike="noStrike">
                <a:solidFill>
                  <a:srgbClr val="000000"/>
                </a:solidFill>
                <a:effectLst/>
                <a:latin typeface="+mj-lt"/>
                <a:cs typeface="Calibri" panose="020F0502020204030204" pitchFamily="34" charset="0"/>
              </a:rPr>
              <a:t>succinct</a:t>
            </a:r>
            <a:r>
              <a:rPr lang="en-US" sz="2400" b="0" i="0" u="none" strike="noStrike">
                <a:solidFill>
                  <a:srgbClr val="000000"/>
                </a:solidFill>
                <a:effectLst/>
                <a:latin typeface="+mj-lt"/>
                <a:cs typeface="Calibri" panose="020F0502020204030204" pitchFamily="34" charset="0"/>
              </a:rPr>
              <a:t> in request for: </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1" i="0" u="none" strike="noStrike">
                <a:solidFill>
                  <a:srgbClr val="000000"/>
                </a:solidFill>
                <a:effectLst/>
                <a:latin typeface="+mj-lt"/>
                <a:cs typeface="Calibri" panose="020F0502020204030204" pitchFamily="34" charset="0"/>
              </a:rPr>
              <a:t>Clarification</a:t>
            </a:r>
            <a:r>
              <a:rPr lang="en-US" sz="2400" b="0" i="0" u="none" strike="noStrike">
                <a:solidFill>
                  <a:srgbClr val="000000"/>
                </a:solidFill>
                <a:effectLst/>
                <a:latin typeface="+mj-lt"/>
                <a:cs typeface="Calibri" panose="020F0502020204030204" pitchFamily="34" charset="0"/>
              </a:rPr>
              <a:t>: Ask about the meaning of wording or terminology used</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0" i="0" u="none" strike="noStrike">
                <a:solidFill>
                  <a:srgbClr val="000000"/>
                </a:solidFill>
                <a:effectLst/>
                <a:latin typeface="+mj-lt"/>
                <a:cs typeface="Calibri" panose="020F0502020204030204" pitchFamily="34" charset="0"/>
              </a:rPr>
              <a:t>Use “I” statements when expressing point of view; keep stakeholders in mind</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0" i="0" u="none" strike="noStrike">
                <a:solidFill>
                  <a:srgbClr val="000000"/>
                </a:solidFill>
                <a:effectLst/>
                <a:latin typeface="+mj-lt"/>
                <a:cs typeface="Calibri" panose="020F0502020204030204" pitchFamily="34" charset="0"/>
              </a:rPr>
              <a:t>Acknowledge breadth of pre-work; </a:t>
            </a:r>
            <a:r>
              <a:rPr lang="en-US" sz="2400" b="1" i="0" u="none" strike="noStrike">
                <a:solidFill>
                  <a:srgbClr val="000000"/>
                </a:solidFill>
                <a:effectLst/>
                <a:latin typeface="+mj-lt"/>
                <a:cs typeface="Calibri" panose="020F0502020204030204" pitchFamily="34" charset="0"/>
              </a:rPr>
              <a:t>trust </a:t>
            </a:r>
            <a:r>
              <a:rPr lang="en-US" sz="2400" b="0" i="0" u="none" strike="noStrike">
                <a:solidFill>
                  <a:srgbClr val="000000"/>
                </a:solidFill>
                <a:effectLst/>
                <a:latin typeface="+mj-lt"/>
                <a:cs typeface="Calibri" panose="020F0502020204030204" pitchFamily="34" charset="0"/>
              </a:rPr>
              <a:t>the process </a:t>
            </a:r>
            <a:r>
              <a:rPr lang="en-US" sz="2400" b="0" i="1" u="none" strike="noStrike">
                <a:solidFill>
                  <a:srgbClr val="000000"/>
                </a:solidFill>
                <a:effectLst/>
                <a:latin typeface="+mj-lt"/>
                <a:cs typeface="Calibri" panose="020F0502020204030204" pitchFamily="34" charset="0"/>
              </a:rPr>
              <a:t>and</a:t>
            </a:r>
            <a:r>
              <a:rPr lang="en-US" sz="2400" b="0" i="0" u="none" strike="noStrike">
                <a:solidFill>
                  <a:srgbClr val="000000"/>
                </a:solidFill>
                <a:effectLst/>
                <a:latin typeface="+mj-lt"/>
                <a:cs typeface="Calibri" panose="020F0502020204030204" pitchFamily="34" charset="0"/>
              </a:rPr>
              <a:t> each other</a:t>
            </a:r>
            <a:endParaRPr lang="en-US" sz="2400" b="0" i="0">
              <a:solidFill>
                <a:srgbClr val="000000"/>
              </a:solidFill>
              <a:effectLst/>
              <a:latin typeface="+mj-lt"/>
              <a:cs typeface="Calibri" panose="020F0502020204030204" pitchFamily="34" charset="0"/>
            </a:endParaRPr>
          </a:p>
        </p:txBody>
      </p:sp>
    </p:spTree>
    <p:extLst>
      <p:ext uri="{BB962C8B-B14F-4D97-AF65-F5344CB8AC3E}">
        <p14:creationId xmlns:p14="http://schemas.microsoft.com/office/powerpoint/2010/main" val="20222928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75</a:t>
            </a:fld>
            <a:endParaRPr lang="en-US"/>
          </a:p>
        </p:txBody>
      </p:sp>
      <p:sp>
        <p:nvSpPr>
          <p:cNvPr id="9" name="Title 4">
            <a:extLst>
              <a:ext uri="{FF2B5EF4-FFF2-40B4-BE49-F238E27FC236}">
                <a16:creationId xmlns:a16="http://schemas.microsoft.com/office/drawing/2014/main" id="{8C8C2F78-C8C7-9033-58ED-3F0F792B1DF1}"/>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#7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Base Acres Modernization</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30" y="1447800"/>
            <a:ext cx="10873256" cy="674023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Font typeface="+mj-lt"/>
              <a:buAutoNum type="arabicPeriod" startAt="7"/>
            </a:pPr>
            <a:r>
              <a:rPr lang="en-US" sz="2400" b="1">
                <a:latin typeface="Calibri"/>
                <a:ea typeface="Times New Roman" panose="02020603050405020304" pitchFamily="18" charset="0"/>
                <a:cs typeface="Calibri"/>
              </a:rPr>
              <a:t>Modernize base acre policies to </a:t>
            </a:r>
            <a:r>
              <a:rPr lang="en-US" sz="2400" b="1">
                <a:effectLst/>
                <a:latin typeface="Calibri"/>
                <a:ea typeface="Times New Roman" panose="02020603050405020304" pitchFamily="18" charset="0"/>
                <a:cs typeface="Calibri"/>
              </a:rPr>
              <a:t>address the concern of producers’ inability to receive necessary program payments that help stabilize on-farm revenue during economic downturns with commodity markets</a:t>
            </a:r>
            <a:r>
              <a:rPr lang="en-US" sz="2400" b="1">
                <a:latin typeface="Calibri"/>
                <a:ea typeface="Times New Roman" panose="02020603050405020304" pitchFamily="18" charset="0"/>
                <a:cs typeface="Calibri"/>
              </a:rPr>
              <a:t>.</a:t>
            </a:r>
          </a:p>
          <a:p>
            <a:pPr marL="0" indent="0">
              <a:lnSpc>
                <a:spcPct val="100000"/>
              </a:lnSpc>
              <a:spcBef>
                <a:spcPts val="0"/>
              </a:spcBef>
              <a:buNone/>
            </a:pPr>
            <a:endParaRPr lang="en-US"/>
          </a:p>
          <a:p>
            <a:pPr marL="457200" marR="0" indent="0" fontAlgn="base">
              <a:lnSpc>
                <a:spcPct val="100000"/>
              </a:lnSpc>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The base acre modernization would support a combination of one or more of the following:</a:t>
            </a:r>
          </a:p>
          <a:p>
            <a:pPr marL="914400" marR="0" indent="-457200" fontAlgn="base">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Review base acre farm program payment calculations and consider redistribution of base acreage to address disparities among farmers. Determine commodity specific base acres on lands historically not included in the initial base acre establishment.</a:t>
            </a:r>
          </a:p>
          <a:p>
            <a:pPr marL="914400" marR="0" indent="-457200" fontAlgn="base">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Allow cost-shared improvements to significantly inferior base acres in a prioritized format.</a:t>
            </a:r>
          </a:p>
          <a:p>
            <a:pPr marL="914400" marR="0" indent="-457200" fontAlgn="base">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Allow re-establishment of CABs after improvements are completed.  As an alternative, allow </a:t>
            </a:r>
            <a:r>
              <a:rPr lang="en-US" sz="2200" b="1" i="1">
                <a:effectLst/>
                <a:latin typeface="Calibri" panose="020F0502020204030204" pitchFamily="34" charset="0"/>
                <a:ea typeface="Times New Roman" panose="02020603050405020304" pitchFamily="18" charset="0"/>
                <a:cs typeface="Calibri" panose="020F0502020204030204" pitchFamily="34" charset="0"/>
              </a:rPr>
              <a:t>significantly </a:t>
            </a:r>
            <a:r>
              <a:rPr lang="en-US" sz="2200">
                <a:effectLst/>
                <a:latin typeface="Calibri" panose="020F0502020204030204" pitchFamily="34" charset="0"/>
                <a:ea typeface="Times New Roman" panose="02020603050405020304" pitchFamily="18" charset="0"/>
                <a:cs typeface="Calibri" panose="020F0502020204030204" pitchFamily="34" charset="0"/>
              </a:rPr>
              <a:t>inferior base acres to qualify for an annual revenue adjustment based on county or regional discrepancies. </a:t>
            </a:r>
          </a:p>
          <a:p>
            <a:pPr marL="457200" marR="0"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fontAlgn="base">
              <a:lnSpc>
                <a:spcPct val="100000"/>
              </a:lnSpc>
              <a:spcBef>
                <a:spcPts val="0"/>
              </a:spcBef>
              <a:buFont typeface="+mj-lt"/>
              <a:buAutoNum type="alphaLcPeriod"/>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F55D6429-FF3F-A99D-B080-EB03752738A0}"/>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9331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76</a:t>
            </a:fld>
            <a:endParaRPr lang="en-US"/>
          </a:p>
        </p:txBody>
      </p:sp>
      <p:sp>
        <p:nvSpPr>
          <p:cNvPr id="6" name="Title 4">
            <a:extLst>
              <a:ext uri="{FF2B5EF4-FFF2-40B4-BE49-F238E27FC236}">
                <a16:creationId xmlns:a16="http://schemas.microsoft.com/office/drawing/2014/main" id="{E1676403-EB21-5963-B824-D019B2AACA6D}"/>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#8 (1/4)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County Committees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0749967" cy="526129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8"/>
            </a:pPr>
            <a:r>
              <a:rPr lang="en-US" sz="2400" b="1">
                <a:effectLst/>
                <a:latin typeface="Calibri" panose="020F0502020204030204" pitchFamily="34" charset="0"/>
                <a:ea typeface="Times New Roman" panose="02020603050405020304" pitchFamily="18" charset="0"/>
                <a:cs typeface="Calibri" panose="020F0502020204030204" pitchFamily="34" charset="0"/>
              </a:rPr>
              <a:t>Address historical and present-day inequitable services by making County Committees more equitable.  </a:t>
            </a:r>
          </a:p>
          <a:p>
            <a:pPr marL="0" marR="0" lvl="0" indent="0">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Training:</a:t>
            </a:r>
          </a:p>
          <a:p>
            <a:pPr marL="914400" lvl="1" indent="-457200">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Require training related to American Indian, Alaska Natives, Native Hawaiian, and Pacific Islander issues where a high number of Tribal producers or Indian and Indigenous communities exist. </a:t>
            </a:r>
          </a:p>
          <a:p>
            <a:pPr marL="914400" lvl="1" indent="-457200">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Include the appeals process and role of the minority advisor in training for new committee members. </a:t>
            </a:r>
          </a:p>
          <a:p>
            <a:pPr marL="914400" lvl="1" indent="-457200">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Train County Committees to exercise their voting powers and use the tools at their disposal to ensure members can vote without retribution or sense of retribution for voting actions. </a:t>
            </a:r>
          </a:p>
          <a:p>
            <a:pPr marL="457200" lvl="1" indent="0">
              <a:spcBef>
                <a:spcPts val="0"/>
              </a:spcBef>
              <a:buNone/>
            </a:pP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Accountability:</a:t>
            </a:r>
          </a:p>
          <a:p>
            <a:pPr marL="914400" lvl="1" indent="-457200">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Increase transparency and accountability for County Committee staff by establishing controls and mechanisms to ensure they adhere to equitable standards and have access to USDA resources. County Committee staff should be subject to oversight with civil rights, equity, and demographic indicators of the county. </a:t>
            </a: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8BE4215C-8F81-4480-EEFD-4D74F6177D37}"/>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36545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77</a:t>
            </a:fld>
            <a:endParaRPr lang="en-US"/>
          </a:p>
        </p:txBody>
      </p:sp>
      <p:sp>
        <p:nvSpPr>
          <p:cNvPr id="6" name="Title 4">
            <a:extLst>
              <a:ext uri="{FF2B5EF4-FFF2-40B4-BE49-F238E27FC236}">
                <a16:creationId xmlns:a16="http://schemas.microsoft.com/office/drawing/2014/main" id="{6E5CA902-68D3-B265-FF96-12FB4B667310}"/>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#8 (2/4)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County Committees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0770515" cy="510711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8"/>
            </a:pPr>
            <a:r>
              <a:rPr lang="en-US" sz="26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Address historical and present-day inequitable services by making County Committees more equitable.  </a:t>
            </a:r>
            <a:endParaRPr lang="en-US" sz="26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100000"/>
              </a:lnSpc>
              <a:spcBef>
                <a:spcPts val="0"/>
              </a:spcBef>
              <a:spcAft>
                <a:spcPts val="0"/>
              </a:spcAft>
              <a:buNone/>
            </a:pPr>
            <a:endParaRPr lang="en-US" sz="2200" b="1">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Bef>
                <a:spcPts val="0"/>
              </a:spcBef>
              <a:buNone/>
              <a:defRPr/>
            </a:pPr>
            <a:r>
              <a:rPr kumimoji="0" lang="en-US" sz="240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Accountability:</a:t>
            </a:r>
          </a:p>
          <a:p>
            <a:pPr marL="971550" lvl="1" indent="-514350">
              <a:lnSpc>
                <a:spcPct val="100000"/>
              </a:lnSpc>
              <a:spcBef>
                <a:spcPts val="0"/>
              </a:spcBef>
              <a:buFont typeface="+mj-lt"/>
              <a:buAutoNum type="alphaLcPeriod" startAt="2"/>
              <a:defRPr/>
            </a:pPr>
            <a:r>
              <a:rPr kumimoji="0" lang="en-US"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Immediately implement a process to ensure that County Committee minority advisors have access to the FSA Administrator to bring in real time issues or concerns within the county and an annual report or accounting to the Administrator on how that committee is operating. </a:t>
            </a:r>
          </a:p>
          <a:p>
            <a:pPr marL="457200" marR="0" lvl="1" indent="0" algn="l" defTabSz="914400" rtl="0" eaLnBrk="1" fontAlgn="auto" latinLnBrk="0" hangingPunct="1">
              <a:lnSpc>
                <a:spcPct val="100000"/>
              </a:lnSpc>
              <a:spcBef>
                <a:spcPts val="0"/>
              </a:spcBef>
              <a:spcAft>
                <a:spcPts val="0"/>
              </a:spcAft>
              <a:buClrTx/>
              <a:buSzTx/>
              <a:buNone/>
              <a:tabLst/>
              <a:defRPr/>
            </a:pPr>
            <a:endParaRPr kumimoji="0" lang="en-US" sz="220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Bef>
                <a:spcPts val="0"/>
              </a:spcBef>
              <a:buNone/>
              <a:defRPr/>
            </a:pPr>
            <a:r>
              <a:rPr lang="en-US" sz="2400">
                <a:solidFill>
                  <a:srgbClr val="000000"/>
                </a:solidFill>
                <a:latin typeface="Calibri" panose="020F0502020204030204" pitchFamily="34" charset="0"/>
                <a:ea typeface="Times New Roman" panose="02020603050405020304" pitchFamily="18" charset="0"/>
                <a:cs typeface="Calibri" panose="020F0502020204030204" pitchFamily="34" charset="0"/>
              </a:rPr>
              <a:t> Representation:</a:t>
            </a:r>
          </a:p>
          <a:p>
            <a:pPr marL="914400" marR="0" lvl="1"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Appoint a minority VOTING member in areas of high proportion of minority farmers without representation. </a:t>
            </a:r>
          </a:p>
          <a:p>
            <a:pPr marL="914400" marR="0" lvl="1"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Consider a minimum percentage of representation required that is reflective of population for County Committee member vote.  For example, if 10 percent of the county population consists of minority farmers and ranchers, approximately at a minimum, 10 percent of the County Committee representation should consist of voting minority farmers and ranchers reflective of that population.</a:t>
            </a:r>
          </a:p>
          <a:p>
            <a:pPr marL="457200" marR="0" lvl="1" indent="0" algn="l" defTabSz="914400" rtl="0" eaLnBrk="1" fontAlgn="auto" latinLnBrk="0" hangingPunct="1">
              <a:lnSpc>
                <a:spcPct val="100000"/>
              </a:lnSpc>
              <a:spcBef>
                <a:spcPts val="0"/>
              </a:spcBef>
              <a:spcAft>
                <a:spcPts val="0"/>
              </a:spcAft>
              <a:buClrTx/>
              <a:buSzTx/>
              <a:buNone/>
              <a:tabLst/>
              <a:defRPr/>
            </a:pPr>
            <a:endParaRPr kumimoji="0" lang="en-US" sz="2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lvl="1" indent="0">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5"/>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C273DEA2-BFA0-8660-7F6B-928C8CC9E652}"/>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9838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78</a:t>
            </a:fld>
            <a:endParaRPr lang="en-US"/>
          </a:p>
        </p:txBody>
      </p:sp>
      <p:sp>
        <p:nvSpPr>
          <p:cNvPr id="6" name="Title 4">
            <a:extLst>
              <a:ext uri="{FF2B5EF4-FFF2-40B4-BE49-F238E27FC236}">
                <a16:creationId xmlns:a16="http://schemas.microsoft.com/office/drawing/2014/main" id="{0CEA484D-A8D5-5359-B810-EB06B8FE5204}"/>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#8 (3/4)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County Committees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1034947" cy="514820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8"/>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Address historical and present-day inequitable services by making County Committees more equitable.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100000"/>
              </a:lnSpc>
              <a:spcBef>
                <a:spcPts val="0"/>
              </a:spcBef>
              <a:spcAft>
                <a:spcPts val="0"/>
              </a:spcAft>
              <a:buNone/>
            </a:pPr>
            <a:endParaRPr lang="en-US" sz="2200" b="1">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100000"/>
              </a:lnSpc>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Representation:</a:t>
            </a:r>
          </a:p>
          <a:p>
            <a:pPr marL="914400" lvl="1" indent="-457200">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Ensure equitable opportunities for individuals interested in serving on County Committees are available by reducing the complexities of the nomination and election process and increasing awareness about opportunities to serve on County Committees through multiple mechanisms, including but not limited to online outlets. Given the nature of Tribal Governments and their membership/ citizenship, specific outreach should be created and implemented to provide awareness of the opportunity to serve through focused outreach. </a:t>
            </a:r>
          </a:p>
          <a:p>
            <a:pPr marL="914400" lvl="1" indent="-457200">
              <a:lnSpc>
                <a:spcPct val="100000"/>
              </a:lnSpc>
              <a:spcBef>
                <a:spcPts val="0"/>
              </a:spcBef>
              <a:buFont typeface="+mj-lt"/>
              <a:buAutoNum type="alphaLcPeriod" startAt="3"/>
            </a:pPr>
            <a:r>
              <a:rPr lang="en-US" sz="2200">
                <a:effectLst/>
                <a:latin typeface="Calibri" panose="020F0502020204030204" pitchFamily="34" charset="0"/>
                <a:ea typeface="Times New Roman" panose="02020603050405020304" pitchFamily="18" charset="0"/>
                <a:cs typeface="Calibri" panose="020F0502020204030204" pitchFamily="34" charset="0"/>
              </a:rPr>
              <a:t>The Secretary should explore the feasibility to change the eligibility requirements to serve in County Committees and appoint two voting members from the following categories: </a:t>
            </a:r>
          </a:p>
          <a:p>
            <a:pPr marL="1428750" lvl="2" indent="-514350">
              <a:lnSpc>
                <a:spcPct val="100000"/>
              </a:lnSpc>
              <a:spcBef>
                <a:spcPts val="0"/>
              </a:spcBef>
              <a:buFont typeface="+mj-lt"/>
              <a:buAutoNum type="romanLcPeriod"/>
            </a:pPr>
            <a:r>
              <a:rPr lang="en-US">
                <a:effectLst/>
                <a:latin typeface="Calibri" panose="020F0502020204030204" pitchFamily="34" charset="0"/>
                <a:ea typeface="Times New Roman" panose="02020603050405020304" pitchFamily="18" charset="0"/>
                <a:cs typeface="Calibri" panose="020F0502020204030204" pitchFamily="34" charset="0"/>
              </a:rPr>
              <a:t>Community Based Organizations</a:t>
            </a:r>
          </a:p>
          <a:p>
            <a:pPr marL="1428750" lvl="2" indent="-514350">
              <a:lnSpc>
                <a:spcPct val="100000"/>
              </a:lnSpc>
              <a:spcBef>
                <a:spcPts val="0"/>
              </a:spcBef>
              <a:buFont typeface="+mj-lt"/>
              <a:buAutoNum type="romanLcPeriod"/>
            </a:pPr>
            <a:r>
              <a:rPr lang="en-US">
                <a:effectLst/>
                <a:latin typeface="Calibri" panose="020F0502020204030204" pitchFamily="34" charset="0"/>
                <a:ea typeface="Times New Roman" panose="02020603050405020304" pitchFamily="18" charset="0"/>
                <a:cs typeface="Calibri" panose="020F0502020204030204" pitchFamily="34" charset="0"/>
              </a:rPr>
              <a:t>1890 Land Grant Institutions </a:t>
            </a:r>
            <a:endParaRPr lang="en-US">
              <a:latin typeface="Calibri" panose="020F0502020204030204" pitchFamily="34" charset="0"/>
              <a:ea typeface="Times New Roman" panose="02020603050405020304" pitchFamily="18" charset="0"/>
              <a:cs typeface="Calibri" panose="020F0502020204030204" pitchFamily="34" charset="0"/>
            </a:endParaRPr>
          </a:p>
          <a:p>
            <a:pPr marL="1428750" lvl="2" indent="-514350">
              <a:lnSpc>
                <a:spcPct val="100000"/>
              </a:lnSpc>
              <a:spcBef>
                <a:spcPts val="0"/>
              </a:spcBef>
              <a:buFont typeface="+mj-lt"/>
              <a:buAutoNum type="romanLcPeriod"/>
            </a:pPr>
            <a:r>
              <a:rPr lang="en-US">
                <a:effectLst/>
                <a:latin typeface="Calibri" panose="020F0502020204030204" pitchFamily="34" charset="0"/>
                <a:ea typeface="Times New Roman" panose="02020603050405020304" pitchFamily="18" charset="0"/>
                <a:cs typeface="Calibri" panose="020F0502020204030204" pitchFamily="34" charset="0"/>
              </a:rPr>
              <a:t>Historically Black Colleges and Universities (HBCUs) that are not land-grant institutions </a:t>
            </a:r>
            <a:endParaRPr lang="en-US" sz="26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5"/>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5C4281B9-C656-2587-0912-8FEE8DE25950}"/>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8477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5B7A636-7B5F-38B1-CBCB-AAA687EC8CA9}"/>
              </a:ext>
              <a:ext uri="{C183D7F6-B498-43B3-948B-1728B52AA6E4}">
                <adec:decorative xmlns:adec="http://schemas.microsoft.com/office/drawing/2017/decorative" val="0"/>
              </a:ext>
            </a:extLst>
          </p:cNvPr>
          <p:cNvSpPr>
            <a:spLocks noGrp="1"/>
          </p:cNvSpPr>
          <p:nvPr>
            <p:ph type="sldNum" sz="quarter" idx="4"/>
          </p:nvPr>
        </p:nvSpPr>
        <p:spPr>
          <a:xfrm>
            <a:off x="11674527" y="6401320"/>
            <a:ext cx="479679" cy="307777"/>
          </a:xfrm>
        </p:spPr>
        <p:txBody>
          <a:bodyPr/>
          <a:lstStyle/>
          <a:p>
            <a:fld id="{262BAFDC-492D-CB4D-B02A-4A44B4604C8A}" type="slidenum">
              <a:rPr lang="en-US" smtClean="0"/>
              <a:t>7</a:t>
            </a:fld>
            <a:endParaRPr lang="en-US"/>
          </a:p>
        </p:txBody>
      </p:sp>
      <p:sp>
        <p:nvSpPr>
          <p:cNvPr id="2" name="Title 1">
            <a:extLst>
              <a:ext uri="{FF2B5EF4-FFF2-40B4-BE49-F238E27FC236}">
                <a16:creationId xmlns:a16="http://schemas.microsoft.com/office/drawing/2014/main" id="{616ABA22-91CE-9753-AA7E-C794375B6433}"/>
              </a:ext>
            </a:extLst>
          </p:cNvPr>
          <p:cNvSpPr>
            <a:spLocks noGrp="1"/>
          </p:cNvSpPr>
          <p:nvPr>
            <p:ph type="title"/>
          </p:nvPr>
        </p:nvSpPr>
        <p:spPr/>
        <p:txBody>
          <a:bodyPr/>
          <a:lstStyle/>
          <a:p>
            <a:r>
              <a:rPr lang="en-US"/>
              <a:t>What does #ModernizingRD mean?</a:t>
            </a:r>
          </a:p>
        </p:txBody>
      </p:sp>
      <p:sp>
        <p:nvSpPr>
          <p:cNvPr id="4" name="Subtitle 3">
            <a:extLst>
              <a:ext uri="{FF2B5EF4-FFF2-40B4-BE49-F238E27FC236}">
                <a16:creationId xmlns:a16="http://schemas.microsoft.com/office/drawing/2014/main" id="{72092F60-A12E-7E2B-3ECD-7ED1B7E6FDF9}"/>
              </a:ext>
            </a:extLst>
          </p:cNvPr>
          <p:cNvSpPr>
            <a:spLocks noGrp="1"/>
          </p:cNvSpPr>
          <p:nvPr>
            <p:ph sz="quarter" idx="10"/>
          </p:nvPr>
        </p:nvSpPr>
        <p:spPr/>
        <p:txBody>
          <a:bodyPr>
            <a:normAutofit/>
          </a:bodyPr>
          <a:lstStyle/>
          <a:p>
            <a:r>
              <a:rPr lang="en-US"/>
              <a:t>Messaging</a:t>
            </a:r>
          </a:p>
          <a:p>
            <a:pPr marL="0" indent="0">
              <a:buNone/>
            </a:pPr>
            <a:endParaRPr lang="en-US"/>
          </a:p>
          <a:p>
            <a:r>
              <a:rPr lang="en-US"/>
              <a:t>IT Investments</a:t>
            </a:r>
          </a:p>
          <a:p>
            <a:pPr marL="0" indent="0">
              <a:buNone/>
            </a:pPr>
            <a:endParaRPr lang="en-US"/>
          </a:p>
          <a:p>
            <a:r>
              <a:rPr lang="en-US"/>
              <a:t>Staff and Capacity</a:t>
            </a:r>
          </a:p>
        </p:txBody>
      </p:sp>
    </p:spTree>
    <p:extLst>
      <p:ext uri="{BB962C8B-B14F-4D97-AF65-F5344CB8AC3E}">
        <p14:creationId xmlns:p14="http://schemas.microsoft.com/office/powerpoint/2010/main" val="2840168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79</a:t>
            </a:fld>
            <a:endParaRPr lang="en-US"/>
          </a:p>
        </p:txBody>
      </p:sp>
      <p:sp>
        <p:nvSpPr>
          <p:cNvPr id="6" name="Title 4">
            <a:extLst>
              <a:ext uri="{FF2B5EF4-FFF2-40B4-BE49-F238E27FC236}">
                <a16:creationId xmlns:a16="http://schemas.microsoft.com/office/drawing/2014/main" id="{54833765-1503-4B95-E294-309F5CFD54C9}"/>
              </a:ext>
            </a:extLst>
          </p:cNvPr>
          <p:cNvSpPr txBox="1">
            <a:spLocks noGrp="1"/>
          </p:cNvSpPr>
          <p:nvPr>
            <p:ph type="title" idx="4294967295"/>
          </p:nvPr>
        </p:nvSpPr>
        <p:spPr>
          <a:xfrm>
            <a:off x="4322187" y="148903"/>
            <a:ext cx="729518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#8 (4/4)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County Committees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82429" y="1447800"/>
            <a:ext cx="10542771" cy="41411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8"/>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Address historical and present-day inequitable services by making County Committees more equitable.  </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100000"/>
              </a:lnSpc>
              <a:spcBef>
                <a:spcPts val="0"/>
              </a:spcBef>
              <a:spcAft>
                <a:spcPts val="0"/>
              </a:spcAft>
              <a:buNone/>
            </a:pPr>
            <a:endParaRPr lang="en-US" sz="2200" b="1">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nSpc>
                <a:spcPct val="100000"/>
              </a:lnSpc>
              <a:spcBef>
                <a:spcPts val="0"/>
              </a:spcBef>
              <a:spcAft>
                <a:spcPts val="0"/>
              </a:spcAft>
              <a:buNone/>
            </a:pPr>
            <a:r>
              <a:rPr lang="en-US" sz="2200">
                <a:latin typeface="Calibri" panose="020F0502020204030204" pitchFamily="34" charset="0"/>
                <a:ea typeface="Times New Roman" panose="02020603050405020304" pitchFamily="18" charset="0"/>
                <a:cs typeface="Calibri" panose="020F0502020204030204" pitchFamily="34" charset="0"/>
              </a:rPr>
              <a:t>Representation: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5"/>
            </a:pPr>
            <a:r>
              <a:rPr lang="en-US" sz="2200">
                <a:latin typeface="Calibri" panose="020F0502020204030204" pitchFamily="34" charset="0"/>
                <a:ea typeface="Times New Roman" panose="02020603050405020304" pitchFamily="18" charset="0"/>
                <a:cs typeface="Calibri" panose="020F0502020204030204" pitchFamily="34" charset="0"/>
              </a:rPr>
              <a:t>Should the above recommendations not yield the desired equitable outcomes, conduct an external analysis and study on the equity disparities of the County Committees and a potential reform of the County Committee system to a more equitable alternative for ALL farmers.  The analysis should include the current role of the County Committee creating disparities for women and BIPOC farmers, both the historical role of the County Committee system and the current displacement of women and BIPOC farmers.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1257300" lvl="2" indent="-342900">
              <a:spcBef>
                <a:spcPts val="0"/>
              </a:spcBef>
              <a:buFont typeface="+mj-lt"/>
              <a:buAutoNum type="alphaLcPeriod" startAt="5"/>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6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914400" lvl="1" indent="-457200">
              <a:spcBef>
                <a:spcPts val="0"/>
              </a:spcBef>
              <a:buFont typeface="+mj-lt"/>
              <a:buAutoNum type="alphaLcPeriod" startAt="5"/>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5D06504A-6D6C-F547-246A-41D8DBAD1EF4}"/>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0572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80</a:t>
            </a:fld>
            <a:endParaRPr lang="en-US"/>
          </a:p>
        </p:txBody>
      </p:sp>
      <p:sp>
        <p:nvSpPr>
          <p:cNvPr id="7" name="Title 4">
            <a:extLst>
              <a:ext uri="{FF2B5EF4-FFF2-40B4-BE49-F238E27FC236}">
                <a16:creationId xmlns:a16="http://schemas.microsoft.com/office/drawing/2014/main" id="{A6C36A8C-B30B-3230-2F1A-CDEE723AA038}"/>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#16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National Appeals Division </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3521" y="1494424"/>
            <a:ext cx="11436355"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marR="0" lvl="0" indent="-403225" fontAlgn="base">
              <a:spcBef>
                <a:spcPts val="0"/>
              </a:spcBef>
              <a:spcAft>
                <a:spcPts val="0"/>
              </a:spcAft>
              <a:buFont typeface="+mj-lt"/>
              <a:buAutoNum type="arabicPeriod" startAt="16"/>
            </a:pPr>
            <a:r>
              <a:rPr lang="en-US" sz="2400" b="1">
                <a:effectLst/>
                <a:latin typeface="Calibri" panose="020F0502020204030204" pitchFamily="34" charset="0"/>
                <a:ea typeface="Times New Roman" panose="02020603050405020304" pitchFamily="18" charset="0"/>
                <a:cs typeface="Calibri" panose="020F0502020204030204" pitchFamily="34" charset="0"/>
              </a:rPr>
              <a:t> Move discrimination complaints to National Appeals Division (NAD) and out of the Office of the Assistant Secretary for Civil Rights (OASCR).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lvl="1" fontAlgn="base">
              <a:spcBef>
                <a:spcPts val="0"/>
              </a:spcBef>
              <a:buFont typeface="+mj-lt"/>
              <a:buAutoNum type="alphaLcPeriod"/>
            </a:pPr>
            <a:r>
              <a:rPr lang="en-US" sz="2100">
                <a:effectLst/>
                <a:latin typeface="Calibri" panose="020F0502020204030204" pitchFamily="34" charset="0"/>
                <a:ea typeface="Times New Roman" panose="02020603050405020304" pitchFamily="18" charset="0"/>
                <a:cs typeface="Calibri" panose="020F0502020204030204" pitchFamily="34" charset="0"/>
              </a:rPr>
              <a:t> If a NAD-eligible appeal also involves an allegation of civil rights discrimination (e.g., loan denial and allegation of discrimination because of a prohibited basis), a USDA NAD administrative judge should hear the allegation of discrimination within the context of the substantive appeal and the facts, rules, regulations and laws of the program requirements involved in the appeal, and that analysis should include the law and rules against discrimination. Successful appeals that involve discrimination should be eligible for all kinds of relief offered by NAD, including equitable relief.</a:t>
            </a:r>
          </a:p>
          <a:p>
            <a:pPr lvl="1" fontAlgn="base">
              <a:spcBef>
                <a:spcPts val="0"/>
              </a:spcBef>
              <a:buFont typeface="+mj-lt"/>
              <a:buAutoNum type="alphaLcPeriod"/>
            </a:pPr>
            <a:r>
              <a:rPr lang="en-US" sz="2100">
                <a:effectLst/>
                <a:latin typeface="Calibri" panose="020F0502020204030204" pitchFamily="34" charset="0"/>
                <a:ea typeface="Times New Roman" panose="02020603050405020304" pitchFamily="18" charset="0"/>
                <a:cs typeface="Calibri" panose="020F0502020204030204" pitchFamily="34" charset="0"/>
              </a:rPr>
              <a:t> Civil rights appellants whose appeals are pending at the Office of the Assistant Secretary for Civil Rights (OASCR) at the time that NAD is able to consider civil rights issues and claims should be offered all possible support by USDA so as to reach a speedy and satisfactory resolution of their OASCR appeals.  After the time that NAD administrative judges are allowed to consider civil rights claims, an appellant will have a choice of whether to use the OASCR discrimination resolution process or the NAD dispute resolution process.  USDA should provide services and support to help OASCR and NAD appellants reach a speedy and satisfactory resolution of their appeals.</a:t>
            </a: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4" name="TextBox 3">
            <a:extLst>
              <a:ext uri="{FF2B5EF4-FFF2-40B4-BE49-F238E27FC236}">
                <a16:creationId xmlns:a16="http://schemas.microsoft.com/office/drawing/2014/main" id="{A755DE6B-A22E-7015-BE51-C8EF35898DC4}"/>
              </a:ext>
            </a:extLst>
          </p:cNvPr>
          <p:cNvSpPr txBox="1"/>
          <p:nvPr/>
        </p:nvSpPr>
        <p:spPr>
          <a:xfrm>
            <a:off x="4567596" y="644902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34172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81</a:t>
            </a:fld>
            <a:endParaRPr lang="en-US"/>
          </a:p>
        </p:txBody>
      </p:sp>
      <p:sp>
        <p:nvSpPr>
          <p:cNvPr id="7" name="Title 4">
            <a:extLst>
              <a:ext uri="{FF2B5EF4-FFF2-40B4-BE49-F238E27FC236}">
                <a16:creationId xmlns:a16="http://schemas.microsoft.com/office/drawing/2014/main" id="{2992ED21-AF84-AA27-C62B-68B2C06FA52A}"/>
              </a:ext>
            </a:extLst>
          </p:cNvPr>
          <p:cNvSpPr txBox="1">
            <a:spLocks/>
          </p:cNvSpPr>
          <p:nvPr/>
        </p:nvSpPr>
        <p:spPr>
          <a:xfrm>
            <a:off x="4322188" y="178649"/>
            <a:ext cx="7646036" cy="757130"/>
          </a:xfrm>
          <a:prstGeom prst="rect">
            <a:avLst/>
          </a:prstGeom>
          <a:noFill/>
        </p:spPr>
        <p:txBody>
          <a:bodyPr wrap="square">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r>
              <a:rPr lang="en-US" sz="2400"/>
              <a:t>Proposed Interim Recommendation #17</a:t>
            </a:r>
            <a:br>
              <a:rPr lang="en-US" sz="2400"/>
            </a:br>
            <a:r>
              <a:rPr lang="en-US" sz="2400"/>
              <a:t>Office of the Assistant Secretary for Civil Rights </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561973"/>
            <a:ext cx="11342871" cy="36983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17"/>
            </a:pPr>
            <a:r>
              <a:rPr lang="en-US" sz="2400" b="1">
                <a:latin typeface="Calibri" panose="020F0502020204030204" pitchFamily="34" charset="0"/>
                <a:ea typeface="Times New Roman" panose="02020603050405020304" pitchFamily="18" charset="0"/>
                <a:cs typeface="Calibri" panose="020F0502020204030204" pitchFamily="34" charset="0"/>
              </a:rPr>
              <a:t> </a:t>
            </a:r>
            <a:r>
              <a:rPr lang="en-US" sz="2400" b="1">
                <a:effectLst/>
                <a:latin typeface="Calibri" panose="020F0502020204030204" pitchFamily="34" charset="0"/>
                <a:ea typeface="Times New Roman" panose="02020603050405020304" pitchFamily="18" charset="0"/>
                <a:cs typeface="Calibri" panose="020F0502020204030204" pitchFamily="34" charset="0"/>
              </a:rPr>
              <a:t>Transform and adequately fund the Office of the Assistant Secretary for Civil Rights (OASCR).</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lvl="1">
              <a:lnSpc>
                <a:spcPct val="100000"/>
              </a:lnSpc>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Hire a third party to train OASCR staff how to investigate and solve complaints.</a:t>
            </a:r>
          </a:p>
          <a:p>
            <a:pPr lvl="1">
              <a:lnSpc>
                <a:spcPct val="100000"/>
              </a:lnSpc>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Secure a realistic budget on the front end to allow the full process to be successful.</a:t>
            </a:r>
          </a:p>
          <a:p>
            <a:pPr lvl="1">
              <a:lnSpc>
                <a:spcPct val="100000"/>
              </a:lnSpc>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Appoint a Special Master to handle backlog of cases.</a:t>
            </a:r>
          </a:p>
          <a:p>
            <a:pPr lvl="1">
              <a:lnSpc>
                <a:spcPct val="100000"/>
              </a:lnSpc>
              <a:spcBef>
                <a:spcPts val="0"/>
              </a:spcBef>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Consider handling Equal Employment Opportunity (EEO) and Program Complaints through different processes; alternative program complaints models should be explored, including changing rules and regulations (consider using parts of NAD as a model).</a:t>
            </a:r>
          </a:p>
          <a:p>
            <a:pPr lvl="1">
              <a:lnSpc>
                <a:spcPct val="100000"/>
              </a:lnSpc>
              <a:spcBef>
                <a:spcPts val="0"/>
              </a:spcBef>
              <a:buFont typeface="+mj-lt"/>
              <a:buAutoNum type="alphaLcPeriod"/>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itle 2">
            <a:extLst>
              <a:ext uri="{FF2B5EF4-FFF2-40B4-BE49-F238E27FC236}">
                <a16:creationId xmlns:a16="http://schemas.microsoft.com/office/drawing/2014/main" id="{5BEBAADC-CE56-F08F-3AD8-3AAF4BDA5E1B}"/>
              </a:ext>
              <a:ext uri="{C183D7F6-B498-43B3-948B-1728B52AA6E4}">
                <adec:decorative xmlns:adec="http://schemas.microsoft.com/office/drawing/2017/decorative" val="0"/>
              </a:ext>
            </a:extLst>
          </p:cNvPr>
          <p:cNvSpPr txBox="1">
            <a:spLocks noGrp="1"/>
          </p:cNvSpPr>
          <p:nvPr>
            <p:ph type="title" idx="4294967295"/>
          </p:nvPr>
        </p:nvSpPr>
        <p:spPr>
          <a:xfrm>
            <a:off x="4567596" y="6449021"/>
            <a:ext cx="2630466"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Calibri"/>
                <a:ea typeface="+mn-ea"/>
                <a:cs typeface="Calibri"/>
              </a:rPr>
              <a:t>DRAFT // PRE-DECISIONAL</a:t>
            </a:r>
            <a:endParaRPr kumimoji="0" lang="en-US"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092318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6FFA3-7F4C-4B4A-9208-178BC97857FE}"/>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82</a:t>
            </a:fld>
            <a:endParaRPr lang="en-US"/>
          </a:p>
        </p:txBody>
      </p:sp>
      <p:sp>
        <p:nvSpPr>
          <p:cNvPr id="4" name="Title 3">
            <a:extLst>
              <a:ext uri="{FF2B5EF4-FFF2-40B4-BE49-F238E27FC236}">
                <a16:creationId xmlns:a16="http://schemas.microsoft.com/office/drawing/2014/main" id="{FFB9075A-166E-4BBD-94AA-500E86B7580A}"/>
              </a:ext>
            </a:extLst>
          </p:cNvPr>
          <p:cNvSpPr>
            <a:spLocks noGrp="1"/>
          </p:cNvSpPr>
          <p:nvPr>
            <p:ph type="title"/>
          </p:nvPr>
        </p:nvSpPr>
        <p:spPr>
          <a:xfrm>
            <a:off x="381917" y="3970214"/>
            <a:ext cx="3723655" cy="867930"/>
          </a:xfrm>
        </p:spPr>
        <p:txBody>
          <a:bodyPr/>
          <a:lstStyle/>
          <a:p>
            <a:pPr algn="ctr"/>
            <a:r>
              <a:rPr lang="en-US" b="1"/>
              <a:t>Thank you for Joining!</a:t>
            </a:r>
          </a:p>
        </p:txBody>
      </p:sp>
      <p:sp>
        <p:nvSpPr>
          <p:cNvPr id="5" name="Content Placeholder 4">
            <a:extLst>
              <a:ext uri="{FF2B5EF4-FFF2-40B4-BE49-F238E27FC236}">
                <a16:creationId xmlns:a16="http://schemas.microsoft.com/office/drawing/2014/main" id="{6EAEC396-A895-4B15-8E9C-11EC63C59823}"/>
              </a:ext>
            </a:extLst>
          </p:cNvPr>
          <p:cNvSpPr>
            <a:spLocks noGrp="1"/>
          </p:cNvSpPr>
          <p:nvPr>
            <p:ph sz="quarter" idx="10"/>
          </p:nvPr>
        </p:nvSpPr>
        <p:spPr/>
        <p:txBody>
          <a:bodyPr/>
          <a:lstStyle/>
          <a:p>
            <a:pPr marL="0" indent="0">
              <a:buNone/>
            </a:pPr>
            <a:r>
              <a:rPr lang="en-US">
                <a:latin typeface="Arial"/>
                <a:ea typeface="Open Sans"/>
                <a:cs typeface="Arial"/>
              </a:rPr>
              <a:t>Please join us tomorrow using the same link.</a:t>
            </a:r>
            <a:endParaRPr lang="en-US"/>
          </a:p>
          <a:p>
            <a:pPr marL="0" indent="0">
              <a:buNone/>
            </a:pPr>
            <a:endParaRPr lang="en-US"/>
          </a:p>
          <a:p>
            <a:pPr marL="0" indent="0">
              <a:buNone/>
            </a:pPr>
            <a:r>
              <a:rPr lang="en-US">
                <a:latin typeface="Arial"/>
                <a:ea typeface="Open Sans"/>
                <a:cs typeface="Arial"/>
              </a:rPr>
              <a:t>To provide public written comments, please email the Equity Commission inbox at </a:t>
            </a:r>
            <a:r>
              <a:rPr lang="en-US">
                <a:latin typeface="Arial"/>
                <a:ea typeface="Open Sans"/>
                <a:cs typeface="Arial"/>
                <a:hlinkClick r:id="rId2"/>
              </a:rPr>
              <a:t>equitycommission@usda.gov</a:t>
            </a:r>
            <a:r>
              <a:rPr lang="en-US">
                <a:latin typeface="Arial"/>
                <a:ea typeface="Open Sans"/>
                <a:cs typeface="Arial"/>
              </a:rPr>
              <a:t>. Comment Period closes 2/17.</a:t>
            </a:r>
          </a:p>
          <a:p>
            <a:pPr marL="0" indent="0">
              <a:buNone/>
            </a:pPr>
            <a:endParaRPr lang="en-US"/>
          </a:p>
          <a:p>
            <a:pPr marL="0" indent="0">
              <a:buNone/>
            </a:pPr>
            <a:r>
              <a:rPr lang="en-US">
                <a:latin typeface="Arial"/>
                <a:ea typeface="Open Sans"/>
                <a:cs typeface="Arial"/>
              </a:rPr>
              <a:t>To learn more about equity initiatives at USDA, visit </a:t>
            </a:r>
            <a:r>
              <a:rPr lang="en-US">
                <a:latin typeface="Arial"/>
                <a:ea typeface="Open Sans"/>
                <a:cs typeface="Arial"/>
                <a:hlinkClick r:id="rId3"/>
              </a:rPr>
              <a:t>www.usda.gov/equity</a:t>
            </a:r>
            <a:r>
              <a:rPr lang="en-US">
                <a:latin typeface="Arial"/>
                <a:ea typeface="Open Sans"/>
                <a:cs typeface="Arial"/>
              </a:rPr>
              <a:t>. </a:t>
            </a:r>
            <a:endParaRPr lang="en-US"/>
          </a:p>
          <a:p>
            <a:pPr marL="0" indent="0">
              <a:buNone/>
            </a:pPr>
            <a:endParaRPr lang="en-US"/>
          </a:p>
        </p:txBody>
      </p:sp>
    </p:spTree>
    <p:extLst>
      <p:ext uri="{BB962C8B-B14F-4D97-AF65-F5344CB8AC3E}">
        <p14:creationId xmlns:p14="http://schemas.microsoft.com/office/powerpoint/2010/main" val="27997146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A742-7EEE-6E40-A619-52D3D48F2420}"/>
              </a:ext>
            </a:extLst>
          </p:cNvPr>
          <p:cNvSpPr>
            <a:spLocks noGrp="1"/>
          </p:cNvSpPr>
          <p:nvPr>
            <p:ph type="title"/>
          </p:nvPr>
        </p:nvSpPr>
        <p:spPr>
          <a:xfrm>
            <a:off x="7682242" y="1467909"/>
            <a:ext cx="3680304" cy="2086725"/>
          </a:xfrm>
        </p:spPr>
        <p:txBody>
          <a:bodyPr/>
          <a:lstStyle/>
          <a:p>
            <a:r>
              <a:rPr lang="en-US"/>
              <a:t>Equity Commission Public Meeting #4 </a:t>
            </a:r>
          </a:p>
        </p:txBody>
      </p:sp>
      <p:sp>
        <p:nvSpPr>
          <p:cNvPr id="3" name="Content Placeholder 2">
            <a:extLst>
              <a:ext uri="{FF2B5EF4-FFF2-40B4-BE49-F238E27FC236}">
                <a16:creationId xmlns:a16="http://schemas.microsoft.com/office/drawing/2014/main" id="{61667BA0-F6B6-9B4A-B00E-F193A933AEC5}"/>
              </a:ext>
              <a:ext uri="{C183D7F6-B498-43B3-948B-1728B52AA6E4}">
                <adec:decorative xmlns:adec="http://schemas.microsoft.com/office/drawing/2017/decorative" val="0"/>
              </a:ext>
            </a:extLst>
          </p:cNvPr>
          <p:cNvSpPr>
            <a:spLocks noGrp="1"/>
          </p:cNvSpPr>
          <p:nvPr>
            <p:ph sz="quarter" idx="10"/>
          </p:nvPr>
        </p:nvSpPr>
        <p:spPr>
          <a:xfrm>
            <a:off x="7721220" y="3848129"/>
            <a:ext cx="3641325" cy="405371"/>
          </a:xfrm>
        </p:spPr>
        <p:txBody>
          <a:bodyPr/>
          <a:lstStyle/>
          <a:p>
            <a:r>
              <a:rPr lang="en-US"/>
              <a:t>February 2, 2023</a:t>
            </a:r>
          </a:p>
          <a:p>
            <a:endParaRPr lang="en-US"/>
          </a:p>
        </p:txBody>
      </p:sp>
    </p:spTree>
    <p:extLst>
      <p:ext uri="{BB962C8B-B14F-4D97-AF65-F5344CB8AC3E}">
        <p14:creationId xmlns:p14="http://schemas.microsoft.com/office/powerpoint/2010/main" val="36737681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84</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Call to Order</a:t>
            </a:r>
          </a:p>
        </p:txBody>
      </p:sp>
      <p:pic>
        <p:nvPicPr>
          <p:cNvPr id="7" name="Picture 2" descr="Photo of Cecilia Hernandez">
            <a:extLst>
              <a:ext uri="{FF2B5EF4-FFF2-40B4-BE49-F238E27FC236}">
                <a16:creationId xmlns:a16="http://schemas.microsoft.com/office/drawing/2014/main" id="{0E7575F7-1650-4274-9474-9FE596144634}"/>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p:blipFill>
        <p:spPr bwMode="auto">
          <a:xfrm>
            <a:off x="1196157" y="2160369"/>
            <a:ext cx="2755768" cy="3444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6DD99B-E941-4EDE-9BC9-B6FCF10C93EC}"/>
              </a:ext>
            </a:extLst>
          </p:cNvPr>
          <p:cNvSpPr txBox="1"/>
          <p:nvPr/>
        </p:nvSpPr>
        <p:spPr>
          <a:xfrm>
            <a:off x="4686300" y="3690610"/>
            <a:ext cx="6197600" cy="830997"/>
          </a:xfrm>
          <a:prstGeom prst="rect">
            <a:avLst/>
          </a:prstGeom>
          <a:noFill/>
        </p:spPr>
        <p:txBody>
          <a:bodyPr wrap="square" rtlCol="0">
            <a:spAutoFit/>
          </a:bodyPr>
          <a:lstStyle/>
          <a:p>
            <a:r>
              <a:rPr lang="en-US" sz="2400" b="1"/>
              <a:t>Cecilia Hernandez</a:t>
            </a:r>
            <a:r>
              <a:rPr lang="en-US" sz="2400"/>
              <a:t> </a:t>
            </a:r>
          </a:p>
          <a:p>
            <a:r>
              <a:rPr lang="en-US" sz="2400"/>
              <a:t>Designated Federal Officer </a:t>
            </a:r>
          </a:p>
        </p:txBody>
      </p:sp>
    </p:spTree>
    <p:extLst>
      <p:ext uri="{BB962C8B-B14F-4D97-AF65-F5344CB8AC3E}">
        <p14:creationId xmlns:p14="http://schemas.microsoft.com/office/powerpoint/2010/main" val="29478242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352497-1E6C-514E-8AE7-67A3D2840758}"/>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85</a:t>
            </a:fld>
            <a:endParaRPr lang="en-US"/>
          </a:p>
        </p:txBody>
      </p:sp>
      <p:sp>
        <p:nvSpPr>
          <p:cNvPr id="10" name="Title 9">
            <a:extLst>
              <a:ext uri="{FF2B5EF4-FFF2-40B4-BE49-F238E27FC236}">
                <a16:creationId xmlns:a16="http://schemas.microsoft.com/office/drawing/2014/main" id="{A02583EF-16EE-BB4F-BE30-1CECF3AF5AE7}"/>
              </a:ext>
            </a:extLst>
          </p:cNvPr>
          <p:cNvSpPr>
            <a:spLocks noGrp="1"/>
          </p:cNvSpPr>
          <p:nvPr>
            <p:ph type="title"/>
          </p:nvPr>
        </p:nvSpPr>
        <p:spPr>
          <a:xfrm>
            <a:off x="4514895" y="220717"/>
            <a:ext cx="7295189" cy="867930"/>
          </a:xfrm>
        </p:spPr>
        <p:txBody>
          <a:bodyPr/>
          <a:lstStyle/>
          <a:p>
            <a:r>
              <a:rPr lang="en-US"/>
              <a:t>Welcome from the Equity Commission</a:t>
            </a:r>
            <a:br>
              <a:rPr lang="en-US"/>
            </a:br>
            <a:r>
              <a:rPr lang="en-US"/>
              <a:t>Co-Chairs</a:t>
            </a:r>
          </a:p>
        </p:txBody>
      </p:sp>
      <p:pic>
        <p:nvPicPr>
          <p:cNvPr id="6" name="Picture 2" descr="Photo of Dr. Jewel Bronaugh, Co-Chair and Deputy Secretary of Agriculture">
            <a:extLst>
              <a:ext uri="{FF2B5EF4-FFF2-40B4-BE49-F238E27FC236}">
                <a16:creationId xmlns:a16="http://schemas.microsoft.com/office/drawing/2014/main" id="{16745032-D6E6-45D5-8290-04275580C6E0}"/>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p:blipFill>
        <p:spPr bwMode="auto">
          <a:xfrm>
            <a:off x="1524596" y="1594928"/>
            <a:ext cx="2710987" cy="3668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C3ED6AE-6CCC-4EEE-A594-D6D713C567E0}"/>
              </a:ext>
            </a:extLst>
          </p:cNvPr>
          <p:cNvSpPr txBox="1"/>
          <p:nvPr/>
        </p:nvSpPr>
        <p:spPr>
          <a:xfrm>
            <a:off x="1401681" y="5485603"/>
            <a:ext cx="3759254" cy="1015663"/>
          </a:xfrm>
          <a:prstGeom prst="rect">
            <a:avLst/>
          </a:prstGeom>
          <a:noFill/>
        </p:spPr>
        <p:txBody>
          <a:bodyPr wrap="square" rtlCol="0">
            <a:spAutoFit/>
          </a:bodyPr>
          <a:lstStyle/>
          <a:p>
            <a:r>
              <a:rPr lang="en-US" sz="2000" b="1" i="0">
                <a:effectLst/>
                <a:latin typeface="Arial" panose="020B0604020202020204" pitchFamily="34" charset="0"/>
              </a:rPr>
              <a:t>Dr. Jewel Bronaugh</a:t>
            </a:r>
            <a:endParaRPr lang="en-US" sz="2000" i="0">
              <a:effectLst/>
              <a:latin typeface="Arial" panose="020B0604020202020204" pitchFamily="34" charset="0"/>
            </a:endParaRPr>
          </a:p>
          <a:p>
            <a:r>
              <a:rPr lang="en-US" sz="2000" i="0">
                <a:effectLst/>
                <a:latin typeface="Arial" panose="020B0604020202020204" pitchFamily="34" charset="0"/>
              </a:rPr>
              <a:t>Co-Chair and Deputy Secretary</a:t>
            </a:r>
            <a:r>
              <a:rPr lang="en-US" sz="2000">
                <a:latin typeface="Arial" panose="020B0604020202020204" pitchFamily="34" charset="0"/>
              </a:rPr>
              <a:t> of Agriculture</a:t>
            </a:r>
            <a:endParaRPr lang="en-US" sz="2000" b="1"/>
          </a:p>
        </p:txBody>
      </p:sp>
      <p:pic>
        <p:nvPicPr>
          <p:cNvPr id="13" name="Picture 4" descr="Photo of Arturo S. Rodriguez, Co-Chair and President of the United Farm Workers of America">
            <a:extLst>
              <a:ext uri="{FF2B5EF4-FFF2-40B4-BE49-F238E27FC236}">
                <a16:creationId xmlns:a16="http://schemas.microsoft.com/office/drawing/2014/main" id="{70B7FF23-9F9B-4A2E-99FF-3EF41A5EB883}"/>
              </a:ext>
            </a:extLst>
          </p:cNvPr>
          <p:cNvPicPr>
            <a:picLocks noGrp="1" noChangeAspect="1" noChangeArrowheads="1"/>
          </p:cNvPicPr>
          <p:nvPr>
            <p:ph sz="quarter" idx="12"/>
          </p:nvPr>
        </p:nvPicPr>
        <p:blipFill>
          <a:blip r:embed="rId4">
            <a:extLst>
              <a:ext uri="{28A0092B-C50C-407E-A947-70E740481C1C}">
                <a14:useLocalDpi xmlns:a14="http://schemas.microsoft.com/office/drawing/2010/main" val="0"/>
              </a:ext>
            </a:extLst>
          </a:blip>
          <a:srcRect/>
          <a:stretch/>
        </p:blipFill>
        <p:spPr bwMode="auto">
          <a:xfrm>
            <a:off x="7537718" y="1594928"/>
            <a:ext cx="2500134" cy="3750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28CB6C-68E9-4E6C-81BA-938807BED7DC}"/>
              </a:ext>
            </a:extLst>
          </p:cNvPr>
          <p:cNvSpPr txBox="1"/>
          <p:nvPr/>
        </p:nvSpPr>
        <p:spPr>
          <a:xfrm>
            <a:off x="7404154" y="5485603"/>
            <a:ext cx="4025846" cy="1015663"/>
          </a:xfrm>
          <a:prstGeom prst="rect">
            <a:avLst/>
          </a:prstGeom>
          <a:noFill/>
        </p:spPr>
        <p:txBody>
          <a:bodyPr wrap="square" rtlCol="0">
            <a:spAutoFit/>
          </a:bodyPr>
          <a:lstStyle/>
          <a:p>
            <a:r>
              <a:rPr lang="en-US" sz="2000" b="1">
                <a:latin typeface="Arial" panose="020B0604020202020204" pitchFamily="34" charset="0"/>
              </a:rPr>
              <a:t>Arturo S. Rodriguez</a:t>
            </a:r>
            <a:endParaRPr lang="en-US" sz="2000" i="0">
              <a:effectLst/>
              <a:latin typeface="Arial" panose="020B0604020202020204" pitchFamily="34" charset="0"/>
            </a:endParaRPr>
          </a:p>
          <a:p>
            <a:r>
              <a:rPr lang="en-US" sz="2000" i="0">
                <a:effectLst/>
                <a:latin typeface="Arial" panose="020B0604020202020204" pitchFamily="34" charset="0"/>
              </a:rPr>
              <a:t>Co-Chair and President of the United Farm Workers of America</a:t>
            </a:r>
            <a:endParaRPr lang="en-US" sz="2000" b="1"/>
          </a:p>
        </p:txBody>
      </p:sp>
    </p:spTree>
    <p:extLst>
      <p:ext uri="{BB962C8B-B14F-4D97-AF65-F5344CB8AC3E}">
        <p14:creationId xmlns:p14="http://schemas.microsoft.com/office/powerpoint/2010/main" val="1190095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B8086-D5DA-684C-84B7-E51CA45A4AFD}"/>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86</a:t>
            </a:fld>
            <a:endParaRPr lang="en-US"/>
          </a:p>
        </p:txBody>
      </p:sp>
      <p:sp>
        <p:nvSpPr>
          <p:cNvPr id="6" name="Title 5">
            <a:extLst>
              <a:ext uri="{FF2B5EF4-FFF2-40B4-BE49-F238E27FC236}">
                <a16:creationId xmlns:a16="http://schemas.microsoft.com/office/drawing/2014/main" id="{15FC3D39-A05B-A443-A250-4F4B0B6F8CB9}"/>
              </a:ext>
            </a:extLst>
          </p:cNvPr>
          <p:cNvSpPr>
            <a:spLocks noGrp="1"/>
          </p:cNvSpPr>
          <p:nvPr>
            <p:ph type="title"/>
          </p:nvPr>
        </p:nvSpPr>
        <p:spPr>
          <a:xfrm>
            <a:off x="381917" y="4284031"/>
            <a:ext cx="3527660" cy="480131"/>
          </a:xfrm>
        </p:spPr>
        <p:txBody>
          <a:bodyPr/>
          <a:lstStyle/>
          <a:p>
            <a:pPr algn="ctr"/>
            <a:r>
              <a:rPr lang="en-US" b="1"/>
              <a:t>Agenda</a:t>
            </a:r>
          </a:p>
        </p:txBody>
      </p:sp>
      <p:sp>
        <p:nvSpPr>
          <p:cNvPr id="3" name="Content Placeholder 2">
            <a:extLst>
              <a:ext uri="{FF2B5EF4-FFF2-40B4-BE49-F238E27FC236}">
                <a16:creationId xmlns:a16="http://schemas.microsoft.com/office/drawing/2014/main" id="{2D5F6D7B-9F71-4E86-A8C2-126860FED99E}"/>
              </a:ext>
            </a:extLst>
          </p:cNvPr>
          <p:cNvSpPr>
            <a:spLocks noGrp="1"/>
          </p:cNvSpPr>
          <p:nvPr>
            <p:ph sz="quarter" idx="10"/>
          </p:nvPr>
        </p:nvSpPr>
        <p:spPr/>
        <p:txBody>
          <a:bodyPr/>
          <a:lstStyle/>
          <a:p>
            <a:r>
              <a:rPr lang="en-US"/>
              <a:t>Public Comment Period</a:t>
            </a:r>
          </a:p>
          <a:p>
            <a:r>
              <a:rPr lang="en-US"/>
              <a:t>Discussion on Interim Recommendations</a:t>
            </a:r>
          </a:p>
          <a:p>
            <a:r>
              <a:rPr lang="en-US"/>
              <a:t>Lunch</a:t>
            </a:r>
          </a:p>
          <a:p>
            <a:r>
              <a:rPr lang="en-US"/>
              <a:t>Deliberation and Voting on Interim Recommendations</a:t>
            </a:r>
          </a:p>
          <a:p>
            <a:r>
              <a:rPr lang="en-US"/>
              <a:t>Adjourn</a:t>
            </a:r>
          </a:p>
        </p:txBody>
      </p:sp>
    </p:spTree>
    <p:extLst>
      <p:ext uri="{BB962C8B-B14F-4D97-AF65-F5344CB8AC3E}">
        <p14:creationId xmlns:p14="http://schemas.microsoft.com/office/powerpoint/2010/main" val="37334551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C446B-D4D8-474E-8A8A-9C7F625ADBA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87</a:t>
            </a:fld>
            <a:endParaRPr lang="en-US"/>
          </a:p>
        </p:txBody>
      </p:sp>
      <p:sp>
        <p:nvSpPr>
          <p:cNvPr id="5" name="Title 4">
            <a:extLst>
              <a:ext uri="{FF2B5EF4-FFF2-40B4-BE49-F238E27FC236}">
                <a16:creationId xmlns:a16="http://schemas.microsoft.com/office/drawing/2014/main" id="{3F33D199-2C61-DFA8-C19D-8326A44E1F7B}"/>
              </a:ext>
            </a:extLst>
          </p:cNvPr>
          <p:cNvSpPr>
            <a:spLocks noGrp="1"/>
          </p:cNvSpPr>
          <p:nvPr>
            <p:ph type="title"/>
          </p:nvPr>
        </p:nvSpPr>
        <p:spPr/>
        <p:txBody>
          <a:bodyPr/>
          <a:lstStyle/>
          <a:p>
            <a:r>
              <a:rPr lang="en-US"/>
              <a:t>Public Comment Period</a:t>
            </a:r>
          </a:p>
        </p:txBody>
      </p:sp>
      <p:sp>
        <p:nvSpPr>
          <p:cNvPr id="4" name="Content Placeholder 3">
            <a:extLst>
              <a:ext uri="{FF2B5EF4-FFF2-40B4-BE49-F238E27FC236}">
                <a16:creationId xmlns:a16="http://schemas.microsoft.com/office/drawing/2014/main" id="{B7CE3C69-2ECC-443E-9D07-0A5AFE24F9CC}"/>
              </a:ext>
            </a:extLst>
          </p:cNvPr>
          <p:cNvSpPr>
            <a:spLocks noGrp="1"/>
          </p:cNvSpPr>
          <p:nvPr>
            <p:ph sz="quarter" idx="10"/>
          </p:nvPr>
        </p:nvSpPr>
        <p:spPr>
          <a:xfrm>
            <a:off x="437401" y="1438964"/>
            <a:ext cx="11179976" cy="4747749"/>
          </a:xfrm>
        </p:spPr>
        <p:txBody>
          <a:bodyPr/>
          <a:lstStyle/>
          <a:p>
            <a:pPr marL="0" indent="0">
              <a:buNone/>
            </a:pPr>
            <a:r>
              <a:rPr lang="en-US" sz="2200" b="1"/>
              <a:t>Oral Comment Process</a:t>
            </a:r>
          </a:p>
          <a:p>
            <a:r>
              <a:rPr lang="en-US" sz="2200"/>
              <a:t>Commenters signed up prior to meeting during registration</a:t>
            </a:r>
          </a:p>
          <a:p>
            <a:r>
              <a:rPr lang="en-US" sz="2200"/>
              <a:t>Commenters were offered a pre-meeting to prepare and solve tech issues</a:t>
            </a:r>
          </a:p>
          <a:p>
            <a:r>
              <a:rPr lang="en-US" sz="2200"/>
              <a:t>Commenters will now have 1:30 minute per oral comment</a:t>
            </a:r>
          </a:p>
          <a:p>
            <a:pPr marL="0" indent="0">
              <a:buNone/>
            </a:pPr>
            <a:endParaRPr lang="en-US"/>
          </a:p>
          <a:p>
            <a:pPr marL="0" indent="0">
              <a:buNone/>
            </a:pPr>
            <a:r>
              <a:rPr lang="en-US" sz="2200" b="1"/>
              <a:t>How to Provide Written Comments</a:t>
            </a:r>
          </a:p>
          <a:p>
            <a:r>
              <a:rPr lang="en-US" sz="2200">
                <a:effectLst/>
                <a:latin typeface="+mn-lt"/>
                <a:ea typeface="Calibri" panose="020F0502020204030204" pitchFamily="34" charset="0"/>
              </a:rPr>
              <a:t>Submit comments to </a:t>
            </a:r>
            <a:r>
              <a:rPr lang="en-US" sz="2200">
                <a:effectLst/>
                <a:latin typeface="+mn-lt"/>
                <a:ea typeface="Calibri" panose="020F0502020204030204" pitchFamily="34" charset="0"/>
                <a:hlinkClick r:id="rId3"/>
              </a:rPr>
              <a:t>equitycommission@usda.gov</a:t>
            </a:r>
            <a:endParaRPr lang="en-US" sz="2200">
              <a:effectLst/>
              <a:latin typeface="+mn-lt"/>
              <a:ea typeface="Calibri" panose="020F0502020204030204" pitchFamily="34" charset="0"/>
            </a:endParaRPr>
          </a:p>
          <a:p>
            <a:r>
              <a:rPr lang="en-US" sz="2200">
                <a:latin typeface="+mn-lt"/>
              </a:rPr>
              <a:t>Comment period will close on 2/17</a:t>
            </a:r>
          </a:p>
          <a:p>
            <a:r>
              <a:rPr lang="en-US" sz="2200">
                <a:latin typeface="+mn-lt"/>
              </a:rPr>
              <a:t>Compilation of written comments will be posted to the website</a:t>
            </a:r>
          </a:p>
          <a:p>
            <a:endParaRPr lang="en-US"/>
          </a:p>
        </p:txBody>
      </p:sp>
    </p:spTree>
    <p:extLst>
      <p:ext uri="{BB962C8B-B14F-4D97-AF65-F5344CB8AC3E}">
        <p14:creationId xmlns:p14="http://schemas.microsoft.com/office/powerpoint/2010/main" val="40075153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88</a:t>
            </a:fld>
            <a:endParaRPr lang="en-US"/>
          </a:p>
        </p:txBody>
      </p:sp>
      <p:sp>
        <p:nvSpPr>
          <p:cNvPr id="5" name="Title 4">
            <a:extLst>
              <a:ext uri="{FF2B5EF4-FFF2-40B4-BE49-F238E27FC236}">
                <a16:creationId xmlns:a16="http://schemas.microsoft.com/office/drawing/2014/main" id="{69970BE2-1D82-45E1-BB22-0E5809111ECD}"/>
              </a:ext>
            </a:extLst>
          </p:cNvPr>
          <p:cNvSpPr>
            <a:spLocks noGrp="1"/>
          </p:cNvSpPr>
          <p:nvPr>
            <p:ph type="title"/>
          </p:nvPr>
        </p:nvSpPr>
        <p:spPr>
          <a:xfrm>
            <a:off x="4514895" y="369577"/>
            <a:ext cx="7295189" cy="480131"/>
          </a:xfrm>
        </p:spPr>
        <p:txBody>
          <a:bodyPr/>
          <a:lstStyle/>
          <a:p>
            <a:r>
              <a:rPr lang="en-US"/>
              <a:t>Discussion on Interim Recommendations</a:t>
            </a:r>
          </a:p>
        </p:txBody>
      </p:sp>
      <p:sp>
        <p:nvSpPr>
          <p:cNvPr id="3" name="TextBox 2">
            <a:extLst>
              <a:ext uri="{FF2B5EF4-FFF2-40B4-BE49-F238E27FC236}">
                <a16:creationId xmlns:a16="http://schemas.microsoft.com/office/drawing/2014/main" id="{D12FA895-CCBF-42A2-EF39-2B6DF9D1BC73}"/>
              </a:ext>
            </a:extLst>
          </p:cNvPr>
          <p:cNvSpPr txBox="1"/>
          <p:nvPr/>
        </p:nvSpPr>
        <p:spPr>
          <a:xfrm>
            <a:off x="558228" y="1536174"/>
            <a:ext cx="9983058" cy="3785652"/>
          </a:xfrm>
          <a:prstGeom prst="rect">
            <a:avLst/>
          </a:prstGeom>
          <a:noFill/>
        </p:spPr>
        <p:txBody>
          <a:bodyPr wrap="square">
            <a:spAutoFit/>
          </a:bodyPr>
          <a:lstStyle/>
          <a:p>
            <a:pPr algn="l" rtl="0" fontAlgn="base">
              <a:buClr>
                <a:srgbClr val="002D72"/>
              </a:buClr>
            </a:pPr>
            <a:r>
              <a:rPr lang="en-US" sz="2400" b="1" i="0" u="none" strike="noStrike">
                <a:solidFill>
                  <a:srgbClr val="000000"/>
                </a:solidFill>
                <a:effectLst/>
                <a:latin typeface="+mj-lt"/>
                <a:cs typeface="Calibri" panose="020F0502020204030204" pitchFamily="34" charset="0"/>
              </a:rPr>
              <a:t>Discussion Ground Rules</a:t>
            </a:r>
          </a:p>
          <a:p>
            <a:pPr algn="l" rtl="0" fontAlgn="base">
              <a:buClr>
                <a:srgbClr val="002D72"/>
              </a:buClr>
            </a:pPr>
            <a:endParaRPr lang="en-US" sz="2400" b="1" i="0" u="none" strike="noStrike">
              <a:solidFill>
                <a:srgbClr val="000000"/>
              </a:solidFill>
              <a:effectLst/>
              <a:latin typeface="+mj-lt"/>
              <a:cs typeface="Calibri" panose="020F0502020204030204" pitchFamily="34" charset="0"/>
            </a:endParaRPr>
          </a:p>
          <a:p>
            <a:pPr marL="342900" indent="-342900" algn="l" rtl="0" fontAlgn="base">
              <a:buClr>
                <a:srgbClr val="002D72"/>
              </a:buClr>
              <a:buFont typeface="Wingdings" panose="05000000000000000000" pitchFamily="2" charset="2"/>
              <a:buChar char="§"/>
            </a:pPr>
            <a:r>
              <a:rPr lang="en-US" sz="2400" b="1" i="0" u="none" strike="noStrike">
                <a:solidFill>
                  <a:srgbClr val="000000"/>
                </a:solidFill>
                <a:effectLst/>
                <a:latin typeface="+mj-lt"/>
                <a:cs typeface="Calibri" panose="020F0502020204030204" pitchFamily="34" charset="0"/>
              </a:rPr>
              <a:t>Share</a:t>
            </a:r>
            <a:r>
              <a:rPr lang="en-US" sz="2400" b="0" i="0" u="none" strike="noStrike">
                <a:solidFill>
                  <a:srgbClr val="000000"/>
                </a:solidFill>
                <a:effectLst/>
                <a:latin typeface="+mj-lt"/>
                <a:cs typeface="Calibri" panose="020F0502020204030204" pitchFamily="34" charset="0"/>
              </a:rPr>
              <a:t> the floor, only one speaker at a time- everyone speaks once before someone speaks twice (on a particular line item)</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1" i="0" u="none" strike="noStrike">
                <a:solidFill>
                  <a:srgbClr val="000000"/>
                </a:solidFill>
                <a:effectLst/>
                <a:latin typeface="+mj-lt"/>
                <a:cs typeface="Calibri" panose="020F0502020204030204" pitchFamily="34" charset="0"/>
              </a:rPr>
              <a:t>Stay focused </a:t>
            </a:r>
            <a:r>
              <a:rPr lang="en-US" sz="2400" b="0" i="0" u="none" strike="noStrike">
                <a:solidFill>
                  <a:srgbClr val="000000"/>
                </a:solidFill>
                <a:effectLst/>
                <a:latin typeface="+mj-lt"/>
                <a:cs typeface="Calibri" panose="020F0502020204030204" pitchFamily="34" charset="0"/>
              </a:rPr>
              <a:t>on the issue and recommendation at hand</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0" i="0" u="none" strike="noStrike">
                <a:solidFill>
                  <a:srgbClr val="000000"/>
                </a:solidFill>
                <a:effectLst/>
                <a:latin typeface="+mj-lt"/>
                <a:cs typeface="Calibri" panose="020F0502020204030204" pitchFamily="34" charset="0"/>
              </a:rPr>
              <a:t>Be </a:t>
            </a:r>
            <a:r>
              <a:rPr lang="en-US" sz="2400" b="1" i="0" u="none" strike="noStrike">
                <a:solidFill>
                  <a:srgbClr val="000000"/>
                </a:solidFill>
                <a:effectLst/>
                <a:latin typeface="+mj-lt"/>
                <a:cs typeface="Calibri" panose="020F0502020204030204" pitchFamily="34" charset="0"/>
              </a:rPr>
              <a:t>specific</a:t>
            </a:r>
            <a:r>
              <a:rPr lang="en-US" sz="2400" b="0" i="0" u="none" strike="noStrike">
                <a:solidFill>
                  <a:srgbClr val="000000"/>
                </a:solidFill>
                <a:effectLst/>
                <a:latin typeface="+mj-lt"/>
                <a:cs typeface="Calibri" panose="020F0502020204030204" pitchFamily="34" charset="0"/>
              </a:rPr>
              <a:t> and </a:t>
            </a:r>
            <a:r>
              <a:rPr lang="en-US" sz="2400" b="1" i="0" u="none" strike="noStrike">
                <a:solidFill>
                  <a:srgbClr val="000000"/>
                </a:solidFill>
                <a:effectLst/>
                <a:latin typeface="+mj-lt"/>
                <a:cs typeface="Calibri" panose="020F0502020204030204" pitchFamily="34" charset="0"/>
              </a:rPr>
              <a:t>succinct</a:t>
            </a:r>
            <a:r>
              <a:rPr lang="en-US" sz="2400" b="0" i="0" u="none" strike="noStrike">
                <a:solidFill>
                  <a:srgbClr val="000000"/>
                </a:solidFill>
                <a:effectLst/>
                <a:latin typeface="+mj-lt"/>
                <a:cs typeface="Calibri" panose="020F0502020204030204" pitchFamily="34" charset="0"/>
              </a:rPr>
              <a:t> in request for: </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1" i="0" u="none" strike="noStrike">
                <a:solidFill>
                  <a:srgbClr val="000000"/>
                </a:solidFill>
                <a:effectLst/>
                <a:latin typeface="+mj-lt"/>
                <a:cs typeface="Calibri" panose="020F0502020204030204" pitchFamily="34" charset="0"/>
              </a:rPr>
              <a:t>Clarification</a:t>
            </a:r>
            <a:r>
              <a:rPr lang="en-US" sz="2400" b="0" i="0" u="none" strike="noStrike">
                <a:solidFill>
                  <a:srgbClr val="000000"/>
                </a:solidFill>
                <a:effectLst/>
                <a:latin typeface="+mj-lt"/>
                <a:cs typeface="Calibri" panose="020F0502020204030204" pitchFamily="34" charset="0"/>
              </a:rPr>
              <a:t>: Ask about the meaning of wording or terminology used</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0" i="0" u="none" strike="noStrike">
                <a:solidFill>
                  <a:srgbClr val="000000"/>
                </a:solidFill>
                <a:effectLst/>
                <a:latin typeface="+mj-lt"/>
                <a:cs typeface="Calibri" panose="020F0502020204030204" pitchFamily="34" charset="0"/>
              </a:rPr>
              <a:t>Use “I” statements when expressing point of view; keep stakeholders in mind</a:t>
            </a:r>
            <a:r>
              <a:rPr lang="en-US" sz="2400" b="0" i="0">
                <a:solidFill>
                  <a:srgbClr val="000000"/>
                </a:solidFill>
                <a:effectLst/>
                <a:latin typeface="+mj-lt"/>
                <a:cs typeface="Calibri" panose="020F0502020204030204" pitchFamily="34" charset="0"/>
              </a:rPr>
              <a:t>​</a:t>
            </a:r>
          </a:p>
          <a:p>
            <a:pPr marL="342900" indent="-342900" algn="l" rtl="0" fontAlgn="base">
              <a:buClr>
                <a:srgbClr val="002D72"/>
              </a:buClr>
              <a:buFont typeface="Wingdings" panose="05000000000000000000" pitchFamily="2" charset="2"/>
              <a:buChar char="§"/>
            </a:pPr>
            <a:r>
              <a:rPr lang="en-US" sz="2400" b="0" i="0" u="none" strike="noStrike">
                <a:solidFill>
                  <a:srgbClr val="000000"/>
                </a:solidFill>
                <a:effectLst/>
                <a:latin typeface="+mj-lt"/>
                <a:cs typeface="Calibri" panose="020F0502020204030204" pitchFamily="34" charset="0"/>
              </a:rPr>
              <a:t>Acknowledge breadth of pre-work; </a:t>
            </a:r>
            <a:r>
              <a:rPr lang="en-US" sz="2400" b="1" i="0" u="none" strike="noStrike">
                <a:solidFill>
                  <a:srgbClr val="000000"/>
                </a:solidFill>
                <a:effectLst/>
                <a:latin typeface="+mj-lt"/>
                <a:cs typeface="Calibri" panose="020F0502020204030204" pitchFamily="34" charset="0"/>
              </a:rPr>
              <a:t>trust </a:t>
            </a:r>
            <a:r>
              <a:rPr lang="en-US" sz="2400" b="0" i="0" u="none" strike="noStrike">
                <a:solidFill>
                  <a:srgbClr val="000000"/>
                </a:solidFill>
                <a:effectLst/>
                <a:latin typeface="+mj-lt"/>
                <a:cs typeface="Calibri" panose="020F0502020204030204" pitchFamily="34" charset="0"/>
              </a:rPr>
              <a:t>the process </a:t>
            </a:r>
            <a:r>
              <a:rPr lang="en-US" sz="2400" b="0" i="1" u="none" strike="noStrike">
                <a:solidFill>
                  <a:srgbClr val="000000"/>
                </a:solidFill>
                <a:effectLst/>
                <a:latin typeface="+mj-lt"/>
                <a:cs typeface="Calibri" panose="020F0502020204030204" pitchFamily="34" charset="0"/>
              </a:rPr>
              <a:t>and</a:t>
            </a:r>
            <a:r>
              <a:rPr lang="en-US" sz="2400" b="0" i="0" u="none" strike="noStrike">
                <a:solidFill>
                  <a:srgbClr val="000000"/>
                </a:solidFill>
                <a:effectLst/>
                <a:latin typeface="+mj-lt"/>
                <a:cs typeface="Calibri" panose="020F0502020204030204" pitchFamily="34" charset="0"/>
              </a:rPr>
              <a:t> each other</a:t>
            </a:r>
            <a:endParaRPr lang="en-US" sz="2400" b="0" i="0">
              <a:solidFill>
                <a:srgbClr val="000000"/>
              </a:solidFill>
              <a:effectLst/>
              <a:latin typeface="+mj-lt"/>
              <a:cs typeface="Calibri" panose="020F0502020204030204" pitchFamily="34" charset="0"/>
            </a:endParaRPr>
          </a:p>
        </p:txBody>
      </p:sp>
    </p:spTree>
    <p:extLst>
      <p:ext uri="{BB962C8B-B14F-4D97-AF65-F5344CB8AC3E}">
        <p14:creationId xmlns:p14="http://schemas.microsoft.com/office/powerpoint/2010/main" val="169562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E52608F9-05A8-96D3-8D9D-1EB6B904AB6C}"/>
              </a:ext>
              <a:ext uri="{C183D7F6-B498-43B3-948B-1728B52AA6E4}">
                <adec:decorative xmlns:adec="http://schemas.microsoft.com/office/drawing/2017/decorative" val="0"/>
              </a:ext>
            </a:extLst>
          </p:cNvPr>
          <p:cNvSpPr>
            <a:spLocks noGrp="1"/>
          </p:cNvSpPr>
          <p:nvPr>
            <p:ph type="sldNum" sz="quarter" idx="4"/>
          </p:nvPr>
        </p:nvSpPr>
        <p:spPr>
          <a:xfrm>
            <a:off x="11674527" y="6401320"/>
            <a:ext cx="479679" cy="307777"/>
          </a:xfrm>
        </p:spPr>
        <p:txBody>
          <a:bodyPr/>
          <a:lstStyle/>
          <a:p>
            <a:fld id="{262BAFDC-492D-CB4D-B02A-4A44B4604C8A}" type="slidenum">
              <a:rPr lang="en-US" smtClean="0"/>
              <a:t>8</a:t>
            </a:fld>
            <a:endParaRPr lang="en-US"/>
          </a:p>
        </p:txBody>
      </p:sp>
      <p:sp>
        <p:nvSpPr>
          <p:cNvPr id="2" name="Title 1">
            <a:extLst>
              <a:ext uri="{FF2B5EF4-FFF2-40B4-BE49-F238E27FC236}">
                <a16:creationId xmlns:a16="http://schemas.microsoft.com/office/drawing/2014/main" id="{1147A180-C5D3-4AB5-8566-FD7904653BA6}"/>
              </a:ext>
            </a:extLst>
          </p:cNvPr>
          <p:cNvSpPr>
            <a:spLocks noGrp="1"/>
          </p:cNvSpPr>
          <p:nvPr>
            <p:ph type="title"/>
          </p:nvPr>
        </p:nvSpPr>
        <p:spPr/>
        <p:txBody>
          <a:bodyPr>
            <a:normAutofit fontScale="90000"/>
          </a:bodyPr>
          <a:lstStyle/>
          <a:p>
            <a:r>
              <a:rPr lang="en-US" sz="3600"/>
              <a:t>Messaging: Then and Now</a:t>
            </a:r>
          </a:p>
        </p:txBody>
      </p:sp>
      <p:sp>
        <p:nvSpPr>
          <p:cNvPr id="3" name="TextBox 2">
            <a:extLst>
              <a:ext uri="{FF2B5EF4-FFF2-40B4-BE49-F238E27FC236}">
                <a16:creationId xmlns:a16="http://schemas.microsoft.com/office/drawing/2014/main" id="{3039B557-CA17-4280-9630-1F5FEA3BC25B}"/>
              </a:ext>
            </a:extLst>
          </p:cNvPr>
          <p:cNvSpPr txBox="1"/>
          <p:nvPr/>
        </p:nvSpPr>
        <p:spPr>
          <a:xfrm>
            <a:off x="812599" y="1642158"/>
            <a:ext cx="8202887" cy="400110"/>
          </a:xfrm>
          <a:prstGeom prst="rect">
            <a:avLst/>
          </a:prstGeom>
          <a:noFill/>
        </p:spPr>
        <p:txBody>
          <a:bodyPr wrap="none" rtlCol="0">
            <a:spAutoFit/>
          </a:bodyPr>
          <a:lstStyle/>
          <a:p>
            <a:r>
              <a:rPr lang="en-US" sz="2000">
                <a:latin typeface="Arial" panose="020B0604020202020204" pitchFamily="34" charset="0"/>
                <a:cs typeface="Arial" panose="020B0604020202020204" pitchFamily="34" charset="0"/>
              </a:rPr>
              <a:t>Research and focus groups inform new approach and new messages. </a:t>
            </a:r>
          </a:p>
        </p:txBody>
      </p:sp>
      <p:sp>
        <p:nvSpPr>
          <p:cNvPr id="6" name="TextBox 5">
            <a:extLst>
              <a:ext uri="{FF2B5EF4-FFF2-40B4-BE49-F238E27FC236}">
                <a16:creationId xmlns:a16="http://schemas.microsoft.com/office/drawing/2014/main" id="{4EBFECA9-70AF-4F02-9091-86C3B42B1756}"/>
              </a:ext>
              <a:ext uri="{C183D7F6-B498-43B3-948B-1728B52AA6E4}">
                <adec:decorative xmlns:adec="http://schemas.microsoft.com/office/drawing/2017/decorative" val="1"/>
              </a:ext>
            </a:extLst>
          </p:cNvPr>
          <p:cNvSpPr txBox="1"/>
          <p:nvPr/>
        </p:nvSpPr>
        <p:spPr>
          <a:xfrm>
            <a:off x="2057400" y="2179331"/>
            <a:ext cx="886781" cy="461665"/>
          </a:xfrm>
          <a:prstGeom prst="rect">
            <a:avLst/>
          </a:prstGeom>
          <a:noFill/>
        </p:spPr>
        <p:txBody>
          <a:bodyPr wrap="none" rtlCol="0">
            <a:spAutoFit/>
          </a:bodyPr>
          <a:lstStyle/>
          <a:p>
            <a:r>
              <a:rPr lang="en-US" sz="2400" u="sng">
                <a:latin typeface="Arial" panose="020B0604020202020204" pitchFamily="34" charset="0"/>
                <a:cs typeface="Arial" panose="020B0604020202020204" pitchFamily="34" charset="0"/>
              </a:rPr>
              <a:t>Then</a:t>
            </a:r>
          </a:p>
        </p:txBody>
      </p:sp>
      <p:graphicFrame>
        <p:nvGraphicFramePr>
          <p:cNvPr id="4" name="Diagram 3" descr="Then: Programs, Banks, and Housing">
            <a:extLst>
              <a:ext uri="{FF2B5EF4-FFF2-40B4-BE49-F238E27FC236}">
                <a16:creationId xmlns:a16="http://schemas.microsoft.com/office/drawing/2014/main" id="{ACDFE73D-B10F-4A74-8C23-C16DF2571351}"/>
              </a:ext>
            </a:extLst>
          </p:cNvPr>
          <p:cNvGraphicFramePr/>
          <p:nvPr>
            <p:extLst>
              <p:ext uri="{D42A27DB-BD31-4B8C-83A1-F6EECF244321}">
                <p14:modId xmlns:p14="http://schemas.microsoft.com/office/powerpoint/2010/main" val="1587019492"/>
              </p:ext>
            </p:extLst>
          </p:nvPr>
        </p:nvGraphicFramePr>
        <p:xfrm>
          <a:off x="152400" y="2704041"/>
          <a:ext cx="4064000" cy="286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74EAFC1-E8BB-4485-9098-0941250C5486}"/>
              </a:ext>
              <a:ext uri="{C183D7F6-B498-43B3-948B-1728B52AA6E4}">
                <adec:decorative xmlns:adec="http://schemas.microsoft.com/office/drawing/2017/decorative" val="1"/>
              </a:ext>
            </a:extLst>
          </p:cNvPr>
          <p:cNvSpPr txBox="1"/>
          <p:nvPr/>
        </p:nvSpPr>
        <p:spPr>
          <a:xfrm>
            <a:off x="5974193" y="2157120"/>
            <a:ext cx="801823" cy="461665"/>
          </a:xfrm>
          <a:prstGeom prst="rect">
            <a:avLst/>
          </a:prstGeom>
          <a:noFill/>
        </p:spPr>
        <p:txBody>
          <a:bodyPr wrap="none" rtlCol="0">
            <a:spAutoFit/>
          </a:bodyPr>
          <a:lstStyle/>
          <a:p>
            <a:r>
              <a:rPr lang="en-US" sz="2400" u="sng">
                <a:latin typeface="Arial" panose="020B0604020202020204" pitchFamily="34" charset="0"/>
                <a:cs typeface="Arial" panose="020B0604020202020204" pitchFamily="34" charset="0"/>
              </a:rPr>
              <a:t>Now</a:t>
            </a:r>
            <a:endParaRPr lang="en-US" u="sng">
              <a:latin typeface="Arial" panose="020B0604020202020204" pitchFamily="34" charset="0"/>
              <a:cs typeface="Arial" panose="020B0604020202020204" pitchFamily="34" charset="0"/>
            </a:endParaRPr>
          </a:p>
        </p:txBody>
      </p:sp>
      <p:graphicFrame>
        <p:nvGraphicFramePr>
          <p:cNvPr id="5" name="Diagram 4" descr="Now: Rural people, Community trust neighbor, A Place to call home">
            <a:extLst>
              <a:ext uri="{FF2B5EF4-FFF2-40B4-BE49-F238E27FC236}">
                <a16:creationId xmlns:a16="http://schemas.microsoft.com/office/drawing/2014/main" id="{5625D374-1325-407E-BEA2-DAA2FD798DA5}"/>
              </a:ext>
            </a:extLst>
          </p:cNvPr>
          <p:cNvGraphicFramePr/>
          <p:nvPr>
            <p:extLst>
              <p:ext uri="{D42A27DB-BD31-4B8C-83A1-F6EECF244321}">
                <p14:modId xmlns:p14="http://schemas.microsoft.com/office/powerpoint/2010/main" val="3063300519"/>
              </p:ext>
            </p:extLst>
          </p:nvPr>
        </p:nvGraphicFramePr>
        <p:xfrm>
          <a:off x="4343104" y="2704041"/>
          <a:ext cx="4064000" cy="2861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0C1BAA5F-B11C-4140-8183-38D1F8A95979}"/>
              </a:ext>
            </a:extLst>
          </p:cNvPr>
          <p:cNvSpPr txBox="1"/>
          <p:nvPr/>
        </p:nvSpPr>
        <p:spPr>
          <a:xfrm>
            <a:off x="9220200" y="2179330"/>
            <a:ext cx="1383712" cy="461665"/>
          </a:xfrm>
          <a:prstGeom prst="rect">
            <a:avLst/>
          </a:prstGeom>
          <a:noFill/>
        </p:spPr>
        <p:txBody>
          <a:bodyPr wrap="none" rtlCol="0">
            <a:spAutoFit/>
          </a:bodyPr>
          <a:lstStyle/>
          <a:p>
            <a:r>
              <a:rPr lang="en-US" sz="2400" u="sng"/>
              <a:t>Example</a:t>
            </a:r>
            <a:endParaRPr lang="en-US" u="sng"/>
          </a:p>
        </p:txBody>
      </p:sp>
      <p:sp>
        <p:nvSpPr>
          <p:cNvPr id="9" name="TextBox 8">
            <a:extLst>
              <a:ext uri="{FF2B5EF4-FFF2-40B4-BE49-F238E27FC236}">
                <a16:creationId xmlns:a16="http://schemas.microsoft.com/office/drawing/2014/main" id="{CF7183C0-F992-4A71-A12A-2A047374AE52}"/>
              </a:ext>
            </a:extLst>
          </p:cNvPr>
          <p:cNvSpPr txBox="1"/>
          <p:nvPr/>
        </p:nvSpPr>
        <p:spPr>
          <a:xfrm>
            <a:off x="8788400" y="2807368"/>
            <a:ext cx="3026617" cy="584775"/>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When </a:t>
            </a:r>
            <a:r>
              <a:rPr lang="en-US" sz="1600" b="1">
                <a:latin typeface="Arial" panose="020B0604020202020204" pitchFamily="34" charset="0"/>
                <a:cs typeface="Arial" panose="020B0604020202020204" pitchFamily="34" charset="0"/>
              </a:rPr>
              <a:t>rural people </a:t>
            </a:r>
            <a:r>
              <a:rPr lang="en-US" sz="1600">
                <a:latin typeface="Arial" panose="020B0604020202020204" pitchFamily="34" charset="0"/>
                <a:cs typeface="Arial" panose="020B0604020202020204" pitchFamily="34" charset="0"/>
              </a:rPr>
              <a:t>thrive, </a:t>
            </a:r>
          </a:p>
          <a:p>
            <a:r>
              <a:rPr lang="en-US" sz="1600">
                <a:latin typeface="Arial" panose="020B0604020202020204" pitchFamily="34" charset="0"/>
                <a:cs typeface="Arial" panose="020B0604020202020204" pitchFamily="34" charset="0"/>
              </a:rPr>
              <a:t>America thrives</a:t>
            </a:r>
            <a:endParaRPr lang="en-US" sz="12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90A9292-5CD8-4602-9C16-8BB7B2D32B2C}"/>
              </a:ext>
            </a:extLst>
          </p:cNvPr>
          <p:cNvSpPr txBox="1"/>
          <p:nvPr/>
        </p:nvSpPr>
        <p:spPr>
          <a:xfrm>
            <a:off x="8788400" y="3518153"/>
            <a:ext cx="3251200" cy="1323439"/>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USDA/RD acts as a neighbor, and often is, living next door, building partnerships and offering opportunities for rural people to prosper.</a:t>
            </a:r>
          </a:p>
        </p:txBody>
      </p:sp>
      <p:sp>
        <p:nvSpPr>
          <p:cNvPr id="11" name="TextBox 10">
            <a:extLst>
              <a:ext uri="{FF2B5EF4-FFF2-40B4-BE49-F238E27FC236}">
                <a16:creationId xmlns:a16="http://schemas.microsoft.com/office/drawing/2014/main" id="{E8ED98F8-48B4-440A-A334-58CA52A3C498}"/>
              </a:ext>
            </a:extLst>
          </p:cNvPr>
          <p:cNvSpPr txBox="1"/>
          <p:nvPr/>
        </p:nvSpPr>
        <p:spPr>
          <a:xfrm>
            <a:off x="8788400" y="4930492"/>
            <a:ext cx="3251200" cy="1323439"/>
          </a:xfrm>
          <a:prstGeom prst="rect">
            <a:avLst/>
          </a:prstGeom>
          <a:noFill/>
        </p:spPr>
        <p:txBody>
          <a:bodyPr wrap="square">
            <a:spAutoFit/>
          </a:bodyPr>
          <a:lstStyle/>
          <a:p>
            <a:r>
              <a:rPr lang="en-US" sz="1600">
                <a:effectLst/>
                <a:latin typeface="Arial" panose="020B0604020202020204" pitchFamily="34" charset="0"/>
                <a:ea typeface="Calibri" panose="020F0502020204030204" pitchFamily="34" charset="0"/>
                <a:cs typeface="Arial" panose="020B0604020202020204" pitchFamily="34" charset="0"/>
              </a:rPr>
              <a:t>Grants, loans, and loan guarantees from USDA/RD and its partners help make rural America</a:t>
            </a:r>
            <a:r>
              <a:rPr lang="en-US" sz="1600" b="1">
                <a:effectLst/>
                <a:latin typeface="Arial" panose="020B0604020202020204" pitchFamily="34" charset="0"/>
                <a:ea typeface="Calibri" panose="020F0502020204030204" pitchFamily="34" charset="0"/>
                <a:cs typeface="Arial" panose="020B0604020202020204" pitchFamily="34" charset="0"/>
              </a:rPr>
              <a:t> a place everyone can call home.</a:t>
            </a:r>
            <a:r>
              <a:rPr lang="en-US" sz="1600">
                <a:effectLst/>
                <a:latin typeface="Arial" panose="020B0604020202020204" pitchFamily="34" charset="0"/>
                <a:ea typeface="Calibri" panose="020F050202020403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996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89</a:t>
            </a:fld>
            <a:endParaRPr lang="en-US"/>
          </a:p>
        </p:txBody>
      </p:sp>
      <p:sp>
        <p:nvSpPr>
          <p:cNvPr id="7" name="Title 4">
            <a:extLst>
              <a:ext uri="{FF2B5EF4-FFF2-40B4-BE49-F238E27FC236}">
                <a16:creationId xmlns:a16="http://schemas.microsoft.com/office/drawing/2014/main" id="{4746E609-694D-E797-6ECB-4A1EE2B97BB4}"/>
              </a:ext>
            </a:extLst>
          </p:cNvPr>
          <p:cNvSpPr txBox="1">
            <a:spLocks noGrp="1"/>
          </p:cNvSpPr>
          <p:nvPr>
            <p:ph type="title" idx="4294967295"/>
          </p:nvPr>
        </p:nvSpPr>
        <p:spPr>
          <a:xfrm>
            <a:off x="4322188" y="0"/>
            <a:ext cx="7646036"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#25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Federally Recognized Tribal Extension Program</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6" y="1346200"/>
            <a:ext cx="11232550"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5"/>
            </a:pPr>
            <a:r>
              <a:rPr lang="en-US" sz="2400" b="1">
                <a:effectLst/>
                <a:latin typeface="Calibri" panose="020F0502020204030204" pitchFamily="34" charset="0"/>
                <a:ea typeface="Times New Roman" panose="02020603050405020304" pitchFamily="18" charset="0"/>
                <a:cs typeface="Calibri" panose="020F0502020204030204" pitchFamily="34" charset="0"/>
              </a:rPr>
              <a:t> Seek increased funding for the Federally Recognized Tribal Extension Program (FRTEP) and remove the competitive nature of the current application process to allow for more collaboration across Tribal extensions.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Increase funding for the FRTEP program to $50 million.  The current funding requires FRTEP agents to serve as many as 2,000 producers per person, while their counterparts in the land extension program only need to serve 200. The competitive funding is static for FRTEP and the 1994s.  As new programs compete and are added, all existing programs in Tribal Nations suffer from further reduced funding.  This type of competitive funding is not found in County Extension programs.  County Extension is based on a formula, and we recommend Tribal extension be based on this formula.</a:t>
            </a: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FD8DE4F6-A3FC-3E0D-4228-D42C89184128}"/>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627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90</a:t>
            </a:fld>
            <a:endParaRPr lang="en-US"/>
          </a:p>
        </p:txBody>
      </p:sp>
      <p:sp>
        <p:nvSpPr>
          <p:cNvPr id="7" name="Title 4">
            <a:extLst>
              <a:ext uri="{FF2B5EF4-FFF2-40B4-BE49-F238E27FC236}">
                <a16:creationId xmlns:a16="http://schemas.microsoft.com/office/drawing/2014/main" id="{C34E63E5-2ADC-9F52-CF3D-F3EF7F2E9A38}"/>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#26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1890s Institutions Matching Requirements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36928" y="1421356"/>
            <a:ext cx="11455064" cy="32944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6"/>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Address disparities and difficulties with 1:1 matching requirement for 1890s land grant universities.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lnSpc>
                <a:spcPct val="100000"/>
              </a:lnSpc>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800100" lvl="1" indent="-342900">
              <a:lnSpc>
                <a:spcPct val="100000"/>
              </a:lnSpc>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Governor of the State for the eligible institution must submit any request for a waiver for matching requirements. </a:t>
            </a:r>
          </a:p>
          <a:p>
            <a:pPr marL="800100" lvl="1" indent="-342900">
              <a:lnSpc>
                <a:spcPct val="100000"/>
              </a:lnSpc>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Allow for a variety of non-federal funding matches (i.e., private donations, endowments, etc.).</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C41ED2B3-E123-8DA8-37AF-FCA4A831B1F0}"/>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40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91</a:t>
            </a:fld>
            <a:endParaRPr lang="en-US"/>
          </a:p>
        </p:txBody>
      </p:sp>
      <p:sp>
        <p:nvSpPr>
          <p:cNvPr id="5" name="Title 4">
            <a:extLst>
              <a:ext uri="{FF2B5EF4-FFF2-40B4-BE49-F238E27FC236}">
                <a16:creationId xmlns:a16="http://schemas.microsoft.com/office/drawing/2014/main" id="{93234F22-1689-411C-1B28-8218078763CE}"/>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#27 </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Cooperative Extension Service Programming</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6" y="1346200"/>
            <a:ext cx="11263374"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7"/>
            </a:pPr>
            <a:r>
              <a:rPr lang="en-US" sz="2400" b="1">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Enhance funding and support to expand Cooperative Extension Service programming to marginalized communities through cooperative agreements and more descriptive language within Requests for Applications (RFAs) for competitive funding to facilitate collaboration with minority serving agricultural colleges and universities. </a:t>
            </a: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4" name="TextBox 3">
            <a:extLst>
              <a:ext uri="{FF2B5EF4-FFF2-40B4-BE49-F238E27FC236}">
                <a16:creationId xmlns:a16="http://schemas.microsoft.com/office/drawing/2014/main" id="{19C8EF16-DABB-B8ED-98B6-69D62FD48DA2}"/>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067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92</a:t>
            </a:fld>
            <a:endParaRPr lang="en-US"/>
          </a:p>
        </p:txBody>
      </p:sp>
      <p:sp>
        <p:nvSpPr>
          <p:cNvPr id="7" name="Title 4">
            <a:extLst>
              <a:ext uri="{FF2B5EF4-FFF2-40B4-BE49-F238E27FC236}">
                <a16:creationId xmlns:a16="http://schemas.microsoft.com/office/drawing/2014/main" id="{1FA0C00E-0C79-A1A9-05E4-093D28D3CFD9}"/>
              </a:ext>
            </a:extLst>
          </p:cNvPr>
          <p:cNvSpPr txBox="1">
            <a:spLocks noGrp="1"/>
          </p:cNvSpPr>
          <p:nvPr>
            <p:ph type="title" idx="4294967295"/>
          </p:nvPr>
        </p:nvSpPr>
        <p:spPr>
          <a:xfrm>
            <a:off x="4322188" y="148903"/>
            <a:ext cx="7646036"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#28 </a:t>
            </a:r>
            <a:br>
              <a:rPr kumimoji="0" lang="en-US" sz="25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5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Cooperative Agreements and Competitive Grants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222277"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8"/>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Increase financial support (in the form of cooperative agreements and competitive grants) and allocate equitable funding to federally designated minority serving institutions (including 1890 Land Grant colleges, 1994 TCUs, and HSACUs and community-based organizations.)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lnSpc>
                <a:spcPct val="100000"/>
              </a:lnSpc>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800100" lvl="1" indent="-342900">
              <a:lnSpc>
                <a:spcPct val="100000"/>
              </a:lnSpc>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Mandate program managers to be specific, intentional, and equitable in how funding is dispersed to research and extension by adding detailed language that targets diverse clientele and encourages collaborations across types of institutions and community-based organizations. </a:t>
            </a:r>
          </a:p>
          <a:p>
            <a:pPr marL="800100" lvl="1" indent="-342900">
              <a:lnSpc>
                <a:spcPct val="100000"/>
              </a:lnSpc>
              <a:spcBef>
                <a:spcPts val="0"/>
              </a:spcBef>
              <a:buFont typeface="+mj-lt"/>
              <a:buAutoNum type="alphaLcPeriod"/>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Encourage collaboration and cooperation with minority serving institutions/organizations through evaluation criteria. The RFA language should be transparently linked to proposal evaluation rubrics to promote service to marginalized communities.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4" name="TextBox 3">
            <a:extLst>
              <a:ext uri="{FF2B5EF4-FFF2-40B4-BE49-F238E27FC236}">
                <a16:creationId xmlns:a16="http://schemas.microsoft.com/office/drawing/2014/main" id="{2B3BF973-C586-CAC6-A367-F5BC7A4680A8}"/>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06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93</a:t>
            </a:fld>
            <a:endParaRPr lang="en-US"/>
          </a:p>
        </p:txBody>
      </p:sp>
      <p:sp>
        <p:nvSpPr>
          <p:cNvPr id="7" name="Title 4">
            <a:extLst>
              <a:ext uri="{FF2B5EF4-FFF2-40B4-BE49-F238E27FC236}">
                <a16:creationId xmlns:a16="http://schemas.microsoft.com/office/drawing/2014/main" id="{A3A87A3F-5D52-F13D-68D1-8DAC70CEDB3F}"/>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#29 (1/3)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Access to Endowments and Appropriations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46200"/>
            <a:ext cx="11212003"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0000"/>
              </a:lnSpc>
              <a:spcBef>
                <a:spcPts val="0"/>
              </a:spcBef>
              <a:spcAft>
                <a:spcPts val="0"/>
              </a:spcAft>
              <a:buFont typeface="+mj-lt"/>
              <a:buAutoNum type="arabicPeriod" startAt="29"/>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Recognize minority serving agricultural institutions who are making important contributions towards equitable access to information, education, and capacity to underserved (minority) students, farmers, ranchers, etc.  The distinction should allow access to endowments and annual appropriations (Smith-Lever and Hatch funds, etc.) available to other land grant universities--resources intended to support and enhance regionally relevant research, access to education and other capacity building, and community engagement (extension).</a:t>
            </a:r>
            <a:r>
              <a:rPr lang="en-US" sz="2400" b="1"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8B4BBB65-F57D-6835-E87D-38970E669288}"/>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82084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94</a:t>
            </a:fld>
            <a:endParaRPr lang="en-US"/>
          </a:p>
        </p:txBody>
      </p:sp>
      <p:sp>
        <p:nvSpPr>
          <p:cNvPr id="7" name="Title 4">
            <a:extLst>
              <a:ext uri="{FF2B5EF4-FFF2-40B4-BE49-F238E27FC236}">
                <a16:creationId xmlns:a16="http://schemas.microsoft.com/office/drawing/2014/main" id="{DEE32710-5C8D-5B30-36F6-6D129865CDB6}"/>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#29 (2/3)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Access to Endowments and Appropriations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22136"/>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29"/>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Recognize minority serving agricultural institutions who are making important contributions towards equitable access to information, education, and capacity…</a:t>
            </a:r>
          </a:p>
          <a:p>
            <a:pPr marL="0" marR="0" lvl="0"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lvl="2">
              <a:lnSpc>
                <a:spcPct val="100000"/>
              </a:lnSpc>
              <a:spcBef>
                <a:spcPts val="0"/>
              </a:spcBef>
              <a:buFont typeface="+mj-lt"/>
              <a:buAutoNum type="alphaLcPeriod"/>
            </a:pPr>
            <a:r>
              <a:rPr lang="en-US" sz="2200" b="1">
                <a:solidFill>
                  <a:srgbClr val="000000"/>
                </a:solidFill>
                <a:effectLst/>
                <a:latin typeface="Calibri" panose="020F0502020204030204" pitchFamily="34" charset="0"/>
                <a:ea typeface="Yu Mincho" panose="02020400000000000000" pitchFamily="18" charset="-128"/>
                <a:cs typeface="Calibri" panose="020F0502020204030204" pitchFamily="34" charset="0"/>
              </a:rPr>
              <a:t>Enhance the legislative authority given in The Food, Conservation, and Energy Act of 2008 (PL 110-246)</a:t>
            </a:r>
            <a:r>
              <a:rPr lang="en-US" sz="2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that included a federal designation for Hispanic Serving Institutions (HSIs) offering associate, bachelors, or other accredited degree programs in agriculture and related fields that became the Hispanic-Serving Agricultural Colleges and Universities (HSACUs).  An enhanced distinction should name a select few HSACUs that are strategically and most effectively meeting the mission of USDA and that have a demonstrated record of contributing to research, education, and extension/community engagement related to food, agriculture, and natural resources related sciences.  This distinction should allow for </a:t>
            </a:r>
            <a:r>
              <a:rPr lang="en-US" sz="2200" b="1">
                <a:solidFill>
                  <a:srgbClr val="000000"/>
                </a:solidFill>
                <a:effectLst/>
                <a:latin typeface="Calibri" panose="020F0502020204030204" pitchFamily="34" charset="0"/>
                <a:ea typeface="Yu Mincho" panose="02020400000000000000" pitchFamily="18" charset="-128"/>
                <a:cs typeface="Calibri" panose="020F0502020204030204" pitchFamily="34" charset="0"/>
              </a:rPr>
              <a:t>appropriated funding</a:t>
            </a:r>
            <a:r>
              <a:rPr lang="en-US" sz="2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that allows investment in these institutions through access to appropriated funding (i.e. through collaborations with 1862s, 1890s, and 1994 colleges), or through collaborations with USDA Agencies (NRCS, ARS, APHIS, etc.) that allows for cooperative agreements or partnerships akin to those at land grant colleges.</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4AB63C5A-8226-D46E-3080-7FC1A236F402}"/>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61461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95</a:t>
            </a:fld>
            <a:endParaRPr lang="en-US"/>
          </a:p>
        </p:txBody>
      </p:sp>
      <p:sp>
        <p:nvSpPr>
          <p:cNvPr id="7" name="Title 4">
            <a:extLst>
              <a:ext uri="{FF2B5EF4-FFF2-40B4-BE49-F238E27FC236}">
                <a16:creationId xmlns:a16="http://schemas.microsoft.com/office/drawing/2014/main" id="{DEE32710-5C8D-5B30-36F6-6D129865CDB6}"/>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#29 (3/3)</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Access to Endowments and Appropriations</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274505" y="1322136"/>
            <a:ext cx="1158271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29"/>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Recognize minority serving agricultural institutions who are making important contributions towards equitable access to information, education, and capacity…</a:t>
            </a:r>
          </a:p>
          <a:p>
            <a:pPr marL="0" marR="0" lvl="0"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1371600" lvl="2" indent="-457200">
              <a:spcBef>
                <a:spcPts val="0"/>
              </a:spcBef>
              <a:buFont typeface="+mj-lt"/>
              <a:buAutoNum type="alphaLcPeriod" startAt="2"/>
            </a:pPr>
            <a:r>
              <a:rPr lang="en-US" sz="2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Create a new distinction for Minority-serving Agricultural College or Universities that meet specific, clear benchmarks for (a) access to education:  offering underserved (minority) students associate, bachelors, or other accredited degree programs in agriculture and related fields (higher than existing 25 percent benchmark), (b) access to research: are conducting regionally relevant research supported by the USDA or other competitive funding mechanisms; (c) capacity building:  have a clear and demonstrated track record of outreach, extension, or community engagement.   These Minority Serving Agricultural Colleges and Universities (MSACUs) will benefit investments in research, education, extensions through USDA competitive grants eligibilities, a MSACU Fund in U.S Treasury with appropriated funding.</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29875E5D-9179-C842-C4BA-AC40BD45CC65}"/>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7638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96</a:t>
            </a:fld>
            <a:endParaRPr lang="en-US"/>
          </a:p>
        </p:txBody>
      </p:sp>
      <p:sp>
        <p:nvSpPr>
          <p:cNvPr id="8" name="Title 4">
            <a:extLst>
              <a:ext uri="{FF2B5EF4-FFF2-40B4-BE49-F238E27FC236}">
                <a16:creationId xmlns:a16="http://schemas.microsoft.com/office/drawing/2014/main" id="{8F473AAB-0D26-1162-3A70-C3499FE50F87}"/>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#19  (1/2)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Procurement</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19"/>
            </a:pPr>
            <a:r>
              <a:rPr lang="en-US" sz="2400" b="1">
                <a:effectLst/>
                <a:latin typeface="Calibri" panose="020F0502020204030204" pitchFamily="34" charset="0"/>
                <a:ea typeface="Times New Roman" panose="02020603050405020304" pitchFamily="18" charset="0"/>
                <a:cs typeface="Calibri" panose="020F0502020204030204" pitchFamily="34" charset="0"/>
              </a:rPr>
              <a:t>Establish a team focused on procurement and supplier diversity specifically to work with the unserved and underrepresented agriculture communities to build the capacity and experience necessary to gain equitable access to USDA’s supplier, contracting, and procurement programs.</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Create set aside programs for minority, tribal, women owned small businesses.</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Create a special 8(a) category for minority, tribal and women farm/agricultural businesses by lowering the threshold for entry into the program.</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Establish limited competition programs within each of these categories.</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Include incentives for major contractors to form partnerships with underserved and small agriculture businesses as subcontractors. </a:t>
            </a:r>
          </a:p>
          <a:p>
            <a:pPr marL="742950" marR="0" lvl="1" indent="-285750">
              <a:lnSpc>
                <a:spcPct val="100000"/>
              </a:lnSpc>
              <a:spcBef>
                <a:spcPts val="0"/>
              </a:spcBef>
              <a:spcAft>
                <a:spcPts val="0"/>
              </a:spcAft>
              <a:buFont typeface="+mj-lt"/>
              <a:buAutoNum type="alphaLcPeriod"/>
            </a:pPr>
            <a:r>
              <a:rPr lang="en-US" sz="2200">
                <a:effectLst/>
                <a:latin typeface="Calibri" panose="020F0502020204030204" pitchFamily="34" charset="0"/>
                <a:ea typeface="Times New Roman" panose="02020603050405020304" pitchFamily="18" charset="0"/>
                <a:cs typeface="Calibri" panose="020F0502020204030204" pitchFamily="34" charset="0"/>
              </a:rPr>
              <a:t>Create a pilot project within the Food and Nutrition Service Program to set aside a majority of its school meals and pantry programs to be supplied by local small agriculture businesses from the unserved and underserved communities.   </a:t>
            </a:r>
          </a:p>
          <a:p>
            <a:pPr marL="457200" marR="0" lvl="1" indent="0">
              <a:lnSpc>
                <a:spcPct val="100000"/>
              </a:lnSpc>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C0020099-744F-A578-B3C7-F9FF7B921EC7}"/>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7420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3F5104-5B56-4AC0-99F2-8DF03F2B7F30}"/>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97</a:t>
            </a:fld>
            <a:endParaRPr lang="en-US"/>
          </a:p>
        </p:txBody>
      </p:sp>
      <p:sp>
        <p:nvSpPr>
          <p:cNvPr id="8" name="Title 4">
            <a:extLst>
              <a:ext uri="{FF2B5EF4-FFF2-40B4-BE49-F238E27FC236}">
                <a16:creationId xmlns:a16="http://schemas.microsoft.com/office/drawing/2014/main" id="{8F473AAB-0D26-1162-3A70-C3499FE50F87}"/>
              </a:ext>
            </a:extLst>
          </p:cNvPr>
          <p:cNvSpPr txBox="1">
            <a:spLocks noGrp="1"/>
          </p:cNvSpPr>
          <p:nvPr>
            <p:ph type="title" idx="4294967295"/>
          </p:nvPr>
        </p:nvSpPr>
        <p:spPr>
          <a:xfrm>
            <a:off x="4322188" y="148903"/>
            <a:ext cx="7646036"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2800" kern="1200">
                <a:solidFill>
                  <a:schemeClr val="bg1"/>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Proposed Interim Recommendation #19  (2/2)</a:t>
            </a:r>
            <a:b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Procurement</a:t>
            </a:r>
          </a:p>
        </p:txBody>
      </p:sp>
      <p:sp>
        <p:nvSpPr>
          <p:cNvPr id="14" name="Content Placeholder 8">
            <a:extLst>
              <a:ext uri="{FF2B5EF4-FFF2-40B4-BE49-F238E27FC236}">
                <a16:creationId xmlns:a16="http://schemas.microsoft.com/office/drawing/2014/main" id="{94B2F4AE-9CE1-4679-A161-DBCD01F68BDA}"/>
              </a:ext>
            </a:extLst>
          </p:cNvPr>
          <p:cNvSpPr txBox="1">
            <a:spLocks/>
          </p:cNvSpPr>
          <p:nvPr/>
        </p:nvSpPr>
        <p:spPr>
          <a:xfrm>
            <a:off x="514345" y="1231900"/>
            <a:ext cx="11342871" cy="6740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mj-lt"/>
              <a:buAutoNum type="arabicPeriod" startAt="19"/>
            </a:pPr>
            <a:r>
              <a:rPr lang="en-US" sz="2400" b="1">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rPr>
              <a:t>Establish a team focused on procurement and supplier diversity specifically to work with the unserved and underrepresented agriculture communities to build the capacity and experience necessary to gain equitable access to USDA’s supplier, contracting, and procurement programs.</a:t>
            </a:r>
            <a:endParaRPr lang="en-US" sz="2400">
              <a:solidFill>
                <a:schemeClr val="accent4">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lnSpc>
                <a:spcPct val="100000"/>
              </a:lnSpc>
              <a:spcBef>
                <a:spcPts val="0"/>
              </a:spcBef>
              <a:spcAft>
                <a:spcPts val="0"/>
              </a:spcAft>
              <a:buNone/>
            </a:pPr>
            <a:r>
              <a:rPr lang="en-US" sz="2200">
                <a:effectLst/>
                <a:latin typeface="Calibri" panose="020F0502020204030204" pitchFamily="34" charset="0"/>
                <a:ea typeface="Times New Roman" panose="02020603050405020304" pitchFamily="18" charset="0"/>
                <a:cs typeface="Calibri" panose="020F0502020204030204" pitchFamily="34" charset="0"/>
              </a:rPr>
              <a:t> </a:t>
            </a:r>
          </a:p>
          <a:p>
            <a:pPr marL="914400" lvl="1" indent="-457200">
              <a:lnSpc>
                <a:spcPct val="100000"/>
              </a:lnSpc>
              <a:spcBef>
                <a:spcPts val="0"/>
              </a:spcBef>
              <a:buFont typeface="+mj-lt"/>
              <a:buAutoNum type="alphaLcPeriod" startAt="6"/>
            </a:pPr>
            <a:r>
              <a:rPr lang="en-US" sz="2200">
                <a:effectLst/>
                <a:latin typeface="Calibri" panose="020F0502020204030204" pitchFamily="34" charset="0"/>
                <a:ea typeface="Times New Roman" panose="02020603050405020304" pitchFamily="18" charset="0"/>
                <a:cs typeface="Calibri" panose="020F0502020204030204" pitchFamily="34" charset="0"/>
              </a:rPr>
              <a:t>Distribute an annual report or host a live database that is available to the public that shows which organizations or farms receive USDA dollars.  This information should be accessible, easy to navigate, and should include data on not just contract awards but various financial types (subsidies, grants, etc.). Furthermore, the data should contain information on the subcontractors in addition to the prime contractors.  </a:t>
            </a:r>
          </a:p>
          <a:p>
            <a:pPr marL="742950" marR="0" lvl="1" indent="-285750">
              <a:lnSpc>
                <a:spcPct val="100000"/>
              </a:lnSpc>
              <a:spcBef>
                <a:spcPts val="0"/>
              </a:spcBef>
              <a:spcAft>
                <a:spcPts val="0"/>
              </a:spcAft>
              <a:buFont typeface="+mj-lt"/>
              <a:buAutoNum type="alphaLcPeriod" startAt="6"/>
            </a:pPr>
            <a:endParaRPr lang="en-US" sz="18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Times New Roman" panose="02020603050405020304" pitchFamily="18" charset="0"/>
              <a:ea typeface="Times New Roman" panose="02020603050405020304" pitchFamily="18"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fontAlgn="base">
              <a:spcBef>
                <a:spcPts val="0"/>
              </a:spcBef>
              <a:spcAft>
                <a:spcPts val="0"/>
              </a:spcAft>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fontAlgn="base">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lvl="1" indent="0">
              <a:spcBef>
                <a:spcPts val="0"/>
              </a:spcBef>
              <a:buNone/>
            </a:pPr>
            <a:endParaRPr lang="en-US" sz="2200">
              <a:effectLst/>
              <a:latin typeface="Calibri" panose="020F0502020204030204" pitchFamily="34" charset="0"/>
              <a:ea typeface="Times New Roman" panose="02020603050405020304" pitchFamily="18" charset="0"/>
              <a:cs typeface="Calibri" panose="020F0502020204030204" pitchFamily="34" charset="0"/>
            </a:endParaRPr>
          </a:p>
          <a:p>
            <a:pPr marL="457200" marR="0" lvl="1"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pPr>
            <a:endParaRPr lang="en-US" sz="2200">
              <a:effectLst/>
              <a:latin typeface="+mn-lt"/>
              <a:ea typeface="Times New Roman" panose="02020603050405020304" pitchFamily="18" charset="0"/>
            </a:endParaRPr>
          </a:p>
          <a:p>
            <a:pPr marL="457200" lvl="1" indent="0">
              <a:spcBef>
                <a:spcPts val="0"/>
              </a:spcBef>
              <a:buNone/>
            </a:pPr>
            <a:endParaRPr lang="en-US" sz="2600" b="1">
              <a:effectLst/>
              <a:latin typeface="+mn-lt"/>
              <a:ea typeface="Times New Roman" panose="02020603050405020304" pitchFamily="18" charset="0"/>
            </a:endParaRPr>
          </a:p>
          <a:p>
            <a:pPr marL="0" marR="0" lvl="0" indent="0">
              <a:spcBef>
                <a:spcPts val="0"/>
              </a:spcBef>
              <a:spcAft>
                <a:spcPts val="0"/>
              </a:spcAft>
              <a:buNone/>
            </a:pPr>
            <a:endParaRPr lang="en-US" sz="1600"/>
          </a:p>
          <a:p>
            <a:pPr marL="0" indent="0">
              <a:spcAft>
                <a:spcPts val="600"/>
              </a:spcAft>
              <a:buFont typeface="Arial" panose="020B0604020202020204" pitchFamily="34" charset="0"/>
              <a:buNone/>
            </a:pPr>
            <a:endParaRPr lang="en-US" sz="1600"/>
          </a:p>
        </p:txBody>
      </p:sp>
      <p:sp>
        <p:nvSpPr>
          <p:cNvPr id="3" name="TextBox 2">
            <a:extLst>
              <a:ext uri="{FF2B5EF4-FFF2-40B4-BE49-F238E27FC236}">
                <a16:creationId xmlns:a16="http://schemas.microsoft.com/office/drawing/2014/main" id="{38413B63-80D6-6122-2C7D-872116E5A104}"/>
              </a:ext>
            </a:extLst>
          </p:cNvPr>
          <p:cNvSpPr txBox="1"/>
          <p:nvPr/>
        </p:nvSpPr>
        <p:spPr>
          <a:xfrm>
            <a:off x="4567596" y="6541131"/>
            <a:ext cx="2630466" cy="338554"/>
          </a:xfrm>
          <a:prstGeom prst="rect">
            <a:avLst/>
          </a:prstGeom>
          <a:noFill/>
        </p:spPr>
        <p:txBody>
          <a:bodyPr wrap="square" lIns="91440" tIns="45720" rIns="91440" bIns="45720" rtlCol="0" anchor="t">
            <a:spAutoFit/>
          </a:bodyPr>
          <a:lstStyle/>
          <a:p>
            <a:r>
              <a:rPr lang="en-US" sz="1600">
                <a:solidFill>
                  <a:srgbClr val="FF0000"/>
                </a:solidFill>
                <a:latin typeface="Calibri"/>
                <a:cs typeface="Calibri"/>
              </a:rPr>
              <a:t>DRAFT // PRE-DECISIONAL</a:t>
            </a:r>
            <a:endParaRPr lang="en-US" sz="1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03886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0D82D-A01B-AA30-D93D-FCDDD663850B}"/>
              </a:ext>
              <a:ext uri="{C183D7F6-B498-43B3-948B-1728B52AA6E4}">
                <adec:decorative xmlns:adec="http://schemas.microsoft.com/office/drawing/2017/decorative" val="0"/>
              </a:ext>
            </a:extLst>
          </p:cNvPr>
          <p:cNvSpPr>
            <a:spLocks noGrp="1"/>
          </p:cNvSpPr>
          <p:nvPr>
            <p:ph type="sldNum" sz="quarter" idx="4"/>
          </p:nvPr>
        </p:nvSpPr>
        <p:spPr/>
        <p:txBody>
          <a:bodyPr/>
          <a:lstStyle/>
          <a:p>
            <a:fld id="{975987E7-AF38-8743-B568-153406EB9D19}" type="slidenum">
              <a:rPr lang="en-US" smtClean="0"/>
              <a:pPr/>
              <a:t>98</a:t>
            </a:fld>
            <a:endParaRPr lang="en-US"/>
          </a:p>
        </p:txBody>
      </p:sp>
      <p:sp>
        <p:nvSpPr>
          <p:cNvPr id="3" name="Title 2">
            <a:extLst>
              <a:ext uri="{FF2B5EF4-FFF2-40B4-BE49-F238E27FC236}">
                <a16:creationId xmlns:a16="http://schemas.microsoft.com/office/drawing/2014/main" id="{E525616A-A48B-7E89-399D-8CDFF5CEF450}"/>
              </a:ext>
            </a:extLst>
          </p:cNvPr>
          <p:cNvSpPr>
            <a:spLocks noGrp="1"/>
          </p:cNvSpPr>
          <p:nvPr>
            <p:ph type="title"/>
          </p:nvPr>
        </p:nvSpPr>
        <p:spPr/>
        <p:txBody>
          <a:bodyPr/>
          <a:lstStyle/>
          <a:p>
            <a:r>
              <a:rPr lang="en-US"/>
              <a:t>Final Review of Interim Recommendations</a:t>
            </a:r>
          </a:p>
        </p:txBody>
      </p:sp>
    </p:spTree>
    <p:extLst>
      <p:ext uri="{BB962C8B-B14F-4D97-AF65-F5344CB8AC3E}">
        <p14:creationId xmlns:p14="http://schemas.microsoft.com/office/powerpoint/2010/main" val="37243161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1264F"/>
      </a:dk2>
      <a:lt2>
        <a:srgbClr val="EEC522"/>
      </a:lt2>
      <a:accent1>
        <a:srgbClr val="004784"/>
      </a:accent1>
      <a:accent2>
        <a:srgbClr val="0170BB"/>
      </a:accent2>
      <a:accent3>
        <a:srgbClr val="00533F"/>
      </a:accent3>
      <a:accent4>
        <a:srgbClr val="BFBFBF"/>
      </a:accent4>
      <a:accent5>
        <a:srgbClr val="000000"/>
      </a:accent5>
      <a:accent6>
        <a:srgbClr val="000000"/>
      </a:accent6>
      <a:hlink>
        <a:srgbClr val="000000"/>
      </a:hlink>
      <a:folHlink>
        <a:srgbClr val="231F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2500" dirty="0"/>
        </a:defPPr>
      </a:lstStyle>
    </a:txDef>
  </a:objectDefaults>
  <a:extraClrSchemeLst/>
  <a:extLst>
    <a:ext uri="{05A4C25C-085E-4340-85A3-A5531E510DB2}">
      <thm15:themeFamily xmlns:thm15="http://schemas.microsoft.com/office/thememl/2012/main" name="USDA_EquityCommissionTemplate_2022_04_30" id="{475CE8A1-352F-B54E-8FC0-6220EDF75E17}" vid="{E3DEC661-C350-A644-B8A7-AA796C09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84BBC344A234488660BE6BFF4DF107" ma:contentTypeVersion="14" ma:contentTypeDescription="Create a new document." ma:contentTypeScope="" ma:versionID="4aace6d5233379dc69ba0c7f9fdf7797">
  <xsd:schema xmlns:xsd="http://www.w3.org/2001/XMLSchema" xmlns:xs="http://www.w3.org/2001/XMLSchema" xmlns:p="http://schemas.microsoft.com/office/2006/metadata/properties" xmlns:ns2="5ad0b184-b194-4018-b1bc-cfa6f5bd7db3" xmlns:ns3="caf21d24-6bfd-4998-ba1e-f6d3786703f2" xmlns:ns4="73fb875a-8af9-4255-b008-0995492d31cd" targetNamespace="http://schemas.microsoft.com/office/2006/metadata/properties" ma:root="true" ma:fieldsID="3495b7cafed3ee6800c18a6df9fe8fd0" ns2:_="" ns3:_="" ns4:_="">
    <xsd:import namespace="5ad0b184-b194-4018-b1bc-cfa6f5bd7db3"/>
    <xsd:import namespace="caf21d24-6bfd-4998-ba1e-f6d3786703f2"/>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0b184-b194-4018-b1bc-cfa6f5bd7d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f21d24-6bfd-4998-ba1e-f6d3786703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479588a-d359-493b-a66f-e049d257010c}" ma:internalName="TaxCatchAll" ma:showField="CatchAllData" ma:web="caf21d24-6bfd-4998-ba1e-f6d3786703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d0b184-b194-4018-b1bc-cfa6f5bd7db3">
      <Terms xmlns="http://schemas.microsoft.com/office/infopath/2007/PartnerControls"/>
    </lcf76f155ced4ddcb4097134ff3c332f>
    <TaxCatchAll xmlns="73fb875a-8af9-4255-b008-0995492d31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D0B830-3986-46F6-8134-F275C4651786}">
  <ds:schemaRefs>
    <ds:schemaRef ds:uri="5ad0b184-b194-4018-b1bc-cfa6f5bd7db3"/>
    <ds:schemaRef ds:uri="73fb875a-8af9-4255-b008-0995492d31cd"/>
    <ds:schemaRef ds:uri="caf21d24-6bfd-4998-ba1e-f6d3786703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835F59-741D-4BE2-A1C8-B472B28FED99}">
  <ds:schemaRefs>
    <ds:schemaRef ds:uri="http://www.w3.org/XML/1998/namespace"/>
    <ds:schemaRef ds:uri="http://schemas.openxmlformats.org/package/2006/metadata/core-properties"/>
    <ds:schemaRef ds:uri="caf21d24-6bfd-4998-ba1e-f6d3786703f2"/>
    <ds:schemaRef ds:uri="5ad0b184-b194-4018-b1bc-cfa6f5bd7db3"/>
    <ds:schemaRef ds:uri="73fb875a-8af9-4255-b008-0995492d31cd"/>
    <ds:schemaRef ds:uri="http://purl.org/dc/elements/1.1/"/>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C58E1E0F-3369-4538-9734-7D2BAD1919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USDA_EquityCommissionTemplate_2022_04_30</Template>
  <TotalTime>0</TotalTime>
  <Words>13593</Words>
  <Application>Microsoft Office PowerPoint</Application>
  <PresentationFormat>Widescreen</PresentationFormat>
  <Paragraphs>1668</Paragraphs>
  <Slides>152</Slides>
  <Notes>113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152</vt:i4>
      </vt:variant>
    </vt:vector>
  </HeadingPairs>
  <TitlesOfParts>
    <vt:vector size="162" baseType="lpstr">
      <vt:lpstr>Arial</vt:lpstr>
      <vt:lpstr>Arial MT Std</vt:lpstr>
      <vt:lpstr>Calibri</vt:lpstr>
      <vt:lpstr>Corbel</vt:lpstr>
      <vt:lpstr>Courier New</vt:lpstr>
      <vt:lpstr>Open Sans</vt:lpstr>
      <vt:lpstr>System Font Regular</vt:lpstr>
      <vt:lpstr>Times New Roman</vt:lpstr>
      <vt:lpstr>Wingdings</vt:lpstr>
      <vt:lpstr>Office Theme</vt:lpstr>
      <vt:lpstr>Equity Commission Public Meeting #4 </vt:lpstr>
      <vt:lpstr>Call to Order</vt:lpstr>
      <vt:lpstr>Welcome from the Equity Commission Co-Chairs</vt:lpstr>
      <vt:lpstr>Welcome from USDA Rural Development Leadership</vt:lpstr>
      <vt:lpstr>Agenda</vt:lpstr>
      <vt:lpstr>Modernization of Rural Development</vt:lpstr>
      <vt:lpstr>Rural Development Modernization Efforts</vt:lpstr>
      <vt:lpstr>What does #ModernizingRD mean?</vt:lpstr>
      <vt:lpstr>Messaging: Then and Now</vt:lpstr>
      <vt:lpstr>IT Infrastructure</vt:lpstr>
      <vt:lpstr>Rural Development’s Strength</vt:lpstr>
      <vt:lpstr>Trends</vt:lpstr>
      <vt:lpstr>The Balance</vt:lpstr>
      <vt:lpstr> Break</vt:lpstr>
      <vt:lpstr>Place-Based Initiatives</vt:lpstr>
      <vt:lpstr>Lee Jones,  Executive Director of Rural Partners Network  </vt:lpstr>
      <vt:lpstr>Rural Partners Network </vt:lpstr>
      <vt:lpstr>Rural Partners Network Pilot States</vt:lpstr>
      <vt:lpstr>Community Liaisons and national Community Liaisons and national and regional TA providers and regional TA providers</vt:lpstr>
      <vt:lpstr>Delivering Improved Outcomes for Rural America </vt:lpstr>
      <vt:lpstr>Resources: Click and Connect</vt:lpstr>
      <vt:lpstr>Closing America’s Wastewater Access Gap Community Initiative</vt:lpstr>
      <vt:lpstr>Andrew Berke,  Rural Utilities Service Administrator  </vt:lpstr>
      <vt:lpstr>General Overview- Water Programs </vt:lpstr>
      <vt:lpstr>The Challenge</vt:lpstr>
      <vt:lpstr>Closing the Wastewater Access Gap Community Initiative</vt:lpstr>
      <vt:lpstr>Key Activities in the Closing the Wastewater Access Gap Community Initiative</vt:lpstr>
      <vt:lpstr>Break</vt:lpstr>
      <vt:lpstr>Public Comment Period</vt:lpstr>
      <vt:lpstr>RCED Subcommittee Goals  (1/2)</vt:lpstr>
      <vt:lpstr>RCED Subcommittee Goals  (2/2)</vt:lpstr>
      <vt:lpstr>RCED Subcommittee Discussions/Process</vt:lpstr>
      <vt:lpstr>Rural Communities in Context</vt:lpstr>
      <vt:lpstr>RCED Focus Area: Transformational Capacity Building and Access</vt:lpstr>
      <vt:lpstr>RCED Focus Area: Transformational Capacity Building and Access (1/3)</vt:lpstr>
      <vt:lpstr>RCED Focus Area: Transformational Capacity Building and Access (2/3)</vt:lpstr>
      <vt:lpstr>RCED Focus Area: Transformational Capacity Building and Access (3/3)</vt:lpstr>
      <vt:lpstr>RCED Focus Area: Rural Housing and Infrastructure</vt:lpstr>
      <vt:lpstr>RCED Focus Area: Community Facilities</vt:lpstr>
      <vt:lpstr>RCED Focus Area: Rural Business</vt:lpstr>
      <vt:lpstr>RCED Focus Area: Utilities (Pt. 1)</vt:lpstr>
      <vt:lpstr>RCED Focus Area: Utilities (Pt. 2)</vt:lpstr>
      <vt:lpstr>RCED Focus Area: Utilities (Pt. 3)</vt:lpstr>
      <vt:lpstr>RCED Focus Area: Utilities (Pt. 4)</vt:lpstr>
      <vt:lpstr> Break</vt:lpstr>
      <vt:lpstr>Dialogue on Potential Recommendations</vt:lpstr>
      <vt:lpstr>Thank you for Joining!</vt:lpstr>
      <vt:lpstr>Equity Commission Public Meeting #4 </vt:lpstr>
      <vt:lpstr>Call to Order</vt:lpstr>
      <vt:lpstr>Agenda</vt:lpstr>
      <vt:lpstr>History of U.S. Farm Policy</vt:lpstr>
      <vt:lpstr>History of U.S. Farm Policy</vt:lpstr>
      <vt:lpstr>Break</vt:lpstr>
      <vt:lpstr>Equity in Procurement</vt:lpstr>
      <vt:lpstr>What is the OSDBU?</vt:lpstr>
      <vt:lpstr>OSDBU Duties and Purpose</vt:lpstr>
      <vt:lpstr>OSDBU Duties and Purpose</vt:lpstr>
      <vt:lpstr>Executive Order 13985</vt:lpstr>
      <vt:lpstr>Executive Order 13985</vt:lpstr>
      <vt:lpstr>OMB Memorandum 22-03</vt:lpstr>
      <vt:lpstr>OSDBU Small Business Outreach</vt:lpstr>
      <vt:lpstr>Fiscal Year 2023 Outreach Activities </vt:lpstr>
      <vt:lpstr>Fiscal Year 2022 USDA Purchasing Environment</vt:lpstr>
      <vt:lpstr>USDA Budget Overview</vt:lpstr>
      <vt:lpstr>Agenda</vt:lpstr>
      <vt:lpstr>USDA’s Budget Authority </vt:lpstr>
      <vt:lpstr>USDA’s Budget Authority</vt:lpstr>
      <vt:lpstr>USDA’s Budget Authority</vt:lpstr>
      <vt:lpstr>USDA’s Budget Authority </vt:lpstr>
      <vt:lpstr>Budget Formulation Process </vt:lpstr>
      <vt:lpstr>Budget Formulation Process</vt:lpstr>
      <vt:lpstr>One Time Funding Sources </vt:lpstr>
      <vt:lpstr>Questions</vt:lpstr>
      <vt:lpstr> Break</vt:lpstr>
      <vt:lpstr>Discussion on Interim Recommendations</vt:lpstr>
      <vt:lpstr>Proposed Interim Recommendation #7   Base Acres Modernization</vt:lpstr>
      <vt:lpstr>Proposed Interim Recommendation #8 (1/4)  County Committees</vt:lpstr>
      <vt:lpstr>Proposed Interim Recommendation #8 (2/4)  County Committees</vt:lpstr>
      <vt:lpstr>Proposed Interim Recommendation #8 (3/4)  County Committees</vt:lpstr>
      <vt:lpstr>Proposed Interim Recommendation #8 (4/4)  County Committees</vt:lpstr>
      <vt:lpstr>Proposed Interim Recommendation #16  National Appeals Division </vt:lpstr>
      <vt:lpstr>DRAFT // PRE-DECISIONAL</vt:lpstr>
      <vt:lpstr>Thank you for Joining!</vt:lpstr>
      <vt:lpstr>Equity Commission Public Meeting #4 </vt:lpstr>
      <vt:lpstr>Call to Order</vt:lpstr>
      <vt:lpstr>Welcome from the Equity Commission Co-Chairs</vt:lpstr>
      <vt:lpstr>Agenda</vt:lpstr>
      <vt:lpstr>Public Comment Period</vt:lpstr>
      <vt:lpstr>Discussion on Interim Recommendations</vt:lpstr>
      <vt:lpstr>Proposed Interim Recommendation #25  The Federally Recognized Tribal Extension Program</vt:lpstr>
      <vt:lpstr>Proposed Interim Recommendation #26  1890s Institutions Matching Requirements</vt:lpstr>
      <vt:lpstr>Proposed Interim Recommendation #27  Cooperative Extension Service Programming</vt:lpstr>
      <vt:lpstr>Proposed Interim Recommendation #28  Cooperative Agreements and Competitive Grants</vt:lpstr>
      <vt:lpstr>Proposed Interim Recommendation #29 (1/3) Access to Endowments and Appropriations</vt:lpstr>
      <vt:lpstr>Proposed Interim Recommendation #29 (2/3) Access to Endowments and Appropriations</vt:lpstr>
      <vt:lpstr>Proposed Interim Recommendation #29 (3/3) Access to Endowments and Appropriations</vt:lpstr>
      <vt:lpstr>Proposed Interim Recommendation #19  (1/2) Procurement</vt:lpstr>
      <vt:lpstr>Proposed Interim Recommendation #19  (2/2) Procurement</vt:lpstr>
      <vt:lpstr>Final Review of Interim Recommendations</vt:lpstr>
      <vt:lpstr>Proposed Interim Recommendation #1  (1/2) Heirs’ Property and Fractionated Land</vt:lpstr>
      <vt:lpstr>Proposed Interim Recommendation #1  (2/2) Heirs’ Property and Fractionated Land</vt:lpstr>
      <vt:lpstr>Proposed Interim Recommendation #2  (1/3) Land Access</vt:lpstr>
      <vt:lpstr>Proposed Interim Recommendation #2  (2/3) Land Access</vt:lpstr>
      <vt:lpstr>Proposed Interim Recommendation #2  (3/3) Land Access</vt:lpstr>
      <vt:lpstr>Proposed Interim Recommendation #3  (1/4) Conservation</vt:lpstr>
      <vt:lpstr>Proposed Interim Recommendation #3  (2/4) Conservation</vt:lpstr>
      <vt:lpstr>Proposed Interim Recommendation #3  (3/4) Conservation</vt:lpstr>
      <vt:lpstr>Proposed Interim Recommendation #3  (4/4) Conservation</vt:lpstr>
      <vt:lpstr>Proposed Interim Recommendation #4  (1/3) Technical Assistance</vt:lpstr>
      <vt:lpstr>Proposed Interim Recommendation #4  (2/3) Technical Assistance</vt:lpstr>
      <vt:lpstr>Proposed Interim Recommendation #4  (3/3) Technical Assistance</vt:lpstr>
      <vt:lpstr>Proposed Interim Recommendation #5   Subsistence Farmers</vt:lpstr>
      <vt:lpstr>Proposed Interim Recommendation #6  (1/2) Farm Service Agency Loan Programs</vt:lpstr>
      <vt:lpstr>Proposed Interim Recommendation #6  (2/2) Farm Service Agency Loan Programs</vt:lpstr>
      <vt:lpstr>Proposed Interim Recommendation #9  Institutionalize Equity</vt:lpstr>
      <vt:lpstr>Proposed Interim Recommendation #10 (1/4)  Legislation to Ensure Accountability for Equity </vt:lpstr>
      <vt:lpstr>Proposed Interim Recommendation #10 (2/4)  Legislation to Ensure Accountability for Equity </vt:lpstr>
      <vt:lpstr>Proposed Interim Recommendation #10 (3/4)  Legislation to Ensure Accountability for Equity </vt:lpstr>
      <vt:lpstr>Proposed Interim Recommendation #10 (4/4)  Legislation to Ensure Accountability for Equity </vt:lpstr>
      <vt:lpstr>Proposed Interim Recommendation #11  Elevate Office of Tribal Relations</vt:lpstr>
      <vt:lpstr>Proposed Interim Recommendation #12 Language Access</vt:lpstr>
      <vt:lpstr>Proposed Interim Recommendation #13 Customer Experience</vt:lpstr>
      <vt:lpstr>Proposed Interim Recommendation #14 Annual Compliance Reviews</vt:lpstr>
      <vt:lpstr>Proposed Interim Recommendation #15 Equity Audits</vt:lpstr>
      <vt:lpstr>Proposed Interim Recommendation #18 (1/3) Private-Public Partnerships</vt:lpstr>
      <vt:lpstr>Proposed Interim Recommendation #18 (2/3) Private-Public Partnerships</vt:lpstr>
      <vt:lpstr>Proposed Interim Recommendation #18 (3/3) Private-Public Partnerships</vt:lpstr>
      <vt:lpstr>Proposed Interim Recommendation #19  (1/2) Procurement</vt:lpstr>
      <vt:lpstr>Proposed Interim Recommendation #19  (2/2) Procurement</vt:lpstr>
      <vt:lpstr>Proposed Interim Recommendation #20 Staffing Farmworkers’ Work</vt:lpstr>
      <vt:lpstr>Proposed Interim Recommendation #21 Interagency Farmworker Service Council</vt:lpstr>
      <vt:lpstr>Proposed Interim Recommendation #22 Farmworker Nutrition</vt:lpstr>
      <vt:lpstr>Proposed Interim Recommendation #23 Farmworkers’ Access to USDA Programs</vt:lpstr>
      <vt:lpstr>Proposed Interim Recommendation #24 (1/2) Funding for Farmworkers</vt:lpstr>
      <vt:lpstr>Proposed Interim Recommendation #24 (2/2) Funding for Farmworkers</vt:lpstr>
      <vt:lpstr>Proposed Interim Recommendation #25  FRTEP</vt:lpstr>
      <vt:lpstr>Proposed Interim Recommendation #26  1890s Institutions Matching Requirements</vt:lpstr>
      <vt:lpstr>Proposed Interim Recommendation #27  Cooperative Extension Service Programming</vt:lpstr>
      <vt:lpstr>Proposed Interim Recommendation #28  Cooperative Agreements and Competitive Grants</vt:lpstr>
      <vt:lpstr>Proposed Interim Recommendation #29 (1/3) Access to Endowments and Appropriations</vt:lpstr>
      <vt:lpstr>Proposed Interim Recommendation #29 (2/3) Access to Endowments and Appropriations</vt:lpstr>
      <vt:lpstr>Proposed Interim Recommendation #29 (3/3) Access to Endowments and Appropriations</vt:lpstr>
      <vt:lpstr>Proposed Interim Recommendation #30  Supplemental Nutrition Assistance Program </vt:lpstr>
      <vt:lpstr>Proposed Interim Recommendation #31  Thrifty Food Plan (TFP)</vt:lpstr>
      <vt:lpstr>Proposed Interim Recommendation #32 Customer-Centered Service of SNAP</vt:lpstr>
      <vt:lpstr>Proposed Interim Recommendation #33  (1/2) Review of Nutrition Programs</vt:lpstr>
      <vt:lpstr>Proposed Interim Recommendation #33  (2/2) Review of Nutrition Programs</vt:lpstr>
      <vt:lpstr> Break</vt:lpstr>
      <vt:lpstr>Deliberation and Voting Ground Rules </vt:lpstr>
      <vt:lpstr>Deliberation and Voting Ground Rules </vt:lpstr>
      <vt:lpstr>Deliberation/Voting on Interim Recommendations</vt:lpstr>
      <vt:lpstr>Thank you for Joining!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Nisha Mehling Galione</dc:creator>
  <cp:lastModifiedBy>Doucette, Brittany (CTR) - OSEC, DC</cp:lastModifiedBy>
  <cp:revision>1</cp:revision>
  <dcterms:created xsi:type="dcterms:W3CDTF">2022-05-02T12:47:31Z</dcterms:created>
  <dcterms:modified xsi:type="dcterms:W3CDTF">2023-03-21T17:01:24Z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0x0101003684BBC344A234488660BE6BFF4DF107</vt:lpwstr>
  </property>
  <property fmtid="{D5CDD505-2E9C-101B-9397-08002B2CF9AE}" pid="3" name="MediaServiceImageTags">
    <vt:lpwstr/>
  </property>
</Properties>
</file>