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661" r:id="rId2"/>
    <p:sldMasterId id="2147483665" r:id="rId3"/>
  </p:sldMasterIdLst>
  <p:notesMasterIdLst>
    <p:notesMasterId r:id="rId28"/>
  </p:notesMasterIdLst>
  <p:sldIdLst>
    <p:sldId id="257" r:id="rId4"/>
    <p:sldId id="258" r:id="rId5"/>
    <p:sldId id="294" r:id="rId6"/>
    <p:sldId id="316" r:id="rId7"/>
    <p:sldId id="320" r:id="rId8"/>
    <p:sldId id="325" r:id="rId9"/>
    <p:sldId id="308" r:id="rId10"/>
    <p:sldId id="306" r:id="rId11"/>
    <p:sldId id="326" r:id="rId12"/>
    <p:sldId id="322" r:id="rId13"/>
    <p:sldId id="313" r:id="rId14"/>
    <p:sldId id="324" r:id="rId15"/>
    <p:sldId id="311" r:id="rId16"/>
    <p:sldId id="329" r:id="rId17"/>
    <p:sldId id="310" r:id="rId18"/>
    <p:sldId id="328" r:id="rId19"/>
    <p:sldId id="312" r:id="rId20"/>
    <p:sldId id="327" r:id="rId21"/>
    <p:sldId id="315" r:id="rId22"/>
    <p:sldId id="268" r:id="rId23"/>
    <p:sldId id="707" r:id="rId24"/>
    <p:sldId id="314" r:id="rId25"/>
    <p:sldId id="330" r:id="rId26"/>
    <p:sldId id="706" r:id="rId27"/>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slie Cummings" initials="LC" lastIdx="6" clrIdx="0">
    <p:extLst>
      <p:ext uri="{19B8F6BF-5375-455C-9EA6-DF929625EA0E}">
        <p15:presenceInfo xmlns:p15="http://schemas.microsoft.com/office/powerpoint/2012/main" userId="S::Leslie@farmfoundation.org::b263e4cd-fbb0-45bd-ae76-042ac5a3c9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890"/>
    <a:srgbClr val="0085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80" autoAdjust="0"/>
  </p:normalViewPr>
  <p:slideViewPr>
    <p:cSldViewPr snapToGrid="0" snapToObjects="1">
      <p:cViewPr varScale="1">
        <p:scale>
          <a:sx n="55" d="100"/>
          <a:sy n="55" d="100"/>
        </p:scale>
        <p:origin x="96" y="1218"/>
      </p:cViewPr>
      <p:guideLst/>
    </p:cSldViewPr>
  </p:slideViewPr>
  <p:notesTextViewPr>
    <p:cViewPr>
      <p:scale>
        <a:sx n="1" d="1"/>
        <a:sy n="1" d="1"/>
      </p:scale>
      <p:origin x="0" y="0"/>
    </p:cViewPr>
  </p:notesTextViewPr>
  <p:notesViewPr>
    <p:cSldViewPr snapToGrid="0" snapToObjects="1">
      <p:cViewPr>
        <p:scale>
          <a:sx n="232" d="100"/>
          <a:sy n="232" d="100"/>
        </p:scale>
        <p:origin x="252" y="-16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D580E4-DD8C-4082-8FF1-26D501317A75}" type="doc">
      <dgm:prSet loTypeId="urn:microsoft.com/office/officeart/2005/8/layout/cycle6" loCatId="relationship" qsTypeId="urn:microsoft.com/office/officeart/2005/8/quickstyle/simple5" qsCatId="simple" csTypeId="urn:microsoft.com/office/officeart/2005/8/colors/accent1_2" csCatId="accent1" phldr="1"/>
      <dgm:spPr/>
    </dgm:pt>
    <dgm:pt modelId="{DF179987-F126-4D08-9701-AA79F296B6E1}">
      <dgm:prSet phldrT="[Text]" custT="1"/>
      <dgm:spPr>
        <a:solidFill>
          <a:schemeClr val="accent6">
            <a:lumMod val="60000"/>
            <a:lumOff val="40000"/>
          </a:schemeClr>
        </a:solidFill>
      </dgm:spPr>
      <dgm:t>
        <a:bodyPr/>
        <a:lstStyle/>
        <a:p>
          <a:r>
            <a:rPr lang="en-US" sz="2000" baseline="0" dirty="0">
              <a:solidFill>
                <a:schemeClr val="tx1"/>
              </a:solidFill>
            </a:rPr>
            <a:t>Labor</a:t>
          </a:r>
        </a:p>
      </dgm:t>
    </dgm:pt>
    <dgm:pt modelId="{A8D73ECF-4D99-45F5-B2F1-803F4FBB2F53}" type="parTrans" cxnId="{8B3B1818-5AF9-49F4-8C1C-F8AACA7830B8}">
      <dgm:prSet/>
      <dgm:spPr/>
      <dgm:t>
        <a:bodyPr/>
        <a:lstStyle/>
        <a:p>
          <a:endParaRPr lang="en-US"/>
        </a:p>
      </dgm:t>
    </dgm:pt>
    <dgm:pt modelId="{8A9F2AD9-2767-45F9-9658-DC5F0952B5B4}" type="sibTrans" cxnId="{8B3B1818-5AF9-49F4-8C1C-F8AACA7830B8}">
      <dgm:prSet/>
      <dgm:spPr/>
      <dgm:t>
        <a:bodyPr/>
        <a:lstStyle/>
        <a:p>
          <a:endParaRPr lang="en-US"/>
        </a:p>
      </dgm:t>
    </dgm:pt>
    <dgm:pt modelId="{540C26DA-2C0F-4145-8ECA-DF8BEDCC6FBF}">
      <dgm:prSet phldrT="[Text]" custT="1"/>
      <dgm:spPr>
        <a:solidFill>
          <a:schemeClr val="accent6">
            <a:lumMod val="60000"/>
            <a:lumOff val="40000"/>
          </a:schemeClr>
        </a:solidFill>
      </dgm:spPr>
      <dgm:t>
        <a:bodyPr/>
        <a:lstStyle/>
        <a:p>
          <a:r>
            <a:rPr lang="en-US" sz="2000" baseline="0" dirty="0">
              <a:solidFill>
                <a:schemeClr val="tx1"/>
              </a:solidFill>
            </a:rPr>
            <a:t>Economics/Financial</a:t>
          </a:r>
        </a:p>
      </dgm:t>
    </dgm:pt>
    <dgm:pt modelId="{0F53ED47-3B15-43E8-8A63-7B49F87DE4E6}" type="parTrans" cxnId="{5ABC6C42-D758-4009-AE71-65F8D2DD51BE}">
      <dgm:prSet/>
      <dgm:spPr/>
      <dgm:t>
        <a:bodyPr/>
        <a:lstStyle/>
        <a:p>
          <a:endParaRPr lang="en-US"/>
        </a:p>
      </dgm:t>
    </dgm:pt>
    <dgm:pt modelId="{FF7CEB57-E25B-4A7B-87DA-D5689CEDB027}" type="sibTrans" cxnId="{5ABC6C42-D758-4009-AE71-65F8D2DD51BE}">
      <dgm:prSet/>
      <dgm:spPr/>
      <dgm:t>
        <a:bodyPr/>
        <a:lstStyle/>
        <a:p>
          <a:endParaRPr lang="en-US"/>
        </a:p>
      </dgm:t>
    </dgm:pt>
    <dgm:pt modelId="{4FA1EA24-0E96-4098-B96F-8A0E6EFDEDCD}">
      <dgm:prSet phldrT="[Text]" custT="1"/>
      <dgm:spPr>
        <a:solidFill>
          <a:schemeClr val="accent5">
            <a:lumMod val="60000"/>
            <a:lumOff val="40000"/>
          </a:schemeClr>
        </a:solidFill>
      </dgm:spPr>
      <dgm:t>
        <a:bodyPr/>
        <a:lstStyle/>
        <a:p>
          <a:r>
            <a:rPr lang="en-US" sz="2000" baseline="0" dirty="0">
              <a:solidFill>
                <a:schemeClr val="tx1"/>
              </a:solidFill>
            </a:rPr>
            <a:t>Polarization/Trust</a:t>
          </a:r>
        </a:p>
      </dgm:t>
    </dgm:pt>
    <dgm:pt modelId="{39424D86-46D9-4C8A-ACD6-DFC4027648E7}" type="parTrans" cxnId="{8AB953C2-C0F4-40EB-A163-3111E0BF33BB}">
      <dgm:prSet/>
      <dgm:spPr/>
      <dgm:t>
        <a:bodyPr/>
        <a:lstStyle/>
        <a:p>
          <a:endParaRPr lang="en-US"/>
        </a:p>
      </dgm:t>
    </dgm:pt>
    <dgm:pt modelId="{43893E08-B6D1-4DE4-B000-47633263BF80}" type="sibTrans" cxnId="{8AB953C2-C0F4-40EB-A163-3111E0BF33BB}">
      <dgm:prSet/>
      <dgm:spPr/>
      <dgm:t>
        <a:bodyPr/>
        <a:lstStyle/>
        <a:p>
          <a:endParaRPr lang="en-US"/>
        </a:p>
      </dgm:t>
    </dgm:pt>
    <dgm:pt modelId="{BDC79491-4FAC-478E-B787-710A39AB58DD}">
      <dgm:prSet phldrT="[Text]" custT="1"/>
      <dgm:spPr>
        <a:solidFill>
          <a:schemeClr val="accent5">
            <a:lumMod val="60000"/>
            <a:lumOff val="40000"/>
          </a:schemeClr>
        </a:solidFill>
      </dgm:spPr>
      <dgm:t>
        <a:bodyPr/>
        <a:lstStyle/>
        <a:p>
          <a:r>
            <a:rPr lang="en-US" sz="2000" baseline="0" dirty="0">
              <a:solidFill>
                <a:schemeClr val="tx1"/>
              </a:solidFill>
            </a:rPr>
            <a:t>Infrastructure</a:t>
          </a:r>
        </a:p>
      </dgm:t>
    </dgm:pt>
    <dgm:pt modelId="{CD007F4F-B6B9-43D2-95F2-77B6EBD86E1F}" type="parTrans" cxnId="{40FCA109-6E72-4A2B-B366-5D011EC4900E}">
      <dgm:prSet/>
      <dgm:spPr/>
      <dgm:t>
        <a:bodyPr/>
        <a:lstStyle/>
        <a:p>
          <a:endParaRPr lang="en-US"/>
        </a:p>
      </dgm:t>
    </dgm:pt>
    <dgm:pt modelId="{4B2544EF-F101-420D-90FF-4FEDD085E7E6}" type="sibTrans" cxnId="{40FCA109-6E72-4A2B-B366-5D011EC4900E}">
      <dgm:prSet/>
      <dgm:spPr/>
      <dgm:t>
        <a:bodyPr/>
        <a:lstStyle/>
        <a:p>
          <a:endParaRPr lang="en-US"/>
        </a:p>
      </dgm:t>
    </dgm:pt>
    <dgm:pt modelId="{5EF0B731-CA3C-42B8-9A2A-09F96931887A}">
      <dgm:prSet phldrT="[Text]" custT="1"/>
      <dgm:spPr>
        <a:solidFill>
          <a:schemeClr val="accent6">
            <a:lumMod val="60000"/>
            <a:lumOff val="40000"/>
          </a:schemeClr>
        </a:solidFill>
      </dgm:spPr>
      <dgm:t>
        <a:bodyPr/>
        <a:lstStyle/>
        <a:p>
          <a:r>
            <a:rPr lang="en-US" sz="2000" baseline="0" dirty="0">
              <a:solidFill>
                <a:schemeClr val="tx1"/>
              </a:solidFill>
            </a:rPr>
            <a:t>Environmental</a:t>
          </a:r>
        </a:p>
      </dgm:t>
    </dgm:pt>
    <dgm:pt modelId="{1BE8D31C-83EF-4789-B945-913B494CCE6E}" type="parTrans" cxnId="{B4E352F7-A7B3-4FD2-BD67-03198FF97F7B}">
      <dgm:prSet/>
      <dgm:spPr/>
      <dgm:t>
        <a:bodyPr/>
        <a:lstStyle/>
        <a:p>
          <a:endParaRPr lang="en-US"/>
        </a:p>
      </dgm:t>
    </dgm:pt>
    <dgm:pt modelId="{9AA6DD1A-1F4A-4C8B-9EFD-714D4EE281B1}" type="sibTrans" cxnId="{B4E352F7-A7B3-4FD2-BD67-03198FF97F7B}">
      <dgm:prSet/>
      <dgm:spPr/>
      <dgm:t>
        <a:bodyPr/>
        <a:lstStyle/>
        <a:p>
          <a:endParaRPr lang="en-US"/>
        </a:p>
      </dgm:t>
    </dgm:pt>
    <dgm:pt modelId="{A7F92A8A-AA31-424D-93BE-1FF713436C1C}">
      <dgm:prSet phldrT="[Text]" custT="1"/>
      <dgm:spPr>
        <a:solidFill>
          <a:schemeClr val="accent5">
            <a:lumMod val="60000"/>
            <a:lumOff val="40000"/>
          </a:schemeClr>
        </a:solidFill>
      </dgm:spPr>
      <dgm:t>
        <a:bodyPr/>
        <a:lstStyle/>
        <a:p>
          <a:r>
            <a:rPr lang="en-US" sz="2000" baseline="0" dirty="0">
              <a:solidFill>
                <a:schemeClr val="tx1"/>
              </a:solidFill>
            </a:rPr>
            <a:t>Policy/Regulations</a:t>
          </a:r>
        </a:p>
      </dgm:t>
    </dgm:pt>
    <dgm:pt modelId="{993EF650-F823-497A-B21E-019022E1DC30}" type="parTrans" cxnId="{59144EA9-888B-48EA-81BD-3A9D69ABC6B9}">
      <dgm:prSet/>
      <dgm:spPr/>
      <dgm:t>
        <a:bodyPr/>
        <a:lstStyle/>
        <a:p>
          <a:endParaRPr lang="en-US"/>
        </a:p>
      </dgm:t>
    </dgm:pt>
    <dgm:pt modelId="{4E39D933-1DAD-4B5E-B427-645751C10159}" type="sibTrans" cxnId="{59144EA9-888B-48EA-81BD-3A9D69ABC6B9}">
      <dgm:prSet/>
      <dgm:spPr/>
      <dgm:t>
        <a:bodyPr/>
        <a:lstStyle/>
        <a:p>
          <a:endParaRPr lang="en-US"/>
        </a:p>
      </dgm:t>
    </dgm:pt>
    <dgm:pt modelId="{AA026615-A80B-466E-B1C3-760F06B7D2FA}">
      <dgm:prSet phldrT="[Text]" custT="1"/>
      <dgm:spPr>
        <a:solidFill>
          <a:schemeClr val="accent5">
            <a:lumMod val="60000"/>
            <a:lumOff val="40000"/>
          </a:schemeClr>
        </a:solidFill>
      </dgm:spPr>
      <dgm:t>
        <a:bodyPr/>
        <a:lstStyle/>
        <a:p>
          <a:r>
            <a:rPr lang="en-US" sz="2000" baseline="0" dirty="0">
              <a:solidFill>
                <a:schemeClr val="tx1"/>
              </a:solidFill>
            </a:rPr>
            <a:t>Health/Safety</a:t>
          </a:r>
        </a:p>
      </dgm:t>
    </dgm:pt>
    <dgm:pt modelId="{D75AEA47-53C7-45DC-A949-09471FB85443}" type="parTrans" cxnId="{9CF2FC33-7BFD-483F-ADDB-D0E5FE39BAD4}">
      <dgm:prSet/>
      <dgm:spPr/>
      <dgm:t>
        <a:bodyPr/>
        <a:lstStyle/>
        <a:p>
          <a:endParaRPr lang="en-US"/>
        </a:p>
      </dgm:t>
    </dgm:pt>
    <dgm:pt modelId="{2B2F06DB-4E4A-47FF-9844-A5A2A36C8F7D}" type="sibTrans" cxnId="{9CF2FC33-7BFD-483F-ADDB-D0E5FE39BAD4}">
      <dgm:prSet/>
      <dgm:spPr/>
      <dgm:t>
        <a:bodyPr/>
        <a:lstStyle/>
        <a:p>
          <a:endParaRPr lang="en-US"/>
        </a:p>
      </dgm:t>
    </dgm:pt>
    <dgm:pt modelId="{3BC161C6-600D-4427-9483-1CDEC4D45A7D}">
      <dgm:prSet phldrT="[Text]" custT="1"/>
      <dgm:spPr>
        <a:solidFill>
          <a:schemeClr val="accent5">
            <a:lumMod val="60000"/>
            <a:lumOff val="40000"/>
          </a:schemeClr>
        </a:solidFill>
      </dgm:spPr>
      <dgm:t>
        <a:bodyPr/>
        <a:lstStyle/>
        <a:p>
          <a:r>
            <a:rPr lang="en-US" sz="2000" baseline="0" dirty="0">
              <a:solidFill>
                <a:schemeClr val="tx1"/>
              </a:solidFill>
            </a:rPr>
            <a:t>Trade</a:t>
          </a:r>
        </a:p>
      </dgm:t>
    </dgm:pt>
    <dgm:pt modelId="{F0CAB805-CDC8-43D5-8E7A-FB0EFCC90023}" type="parTrans" cxnId="{9F9A6B9A-9107-4746-A835-22666578CE0A}">
      <dgm:prSet/>
      <dgm:spPr/>
      <dgm:t>
        <a:bodyPr/>
        <a:lstStyle/>
        <a:p>
          <a:endParaRPr lang="en-US"/>
        </a:p>
      </dgm:t>
    </dgm:pt>
    <dgm:pt modelId="{1EE97759-EE43-43E7-9B5C-9DA6DC3CA4DC}" type="sibTrans" cxnId="{9F9A6B9A-9107-4746-A835-22666578CE0A}">
      <dgm:prSet/>
      <dgm:spPr/>
      <dgm:t>
        <a:bodyPr/>
        <a:lstStyle/>
        <a:p>
          <a:endParaRPr lang="en-US"/>
        </a:p>
      </dgm:t>
    </dgm:pt>
    <dgm:pt modelId="{C8CDDEAA-0EA3-4EB5-99C6-98CCC2544680}">
      <dgm:prSet phldrT="[Text]" custT="1"/>
      <dgm:spPr>
        <a:solidFill>
          <a:schemeClr val="accent1">
            <a:lumMod val="40000"/>
            <a:lumOff val="60000"/>
          </a:schemeClr>
        </a:solidFill>
        <a:ln>
          <a:solidFill>
            <a:schemeClr val="accent1"/>
          </a:solidFill>
        </a:ln>
      </dgm:spPr>
      <dgm:t>
        <a:bodyPr/>
        <a:lstStyle/>
        <a:p>
          <a:r>
            <a:rPr lang="en-US" sz="2000" baseline="0" dirty="0">
              <a:solidFill>
                <a:schemeClr val="tx1"/>
              </a:solidFill>
            </a:rPr>
            <a:t>Rural Communities</a:t>
          </a:r>
        </a:p>
      </dgm:t>
    </dgm:pt>
    <dgm:pt modelId="{E8EAD4FF-D452-4B92-9AD1-B9C35EB754CE}" type="parTrans" cxnId="{5D45D6FA-4E3C-4885-B2E2-B34E62B4A517}">
      <dgm:prSet/>
      <dgm:spPr/>
      <dgm:t>
        <a:bodyPr/>
        <a:lstStyle/>
        <a:p>
          <a:endParaRPr lang="en-US"/>
        </a:p>
      </dgm:t>
    </dgm:pt>
    <dgm:pt modelId="{A45A3DC2-1180-4154-8041-19A6EF314F0E}" type="sibTrans" cxnId="{5D45D6FA-4E3C-4885-B2E2-B34E62B4A517}">
      <dgm:prSet/>
      <dgm:spPr/>
      <dgm:t>
        <a:bodyPr/>
        <a:lstStyle/>
        <a:p>
          <a:endParaRPr lang="en-US"/>
        </a:p>
      </dgm:t>
    </dgm:pt>
    <dgm:pt modelId="{95DB049A-B3DA-4CB0-958F-2BE4DC327F88}">
      <dgm:prSet phldrT="[Text]" custT="1"/>
      <dgm:spPr>
        <a:solidFill>
          <a:schemeClr val="accent5">
            <a:lumMod val="60000"/>
            <a:lumOff val="40000"/>
          </a:schemeClr>
        </a:solidFill>
      </dgm:spPr>
      <dgm:t>
        <a:bodyPr/>
        <a:lstStyle/>
        <a:p>
          <a:r>
            <a:rPr lang="en-US" sz="2000" baseline="0" dirty="0">
              <a:solidFill>
                <a:schemeClr val="tx1"/>
              </a:solidFill>
            </a:rPr>
            <a:t>Legacy/Family</a:t>
          </a:r>
        </a:p>
      </dgm:t>
    </dgm:pt>
    <dgm:pt modelId="{291EC8A6-0776-4911-8600-FC6355D57925}" type="parTrans" cxnId="{ACC8FA8A-AFAE-4A5D-AAE7-CFDBB0734905}">
      <dgm:prSet/>
      <dgm:spPr/>
      <dgm:t>
        <a:bodyPr/>
        <a:lstStyle/>
        <a:p>
          <a:endParaRPr lang="en-US"/>
        </a:p>
      </dgm:t>
    </dgm:pt>
    <dgm:pt modelId="{BF9A867F-C4AB-49DA-B634-E969A3202FE8}" type="sibTrans" cxnId="{ACC8FA8A-AFAE-4A5D-AAE7-CFDBB0734905}">
      <dgm:prSet/>
      <dgm:spPr/>
      <dgm:t>
        <a:bodyPr/>
        <a:lstStyle/>
        <a:p>
          <a:endParaRPr lang="en-US"/>
        </a:p>
      </dgm:t>
    </dgm:pt>
    <dgm:pt modelId="{DA15CB6B-64C6-43DB-834D-B0A421DE3568}" type="pres">
      <dgm:prSet presAssocID="{C2D580E4-DD8C-4082-8FF1-26D501317A75}" presName="cycle" presStyleCnt="0">
        <dgm:presLayoutVars>
          <dgm:dir/>
          <dgm:resizeHandles val="exact"/>
        </dgm:presLayoutVars>
      </dgm:prSet>
      <dgm:spPr/>
    </dgm:pt>
    <dgm:pt modelId="{68BFD170-6D86-4989-AC1B-1BD71C7F4A18}" type="pres">
      <dgm:prSet presAssocID="{DF179987-F126-4D08-9701-AA79F296B6E1}" presName="node" presStyleLbl="node1" presStyleIdx="0" presStyleCnt="10" custScaleX="105156" custScaleY="105361">
        <dgm:presLayoutVars>
          <dgm:bulletEnabled val="1"/>
        </dgm:presLayoutVars>
      </dgm:prSet>
      <dgm:spPr/>
    </dgm:pt>
    <dgm:pt modelId="{57EE8999-254A-403B-8B74-5F0A81E04627}" type="pres">
      <dgm:prSet presAssocID="{DF179987-F126-4D08-9701-AA79F296B6E1}" presName="spNode" presStyleCnt="0"/>
      <dgm:spPr/>
    </dgm:pt>
    <dgm:pt modelId="{8EA1B905-31F2-415D-BEF3-4308A662EB0D}" type="pres">
      <dgm:prSet presAssocID="{8A9F2AD9-2767-45F9-9658-DC5F0952B5B4}" presName="sibTrans" presStyleLbl="sibTrans1D1" presStyleIdx="0" presStyleCnt="10"/>
      <dgm:spPr/>
    </dgm:pt>
    <dgm:pt modelId="{ED9C7437-627D-4F8E-ABAD-2C30CACFDCCD}" type="pres">
      <dgm:prSet presAssocID="{540C26DA-2C0F-4145-8ECA-DF8BEDCC6FBF}" presName="node" presStyleLbl="node1" presStyleIdx="1" presStyleCnt="10" custScaleX="277513" custScaleY="83190" custRadScaleRad="100334" custRadScaleInc="52577">
        <dgm:presLayoutVars>
          <dgm:bulletEnabled val="1"/>
        </dgm:presLayoutVars>
      </dgm:prSet>
      <dgm:spPr/>
    </dgm:pt>
    <dgm:pt modelId="{8875FF6A-40E5-4AC5-A5E2-47616B1834F3}" type="pres">
      <dgm:prSet presAssocID="{540C26DA-2C0F-4145-8ECA-DF8BEDCC6FBF}" presName="spNode" presStyleCnt="0"/>
      <dgm:spPr/>
    </dgm:pt>
    <dgm:pt modelId="{BC7BD0C8-0DF7-4848-B119-F65AFCA53326}" type="pres">
      <dgm:prSet presAssocID="{FF7CEB57-E25B-4A7B-87DA-D5689CEDB027}" presName="sibTrans" presStyleLbl="sibTrans1D1" presStyleIdx="1" presStyleCnt="10"/>
      <dgm:spPr/>
    </dgm:pt>
    <dgm:pt modelId="{59B4CFAF-BAC8-4313-8F9C-46DC87286BD2}" type="pres">
      <dgm:prSet presAssocID="{95DB049A-B3DA-4CB0-958F-2BE4DC327F88}" presName="node" presStyleLbl="node1" presStyleIdx="2" presStyleCnt="10" custScaleX="186153">
        <dgm:presLayoutVars>
          <dgm:bulletEnabled val="1"/>
        </dgm:presLayoutVars>
      </dgm:prSet>
      <dgm:spPr/>
    </dgm:pt>
    <dgm:pt modelId="{5EC65718-A9FA-4D90-9345-2A034B610E1A}" type="pres">
      <dgm:prSet presAssocID="{95DB049A-B3DA-4CB0-958F-2BE4DC327F88}" presName="spNode" presStyleCnt="0"/>
      <dgm:spPr/>
    </dgm:pt>
    <dgm:pt modelId="{ACD56DB4-DBC4-4356-AE90-EC3337EC0D0F}" type="pres">
      <dgm:prSet presAssocID="{BF9A867F-C4AB-49DA-B634-E969A3202FE8}" presName="sibTrans" presStyleLbl="sibTrans1D1" presStyleIdx="2" presStyleCnt="10"/>
      <dgm:spPr/>
    </dgm:pt>
    <dgm:pt modelId="{77EC69C0-835C-4596-A269-59D1DAFC5AEF}" type="pres">
      <dgm:prSet presAssocID="{4FA1EA24-0E96-4098-B96F-8A0E6EFDEDCD}" presName="node" presStyleLbl="node1" presStyleIdx="3" presStyleCnt="10" custScaleX="240008">
        <dgm:presLayoutVars>
          <dgm:bulletEnabled val="1"/>
        </dgm:presLayoutVars>
      </dgm:prSet>
      <dgm:spPr/>
    </dgm:pt>
    <dgm:pt modelId="{37EA5940-68CA-4D0C-BCF9-9D9CDADA16BE}" type="pres">
      <dgm:prSet presAssocID="{4FA1EA24-0E96-4098-B96F-8A0E6EFDEDCD}" presName="spNode" presStyleCnt="0"/>
      <dgm:spPr/>
    </dgm:pt>
    <dgm:pt modelId="{F99F8E1F-6205-45A8-B78C-F7E365397880}" type="pres">
      <dgm:prSet presAssocID="{43893E08-B6D1-4DE4-B000-47633263BF80}" presName="sibTrans" presStyleLbl="sibTrans1D1" presStyleIdx="3" presStyleCnt="10"/>
      <dgm:spPr/>
    </dgm:pt>
    <dgm:pt modelId="{51FA462C-91E6-4152-ABFB-559AF15F4A62}" type="pres">
      <dgm:prSet presAssocID="{BDC79491-4FAC-478E-B787-710A39AB58DD}" presName="node" presStyleLbl="node1" presStyleIdx="4" presStyleCnt="10" custScaleX="216329" custScaleY="74149" custRadScaleRad="102479" custRadScaleInc="-49333">
        <dgm:presLayoutVars>
          <dgm:bulletEnabled val="1"/>
        </dgm:presLayoutVars>
      </dgm:prSet>
      <dgm:spPr/>
    </dgm:pt>
    <dgm:pt modelId="{EE507238-D560-4CA2-B43D-28961D025260}" type="pres">
      <dgm:prSet presAssocID="{BDC79491-4FAC-478E-B787-710A39AB58DD}" presName="spNode" presStyleCnt="0"/>
      <dgm:spPr/>
    </dgm:pt>
    <dgm:pt modelId="{22DF831F-2057-4D49-81A2-919D66FAC357}" type="pres">
      <dgm:prSet presAssocID="{4B2544EF-F101-420D-90FF-4FEDD085E7E6}" presName="sibTrans" presStyleLbl="sibTrans1D1" presStyleIdx="4" presStyleCnt="10"/>
      <dgm:spPr/>
    </dgm:pt>
    <dgm:pt modelId="{2BD7CA5E-D67E-45EA-9C67-C17F74A714BD}" type="pres">
      <dgm:prSet presAssocID="{5EF0B731-CA3C-42B8-9A2A-09F96931887A}" presName="node" presStyleLbl="node1" presStyleIdx="5" presStyleCnt="10" custScaleX="224504" custScaleY="72556">
        <dgm:presLayoutVars>
          <dgm:bulletEnabled val="1"/>
        </dgm:presLayoutVars>
      </dgm:prSet>
      <dgm:spPr/>
    </dgm:pt>
    <dgm:pt modelId="{36DDDB1B-CDB1-41BF-960B-C35F773A66B0}" type="pres">
      <dgm:prSet presAssocID="{5EF0B731-CA3C-42B8-9A2A-09F96931887A}" presName="spNode" presStyleCnt="0"/>
      <dgm:spPr/>
    </dgm:pt>
    <dgm:pt modelId="{CC9290A8-5E5B-4897-8B19-DEB578C01A8A}" type="pres">
      <dgm:prSet presAssocID="{9AA6DD1A-1F4A-4C8B-9EFD-714D4EE281B1}" presName="sibTrans" presStyleLbl="sibTrans1D1" presStyleIdx="5" presStyleCnt="10"/>
      <dgm:spPr/>
    </dgm:pt>
    <dgm:pt modelId="{8703A5ED-5A93-433E-8700-7745859F180A}" type="pres">
      <dgm:prSet presAssocID="{A7F92A8A-AA31-424D-93BE-1FF713436C1C}" presName="node" presStyleLbl="node1" presStyleIdx="6" presStyleCnt="10" custScaleX="264970" custScaleY="92244" custRadScaleRad="97405" custRadScaleInc="69498">
        <dgm:presLayoutVars>
          <dgm:bulletEnabled val="1"/>
        </dgm:presLayoutVars>
      </dgm:prSet>
      <dgm:spPr/>
    </dgm:pt>
    <dgm:pt modelId="{E2047E38-7013-42CA-AB32-0B017A144B25}" type="pres">
      <dgm:prSet presAssocID="{A7F92A8A-AA31-424D-93BE-1FF713436C1C}" presName="spNode" presStyleCnt="0"/>
      <dgm:spPr/>
    </dgm:pt>
    <dgm:pt modelId="{F484FD95-88D1-44BE-A28A-13BE093DB0A1}" type="pres">
      <dgm:prSet presAssocID="{4E39D933-1DAD-4B5E-B427-645751C10159}" presName="sibTrans" presStyleLbl="sibTrans1D1" presStyleIdx="6" presStyleCnt="10"/>
      <dgm:spPr/>
    </dgm:pt>
    <dgm:pt modelId="{D8DDEFD4-D4BA-42FC-9589-B1C9CF38D2F4}" type="pres">
      <dgm:prSet presAssocID="{AA026615-A80B-466E-B1C3-760F06B7D2FA}" presName="node" presStyleLbl="node1" presStyleIdx="7" presStyleCnt="10" custScaleX="198613" custScaleY="87546" custRadScaleRad="97883" custRadScaleInc="35984">
        <dgm:presLayoutVars>
          <dgm:bulletEnabled val="1"/>
        </dgm:presLayoutVars>
      </dgm:prSet>
      <dgm:spPr/>
    </dgm:pt>
    <dgm:pt modelId="{2FEF4257-3F68-4F49-B55A-1FB5CB9619B3}" type="pres">
      <dgm:prSet presAssocID="{AA026615-A80B-466E-B1C3-760F06B7D2FA}" presName="spNode" presStyleCnt="0"/>
      <dgm:spPr/>
    </dgm:pt>
    <dgm:pt modelId="{3F7A580A-D4BD-462B-A600-6AAF1153EAC2}" type="pres">
      <dgm:prSet presAssocID="{2B2F06DB-4E4A-47FF-9844-A5A2A36C8F7D}" presName="sibTrans" presStyleLbl="sibTrans1D1" presStyleIdx="7" presStyleCnt="10"/>
      <dgm:spPr/>
    </dgm:pt>
    <dgm:pt modelId="{DE4D9696-1F05-4837-826B-002987477238}" type="pres">
      <dgm:prSet presAssocID="{3BC161C6-600D-4427-9483-1CDEC4D45A7D}" presName="node" presStyleLbl="node1" presStyleIdx="8" presStyleCnt="10" custScaleY="86282">
        <dgm:presLayoutVars>
          <dgm:bulletEnabled val="1"/>
        </dgm:presLayoutVars>
      </dgm:prSet>
      <dgm:spPr/>
    </dgm:pt>
    <dgm:pt modelId="{492A8EF2-C313-4D2E-8C9F-6DA82946A26A}" type="pres">
      <dgm:prSet presAssocID="{3BC161C6-600D-4427-9483-1CDEC4D45A7D}" presName="spNode" presStyleCnt="0"/>
      <dgm:spPr/>
    </dgm:pt>
    <dgm:pt modelId="{07375FF0-3DD4-4FB2-B4DB-82881E8E65AE}" type="pres">
      <dgm:prSet presAssocID="{1EE97759-EE43-43E7-9B5C-9DA6DC3CA4DC}" presName="sibTrans" presStyleLbl="sibTrans1D1" presStyleIdx="8" presStyleCnt="10"/>
      <dgm:spPr/>
    </dgm:pt>
    <dgm:pt modelId="{E83C6D5C-2C91-4C01-BE1A-F7045DA640FA}" type="pres">
      <dgm:prSet presAssocID="{C8CDDEAA-0EA3-4EB5-99C6-98CCC2544680}" presName="node" presStyleLbl="node1" presStyleIdx="9" presStyleCnt="10" custScaleX="250291" custScaleY="84502" custRadScaleRad="98235" custRadScaleInc="-56445">
        <dgm:presLayoutVars>
          <dgm:bulletEnabled val="1"/>
        </dgm:presLayoutVars>
      </dgm:prSet>
      <dgm:spPr/>
    </dgm:pt>
    <dgm:pt modelId="{1683A5CA-6A58-40CC-9B55-ED342EE403AA}" type="pres">
      <dgm:prSet presAssocID="{C8CDDEAA-0EA3-4EB5-99C6-98CCC2544680}" presName="spNode" presStyleCnt="0"/>
      <dgm:spPr/>
    </dgm:pt>
    <dgm:pt modelId="{BB0EB0DE-D697-400E-B858-CC4C94A52301}" type="pres">
      <dgm:prSet presAssocID="{A45A3DC2-1180-4154-8041-19A6EF314F0E}" presName="sibTrans" presStyleLbl="sibTrans1D1" presStyleIdx="9" presStyleCnt="10"/>
      <dgm:spPr/>
    </dgm:pt>
  </dgm:ptLst>
  <dgm:cxnLst>
    <dgm:cxn modelId="{68173004-BFB8-4B27-B8A2-F5D593595FB9}" type="presOf" srcId="{DF179987-F126-4D08-9701-AA79F296B6E1}" destId="{68BFD170-6D86-4989-AC1B-1BD71C7F4A18}" srcOrd="0" destOrd="0" presId="urn:microsoft.com/office/officeart/2005/8/layout/cycle6"/>
    <dgm:cxn modelId="{AFA7A105-F949-4BAD-A977-5451F24637BD}" type="presOf" srcId="{8A9F2AD9-2767-45F9-9658-DC5F0952B5B4}" destId="{8EA1B905-31F2-415D-BEF3-4308A662EB0D}" srcOrd="0" destOrd="0" presId="urn:microsoft.com/office/officeart/2005/8/layout/cycle6"/>
    <dgm:cxn modelId="{40FCA109-6E72-4A2B-B366-5D011EC4900E}" srcId="{C2D580E4-DD8C-4082-8FF1-26D501317A75}" destId="{BDC79491-4FAC-478E-B787-710A39AB58DD}" srcOrd="4" destOrd="0" parTransId="{CD007F4F-B6B9-43D2-95F2-77B6EBD86E1F}" sibTransId="{4B2544EF-F101-420D-90FF-4FEDD085E7E6}"/>
    <dgm:cxn modelId="{8B3B1818-5AF9-49F4-8C1C-F8AACA7830B8}" srcId="{C2D580E4-DD8C-4082-8FF1-26D501317A75}" destId="{DF179987-F126-4D08-9701-AA79F296B6E1}" srcOrd="0" destOrd="0" parTransId="{A8D73ECF-4D99-45F5-B2F1-803F4FBB2F53}" sibTransId="{8A9F2AD9-2767-45F9-9658-DC5F0952B5B4}"/>
    <dgm:cxn modelId="{798C122D-AA60-4A94-B904-684563F97D9E}" type="presOf" srcId="{4B2544EF-F101-420D-90FF-4FEDD085E7E6}" destId="{22DF831F-2057-4D49-81A2-919D66FAC357}" srcOrd="0" destOrd="0" presId="urn:microsoft.com/office/officeart/2005/8/layout/cycle6"/>
    <dgm:cxn modelId="{9CF2FC33-7BFD-483F-ADDB-D0E5FE39BAD4}" srcId="{C2D580E4-DD8C-4082-8FF1-26D501317A75}" destId="{AA026615-A80B-466E-B1C3-760F06B7D2FA}" srcOrd="7" destOrd="0" parTransId="{D75AEA47-53C7-45DC-A949-09471FB85443}" sibTransId="{2B2F06DB-4E4A-47FF-9844-A5A2A36C8F7D}"/>
    <dgm:cxn modelId="{5ABC6C42-D758-4009-AE71-65F8D2DD51BE}" srcId="{C2D580E4-DD8C-4082-8FF1-26D501317A75}" destId="{540C26DA-2C0F-4145-8ECA-DF8BEDCC6FBF}" srcOrd="1" destOrd="0" parTransId="{0F53ED47-3B15-43E8-8A63-7B49F87DE4E6}" sibTransId="{FF7CEB57-E25B-4A7B-87DA-D5689CEDB027}"/>
    <dgm:cxn modelId="{3F482A6D-3DCC-430F-9AF5-D4AB0074942E}" type="presOf" srcId="{C8CDDEAA-0EA3-4EB5-99C6-98CCC2544680}" destId="{E83C6D5C-2C91-4C01-BE1A-F7045DA640FA}" srcOrd="0" destOrd="0" presId="urn:microsoft.com/office/officeart/2005/8/layout/cycle6"/>
    <dgm:cxn modelId="{B345F975-D31A-4201-BA32-81510B51083B}" type="presOf" srcId="{AA026615-A80B-466E-B1C3-760F06B7D2FA}" destId="{D8DDEFD4-D4BA-42FC-9589-B1C9CF38D2F4}" srcOrd="0" destOrd="0" presId="urn:microsoft.com/office/officeart/2005/8/layout/cycle6"/>
    <dgm:cxn modelId="{D24EC056-0390-4A90-B586-FFB0239AF048}" type="presOf" srcId="{3BC161C6-600D-4427-9483-1CDEC4D45A7D}" destId="{DE4D9696-1F05-4837-826B-002987477238}" srcOrd="0" destOrd="0" presId="urn:microsoft.com/office/officeart/2005/8/layout/cycle6"/>
    <dgm:cxn modelId="{A8585B81-23D1-457D-9B2A-2F8963713CE7}" type="presOf" srcId="{43893E08-B6D1-4DE4-B000-47633263BF80}" destId="{F99F8E1F-6205-45A8-B78C-F7E365397880}" srcOrd="0" destOrd="0" presId="urn:microsoft.com/office/officeart/2005/8/layout/cycle6"/>
    <dgm:cxn modelId="{ACC8FA8A-AFAE-4A5D-AAE7-CFDBB0734905}" srcId="{C2D580E4-DD8C-4082-8FF1-26D501317A75}" destId="{95DB049A-B3DA-4CB0-958F-2BE4DC327F88}" srcOrd="2" destOrd="0" parTransId="{291EC8A6-0776-4911-8600-FC6355D57925}" sibTransId="{BF9A867F-C4AB-49DA-B634-E969A3202FE8}"/>
    <dgm:cxn modelId="{9F9A6B9A-9107-4746-A835-22666578CE0A}" srcId="{C2D580E4-DD8C-4082-8FF1-26D501317A75}" destId="{3BC161C6-600D-4427-9483-1CDEC4D45A7D}" srcOrd="8" destOrd="0" parTransId="{F0CAB805-CDC8-43D5-8E7A-FB0EFCC90023}" sibTransId="{1EE97759-EE43-43E7-9B5C-9DA6DC3CA4DC}"/>
    <dgm:cxn modelId="{7D1FAB9C-96C2-49FB-961B-D2E6BA3AAF7B}" type="presOf" srcId="{BDC79491-4FAC-478E-B787-710A39AB58DD}" destId="{51FA462C-91E6-4152-ABFB-559AF15F4A62}" srcOrd="0" destOrd="0" presId="urn:microsoft.com/office/officeart/2005/8/layout/cycle6"/>
    <dgm:cxn modelId="{59144EA9-888B-48EA-81BD-3A9D69ABC6B9}" srcId="{C2D580E4-DD8C-4082-8FF1-26D501317A75}" destId="{A7F92A8A-AA31-424D-93BE-1FF713436C1C}" srcOrd="6" destOrd="0" parTransId="{993EF650-F823-497A-B21E-019022E1DC30}" sibTransId="{4E39D933-1DAD-4B5E-B427-645751C10159}"/>
    <dgm:cxn modelId="{6124ECBA-A6BA-4A44-B2EE-1945DDB3612E}" type="presOf" srcId="{4E39D933-1DAD-4B5E-B427-645751C10159}" destId="{F484FD95-88D1-44BE-A28A-13BE093DB0A1}" srcOrd="0" destOrd="0" presId="urn:microsoft.com/office/officeart/2005/8/layout/cycle6"/>
    <dgm:cxn modelId="{B61EE9BC-5A0E-47A7-B05C-5F9F36024F65}" type="presOf" srcId="{4FA1EA24-0E96-4098-B96F-8A0E6EFDEDCD}" destId="{77EC69C0-835C-4596-A269-59D1DAFC5AEF}" srcOrd="0" destOrd="0" presId="urn:microsoft.com/office/officeart/2005/8/layout/cycle6"/>
    <dgm:cxn modelId="{8AB953C2-C0F4-40EB-A163-3111E0BF33BB}" srcId="{C2D580E4-DD8C-4082-8FF1-26D501317A75}" destId="{4FA1EA24-0E96-4098-B96F-8A0E6EFDEDCD}" srcOrd="3" destOrd="0" parTransId="{39424D86-46D9-4C8A-ACD6-DFC4027648E7}" sibTransId="{43893E08-B6D1-4DE4-B000-47633263BF80}"/>
    <dgm:cxn modelId="{415412C3-DC4E-4789-B1E4-20C61DAD4B28}" type="presOf" srcId="{540C26DA-2C0F-4145-8ECA-DF8BEDCC6FBF}" destId="{ED9C7437-627D-4F8E-ABAD-2C30CACFDCCD}" srcOrd="0" destOrd="0" presId="urn:microsoft.com/office/officeart/2005/8/layout/cycle6"/>
    <dgm:cxn modelId="{AF743BCC-5218-44C8-889F-228BCACE1BC2}" type="presOf" srcId="{FF7CEB57-E25B-4A7B-87DA-D5689CEDB027}" destId="{BC7BD0C8-0DF7-4848-B119-F65AFCA53326}" srcOrd="0" destOrd="0" presId="urn:microsoft.com/office/officeart/2005/8/layout/cycle6"/>
    <dgm:cxn modelId="{73848AD2-6105-480A-A150-EFE288C417CF}" type="presOf" srcId="{BF9A867F-C4AB-49DA-B634-E969A3202FE8}" destId="{ACD56DB4-DBC4-4356-AE90-EC3337EC0D0F}" srcOrd="0" destOrd="0" presId="urn:microsoft.com/office/officeart/2005/8/layout/cycle6"/>
    <dgm:cxn modelId="{8D981CD8-1C63-4F91-9097-14ACE67E74F5}" type="presOf" srcId="{1EE97759-EE43-43E7-9B5C-9DA6DC3CA4DC}" destId="{07375FF0-3DD4-4FB2-B4DB-82881E8E65AE}" srcOrd="0" destOrd="0" presId="urn:microsoft.com/office/officeart/2005/8/layout/cycle6"/>
    <dgm:cxn modelId="{2463B3D9-BA5A-49FC-96C3-F1DB5344E50A}" type="presOf" srcId="{A7F92A8A-AA31-424D-93BE-1FF713436C1C}" destId="{8703A5ED-5A93-433E-8700-7745859F180A}" srcOrd="0" destOrd="0" presId="urn:microsoft.com/office/officeart/2005/8/layout/cycle6"/>
    <dgm:cxn modelId="{BDC99FDF-89F5-42D3-B926-0FA6F0391129}" type="presOf" srcId="{95DB049A-B3DA-4CB0-958F-2BE4DC327F88}" destId="{59B4CFAF-BAC8-4313-8F9C-46DC87286BD2}" srcOrd="0" destOrd="0" presId="urn:microsoft.com/office/officeart/2005/8/layout/cycle6"/>
    <dgm:cxn modelId="{43CE10E2-8167-46F8-8072-9A5DE4958B0C}" type="presOf" srcId="{9AA6DD1A-1F4A-4C8B-9EFD-714D4EE281B1}" destId="{CC9290A8-5E5B-4897-8B19-DEB578C01A8A}" srcOrd="0" destOrd="0" presId="urn:microsoft.com/office/officeart/2005/8/layout/cycle6"/>
    <dgm:cxn modelId="{183704E5-5C81-428E-A497-315E0321EB0A}" type="presOf" srcId="{C2D580E4-DD8C-4082-8FF1-26D501317A75}" destId="{DA15CB6B-64C6-43DB-834D-B0A421DE3568}" srcOrd="0" destOrd="0" presId="urn:microsoft.com/office/officeart/2005/8/layout/cycle6"/>
    <dgm:cxn modelId="{6A459AE8-71C9-4123-BA4B-44DE2D6910BC}" type="presOf" srcId="{A45A3DC2-1180-4154-8041-19A6EF314F0E}" destId="{BB0EB0DE-D697-400E-B858-CC4C94A52301}" srcOrd="0" destOrd="0" presId="urn:microsoft.com/office/officeart/2005/8/layout/cycle6"/>
    <dgm:cxn modelId="{1784BDEB-3646-4F2E-92F5-2806C293508F}" type="presOf" srcId="{2B2F06DB-4E4A-47FF-9844-A5A2A36C8F7D}" destId="{3F7A580A-D4BD-462B-A600-6AAF1153EAC2}" srcOrd="0" destOrd="0" presId="urn:microsoft.com/office/officeart/2005/8/layout/cycle6"/>
    <dgm:cxn modelId="{6BE6FBF5-5816-44C4-9748-BD7C30DD92C0}" type="presOf" srcId="{5EF0B731-CA3C-42B8-9A2A-09F96931887A}" destId="{2BD7CA5E-D67E-45EA-9C67-C17F74A714BD}" srcOrd="0" destOrd="0" presId="urn:microsoft.com/office/officeart/2005/8/layout/cycle6"/>
    <dgm:cxn modelId="{B4E352F7-A7B3-4FD2-BD67-03198FF97F7B}" srcId="{C2D580E4-DD8C-4082-8FF1-26D501317A75}" destId="{5EF0B731-CA3C-42B8-9A2A-09F96931887A}" srcOrd="5" destOrd="0" parTransId="{1BE8D31C-83EF-4789-B945-913B494CCE6E}" sibTransId="{9AA6DD1A-1F4A-4C8B-9EFD-714D4EE281B1}"/>
    <dgm:cxn modelId="{5D45D6FA-4E3C-4885-B2E2-B34E62B4A517}" srcId="{C2D580E4-DD8C-4082-8FF1-26D501317A75}" destId="{C8CDDEAA-0EA3-4EB5-99C6-98CCC2544680}" srcOrd="9" destOrd="0" parTransId="{E8EAD4FF-D452-4B92-9AD1-B9C35EB754CE}" sibTransId="{A45A3DC2-1180-4154-8041-19A6EF314F0E}"/>
    <dgm:cxn modelId="{EC5EE941-EED9-4A01-A29F-6FC65A1879CB}" type="presParOf" srcId="{DA15CB6B-64C6-43DB-834D-B0A421DE3568}" destId="{68BFD170-6D86-4989-AC1B-1BD71C7F4A18}" srcOrd="0" destOrd="0" presId="urn:microsoft.com/office/officeart/2005/8/layout/cycle6"/>
    <dgm:cxn modelId="{992920F6-4939-41A3-9C3B-8C9A999AA5EF}" type="presParOf" srcId="{DA15CB6B-64C6-43DB-834D-B0A421DE3568}" destId="{57EE8999-254A-403B-8B74-5F0A81E04627}" srcOrd="1" destOrd="0" presId="urn:microsoft.com/office/officeart/2005/8/layout/cycle6"/>
    <dgm:cxn modelId="{945099B0-8FB7-496D-AC0F-F975F5383C1D}" type="presParOf" srcId="{DA15CB6B-64C6-43DB-834D-B0A421DE3568}" destId="{8EA1B905-31F2-415D-BEF3-4308A662EB0D}" srcOrd="2" destOrd="0" presId="urn:microsoft.com/office/officeart/2005/8/layout/cycle6"/>
    <dgm:cxn modelId="{7FAE6472-C739-420F-9C2B-F890B4CA7424}" type="presParOf" srcId="{DA15CB6B-64C6-43DB-834D-B0A421DE3568}" destId="{ED9C7437-627D-4F8E-ABAD-2C30CACFDCCD}" srcOrd="3" destOrd="0" presId="urn:microsoft.com/office/officeart/2005/8/layout/cycle6"/>
    <dgm:cxn modelId="{E9572C5A-58AF-4ECA-A8DC-6C2A9286F9B5}" type="presParOf" srcId="{DA15CB6B-64C6-43DB-834D-B0A421DE3568}" destId="{8875FF6A-40E5-4AC5-A5E2-47616B1834F3}" srcOrd="4" destOrd="0" presId="urn:microsoft.com/office/officeart/2005/8/layout/cycle6"/>
    <dgm:cxn modelId="{79422A21-6660-4FE6-80FF-30E735FF3B8F}" type="presParOf" srcId="{DA15CB6B-64C6-43DB-834D-B0A421DE3568}" destId="{BC7BD0C8-0DF7-4848-B119-F65AFCA53326}" srcOrd="5" destOrd="0" presId="urn:microsoft.com/office/officeart/2005/8/layout/cycle6"/>
    <dgm:cxn modelId="{74B217C9-804B-46CC-B95A-5CACF75BC565}" type="presParOf" srcId="{DA15CB6B-64C6-43DB-834D-B0A421DE3568}" destId="{59B4CFAF-BAC8-4313-8F9C-46DC87286BD2}" srcOrd="6" destOrd="0" presId="urn:microsoft.com/office/officeart/2005/8/layout/cycle6"/>
    <dgm:cxn modelId="{48AC3624-4B60-4DB1-8C68-B9A06150329A}" type="presParOf" srcId="{DA15CB6B-64C6-43DB-834D-B0A421DE3568}" destId="{5EC65718-A9FA-4D90-9345-2A034B610E1A}" srcOrd="7" destOrd="0" presId="urn:microsoft.com/office/officeart/2005/8/layout/cycle6"/>
    <dgm:cxn modelId="{8427E6DF-5B9D-44FB-9C18-DE43EB21E3C0}" type="presParOf" srcId="{DA15CB6B-64C6-43DB-834D-B0A421DE3568}" destId="{ACD56DB4-DBC4-4356-AE90-EC3337EC0D0F}" srcOrd="8" destOrd="0" presId="urn:microsoft.com/office/officeart/2005/8/layout/cycle6"/>
    <dgm:cxn modelId="{0BAE216C-EB61-4EEE-8FED-1DA8B50F1E44}" type="presParOf" srcId="{DA15CB6B-64C6-43DB-834D-B0A421DE3568}" destId="{77EC69C0-835C-4596-A269-59D1DAFC5AEF}" srcOrd="9" destOrd="0" presId="urn:microsoft.com/office/officeart/2005/8/layout/cycle6"/>
    <dgm:cxn modelId="{AEF6EF51-B834-4E72-9E69-0ED26E1955C4}" type="presParOf" srcId="{DA15CB6B-64C6-43DB-834D-B0A421DE3568}" destId="{37EA5940-68CA-4D0C-BCF9-9D9CDADA16BE}" srcOrd="10" destOrd="0" presId="urn:microsoft.com/office/officeart/2005/8/layout/cycle6"/>
    <dgm:cxn modelId="{B3FB1050-CA15-4AEA-9914-F7B6CD73679C}" type="presParOf" srcId="{DA15CB6B-64C6-43DB-834D-B0A421DE3568}" destId="{F99F8E1F-6205-45A8-B78C-F7E365397880}" srcOrd="11" destOrd="0" presId="urn:microsoft.com/office/officeart/2005/8/layout/cycle6"/>
    <dgm:cxn modelId="{2336DB53-F8B1-4F3F-8E4F-2DA9F3EF304A}" type="presParOf" srcId="{DA15CB6B-64C6-43DB-834D-B0A421DE3568}" destId="{51FA462C-91E6-4152-ABFB-559AF15F4A62}" srcOrd="12" destOrd="0" presId="urn:microsoft.com/office/officeart/2005/8/layout/cycle6"/>
    <dgm:cxn modelId="{BE34FE65-A2C5-4D4C-9AED-15E0480F634F}" type="presParOf" srcId="{DA15CB6B-64C6-43DB-834D-B0A421DE3568}" destId="{EE507238-D560-4CA2-B43D-28961D025260}" srcOrd="13" destOrd="0" presId="urn:microsoft.com/office/officeart/2005/8/layout/cycle6"/>
    <dgm:cxn modelId="{6AB1C56C-75BC-406F-B00E-314241A4EED2}" type="presParOf" srcId="{DA15CB6B-64C6-43DB-834D-B0A421DE3568}" destId="{22DF831F-2057-4D49-81A2-919D66FAC357}" srcOrd="14" destOrd="0" presId="urn:microsoft.com/office/officeart/2005/8/layout/cycle6"/>
    <dgm:cxn modelId="{8AEA3A27-32C8-42CB-BFB3-2052D51F8CBE}" type="presParOf" srcId="{DA15CB6B-64C6-43DB-834D-B0A421DE3568}" destId="{2BD7CA5E-D67E-45EA-9C67-C17F74A714BD}" srcOrd="15" destOrd="0" presId="urn:microsoft.com/office/officeart/2005/8/layout/cycle6"/>
    <dgm:cxn modelId="{0506BFE7-CDFE-4F4E-8F34-51F5DCDBAAD5}" type="presParOf" srcId="{DA15CB6B-64C6-43DB-834D-B0A421DE3568}" destId="{36DDDB1B-CDB1-41BF-960B-C35F773A66B0}" srcOrd="16" destOrd="0" presId="urn:microsoft.com/office/officeart/2005/8/layout/cycle6"/>
    <dgm:cxn modelId="{FD5EE174-6617-45D9-B4AD-9054EE8D39BD}" type="presParOf" srcId="{DA15CB6B-64C6-43DB-834D-B0A421DE3568}" destId="{CC9290A8-5E5B-4897-8B19-DEB578C01A8A}" srcOrd="17" destOrd="0" presId="urn:microsoft.com/office/officeart/2005/8/layout/cycle6"/>
    <dgm:cxn modelId="{E76ABF94-5D5E-43B9-94BE-83270AE7B318}" type="presParOf" srcId="{DA15CB6B-64C6-43DB-834D-B0A421DE3568}" destId="{8703A5ED-5A93-433E-8700-7745859F180A}" srcOrd="18" destOrd="0" presId="urn:microsoft.com/office/officeart/2005/8/layout/cycle6"/>
    <dgm:cxn modelId="{79635269-3AA8-4891-8F48-AA04BF09D173}" type="presParOf" srcId="{DA15CB6B-64C6-43DB-834D-B0A421DE3568}" destId="{E2047E38-7013-42CA-AB32-0B017A144B25}" srcOrd="19" destOrd="0" presId="urn:microsoft.com/office/officeart/2005/8/layout/cycle6"/>
    <dgm:cxn modelId="{8700092B-6286-4E87-879E-7AC62415049A}" type="presParOf" srcId="{DA15CB6B-64C6-43DB-834D-B0A421DE3568}" destId="{F484FD95-88D1-44BE-A28A-13BE093DB0A1}" srcOrd="20" destOrd="0" presId="urn:microsoft.com/office/officeart/2005/8/layout/cycle6"/>
    <dgm:cxn modelId="{C0E817CE-F01B-4F1E-A3B2-A862E63D4ACE}" type="presParOf" srcId="{DA15CB6B-64C6-43DB-834D-B0A421DE3568}" destId="{D8DDEFD4-D4BA-42FC-9589-B1C9CF38D2F4}" srcOrd="21" destOrd="0" presId="urn:microsoft.com/office/officeart/2005/8/layout/cycle6"/>
    <dgm:cxn modelId="{7BE4BCAD-DBAD-4FCD-AEC1-A3ADF5D63D2B}" type="presParOf" srcId="{DA15CB6B-64C6-43DB-834D-B0A421DE3568}" destId="{2FEF4257-3F68-4F49-B55A-1FB5CB9619B3}" srcOrd="22" destOrd="0" presId="urn:microsoft.com/office/officeart/2005/8/layout/cycle6"/>
    <dgm:cxn modelId="{55DE65FE-FFB1-4510-BDE3-67FD998F5826}" type="presParOf" srcId="{DA15CB6B-64C6-43DB-834D-B0A421DE3568}" destId="{3F7A580A-D4BD-462B-A600-6AAF1153EAC2}" srcOrd="23" destOrd="0" presId="urn:microsoft.com/office/officeart/2005/8/layout/cycle6"/>
    <dgm:cxn modelId="{B828BF5C-DEFD-42E6-A25A-FB08C299922A}" type="presParOf" srcId="{DA15CB6B-64C6-43DB-834D-B0A421DE3568}" destId="{DE4D9696-1F05-4837-826B-002987477238}" srcOrd="24" destOrd="0" presId="urn:microsoft.com/office/officeart/2005/8/layout/cycle6"/>
    <dgm:cxn modelId="{B9B773FF-92BE-4676-97D6-5747B4BE24E1}" type="presParOf" srcId="{DA15CB6B-64C6-43DB-834D-B0A421DE3568}" destId="{492A8EF2-C313-4D2E-8C9F-6DA82946A26A}" srcOrd="25" destOrd="0" presId="urn:microsoft.com/office/officeart/2005/8/layout/cycle6"/>
    <dgm:cxn modelId="{A2620494-473D-4743-A5D2-117C6FBC2AB0}" type="presParOf" srcId="{DA15CB6B-64C6-43DB-834D-B0A421DE3568}" destId="{07375FF0-3DD4-4FB2-B4DB-82881E8E65AE}" srcOrd="26" destOrd="0" presId="urn:microsoft.com/office/officeart/2005/8/layout/cycle6"/>
    <dgm:cxn modelId="{852FE149-CEDA-4EA8-AC03-9D4676CFCD00}" type="presParOf" srcId="{DA15CB6B-64C6-43DB-834D-B0A421DE3568}" destId="{E83C6D5C-2C91-4C01-BE1A-F7045DA640FA}" srcOrd="27" destOrd="0" presId="urn:microsoft.com/office/officeart/2005/8/layout/cycle6"/>
    <dgm:cxn modelId="{4C1C0673-5F4A-4CBF-A82F-768FFB5B13F5}" type="presParOf" srcId="{DA15CB6B-64C6-43DB-834D-B0A421DE3568}" destId="{1683A5CA-6A58-40CC-9B55-ED342EE403AA}" srcOrd="28" destOrd="0" presId="urn:microsoft.com/office/officeart/2005/8/layout/cycle6"/>
    <dgm:cxn modelId="{38E6AC8C-028F-4B27-AE6B-35EE2EF5B8E1}" type="presParOf" srcId="{DA15CB6B-64C6-43DB-834D-B0A421DE3568}" destId="{BB0EB0DE-D697-400E-B858-CC4C94A52301}" srcOrd="29"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BFD170-6D86-4989-AC1B-1BD71C7F4A18}">
      <dsp:nvSpPr>
        <dsp:cNvPr id="0" name=""/>
        <dsp:cNvSpPr/>
      </dsp:nvSpPr>
      <dsp:spPr>
        <a:xfrm>
          <a:off x="3469739" y="36379"/>
          <a:ext cx="955623" cy="622366"/>
        </a:xfrm>
        <a:prstGeom prst="roundRect">
          <a:avLst/>
        </a:prstGeom>
        <a:solidFill>
          <a:schemeClr val="accent6">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baseline="0" dirty="0">
              <a:solidFill>
                <a:schemeClr val="tx1"/>
              </a:solidFill>
            </a:rPr>
            <a:t>Labor</a:t>
          </a:r>
        </a:p>
      </dsp:txBody>
      <dsp:txXfrm>
        <a:off x="3500120" y="66760"/>
        <a:ext cx="894861" cy="561604"/>
      </dsp:txXfrm>
    </dsp:sp>
    <dsp:sp modelId="{8EA1B905-31F2-415D-BEF3-4308A662EB0D}">
      <dsp:nvSpPr>
        <dsp:cNvPr id="0" name=""/>
        <dsp:cNvSpPr/>
      </dsp:nvSpPr>
      <dsp:spPr>
        <a:xfrm>
          <a:off x="1511014" y="351769"/>
          <a:ext cx="4916559" cy="4916559"/>
        </a:xfrm>
        <a:custGeom>
          <a:avLst/>
          <a:gdLst/>
          <a:ahLst/>
          <a:cxnLst/>
          <a:rect l="0" t="0" r="0" b="0"/>
          <a:pathLst>
            <a:path>
              <a:moveTo>
                <a:pt x="2923472" y="44416"/>
              </a:moveTo>
              <a:arcTo wR="2458279" hR="2458279" stAng="16854489" swAng="1280852"/>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D9C7437-627D-4F8E-ABAD-2C30CACFDCCD}">
      <dsp:nvSpPr>
        <dsp:cNvPr id="0" name=""/>
        <dsp:cNvSpPr/>
      </dsp:nvSpPr>
      <dsp:spPr>
        <a:xfrm>
          <a:off x="4346850" y="736116"/>
          <a:ext cx="2521947" cy="491402"/>
        </a:xfrm>
        <a:prstGeom prst="roundRect">
          <a:avLst/>
        </a:prstGeom>
        <a:solidFill>
          <a:schemeClr val="accent6">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baseline="0" dirty="0">
              <a:solidFill>
                <a:schemeClr val="tx1"/>
              </a:solidFill>
            </a:rPr>
            <a:t>Economics/Financial</a:t>
          </a:r>
        </a:p>
      </dsp:txBody>
      <dsp:txXfrm>
        <a:off x="4370838" y="760104"/>
        <a:ext cx="2473971" cy="443426"/>
      </dsp:txXfrm>
    </dsp:sp>
    <dsp:sp modelId="{BC7BD0C8-0DF7-4848-B119-F65AFCA53326}">
      <dsp:nvSpPr>
        <dsp:cNvPr id="0" name=""/>
        <dsp:cNvSpPr/>
      </dsp:nvSpPr>
      <dsp:spPr>
        <a:xfrm>
          <a:off x="1475287" y="317614"/>
          <a:ext cx="4916559" cy="4916559"/>
        </a:xfrm>
        <a:custGeom>
          <a:avLst/>
          <a:gdLst/>
          <a:ahLst/>
          <a:cxnLst/>
          <a:rect l="0" t="0" r="0" b="0"/>
          <a:pathLst>
            <a:path>
              <a:moveTo>
                <a:pt x="4371518" y="914694"/>
              </a:moveTo>
              <a:arcTo wR="2458279" hR="2458279" stAng="19266221" swAng="84652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9B4CFAF-BAC8-4313-8F9C-46DC87286BD2}">
      <dsp:nvSpPr>
        <dsp:cNvPr id="0" name=""/>
        <dsp:cNvSpPr/>
      </dsp:nvSpPr>
      <dsp:spPr>
        <a:xfrm>
          <a:off x="5439665" y="1750843"/>
          <a:ext cx="1691697" cy="590698"/>
        </a:xfrm>
        <a:prstGeom prst="roundRect">
          <a:avLst/>
        </a:prstGeom>
        <a:solidFill>
          <a:schemeClr val="accent5">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baseline="0" dirty="0">
              <a:solidFill>
                <a:schemeClr val="tx1"/>
              </a:solidFill>
            </a:rPr>
            <a:t>Legacy/Family</a:t>
          </a:r>
        </a:p>
      </dsp:txBody>
      <dsp:txXfrm>
        <a:off x="5468500" y="1779678"/>
        <a:ext cx="1634027" cy="533028"/>
      </dsp:txXfrm>
    </dsp:sp>
    <dsp:sp modelId="{ACD56DB4-DBC4-4356-AE90-EC3337EC0D0F}">
      <dsp:nvSpPr>
        <dsp:cNvPr id="0" name=""/>
        <dsp:cNvSpPr/>
      </dsp:nvSpPr>
      <dsp:spPr>
        <a:xfrm>
          <a:off x="1489271" y="347563"/>
          <a:ext cx="4916559" cy="4916559"/>
        </a:xfrm>
        <a:custGeom>
          <a:avLst/>
          <a:gdLst/>
          <a:ahLst/>
          <a:cxnLst/>
          <a:rect l="0" t="0" r="0" b="0"/>
          <a:pathLst>
            <a:path>
              <a:moveTo>
                <a:pt x="4874051" y="2003101"/>
              </a:moveTo>
              <a:arcTo wR="2458279" hR="2458279" stAng="20959767" swAng="1280465"/>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7EC69C0-835C-4596-A269-59D1DAFC5AEF}">
      <dsp:nvSpPr>
        <dsp:cNvPr id="0" name=""/>
        <dsp:cNvSpPr/>
      </dsp:nvSpPr>
      <dsp:spPr>
        <a:xfrm>
          <a:off x="5194957" y="3270143"/>
          <a:ext cx="2181114" cy="590698"/>
        </a:xfrm>
        <a:prstGeom prst="roundRect">
          <a:avLst/>
        </a:prstGeom>
        <a:solidFill>
          <a:schemeClr val="accent5">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baseline="0" dirty="0">
              <a:solidFill>
                <a:schemeClr val="tx1"/>
              </a:solidFill>
            </a:rPr>
            <a:t>Polarization/Trust</a:t>
          </a:r>
        </a:p>
      </dsp:txBody>
      <dsp:txXfrm>
        <a:off x="5223792" y="3298978"/>
        <a:ext cx="2123444" cy="533028"/>
      </dsp:txXfrm>
    </dsp:sp>
    <dsp:sp modelId="{F99F8E1F-6205-45A8-B78C-F7E365397880}">
      <dsp:nvSpPr>
        <dsp:cNvPr id="0" name=""/>
        <dsp:cNvSpPr/>
      </dsp:nvSpPr>
      <dsp:spPr>
        <a:xfrm>
          <a:off x="1402581" y="553717"/>
          <a:ext cx="4916559" cy="4916559"/>
        </a:xfrm>
        <a:custGeom>
          <a:avLst/>
          <a:gdLst/>
          <a:ahLst/>
          <a:cxnLst/>
          <a:rect l="0" t="0" r="0" b="0"/>
          <a:pathLst>
            <a:path>
              <a:moveTo>
                <a:pt x="4762995" y="3313513"/>
              </a:moveTo>
              <a:arcTo wR="2458279" hR="2458279" stAng="1221533" swAng="936561"/>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1FA462C-91E6-4152-ABFB-559AF15F4A62}">
      <dsp:nvSpPr>
        <dsp:cNvPr id="0" name=""/>
        <dsp:cNvSpPr/>
      </dsp:nvSpPr>
      <dsp:spPr>
        <a:xfrm>
          <a:off x="4647658" y="4461342"/>
          <a:ext cx="1965927" cy="437997"/>
        </a:xfrm>
        <a:prstGeom prst="roundRect">
          <a:avLst/>
        </a:prstGeom>
        <a:solidFill>
          <a:schemeClr val="accent5">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baseline="0" dirty="0">
              <a:solidFill>
                <a:schemeClr val="tx1"/>
              </a:solidFill>
            </a:rPr>
            <a:t>Infrastructure</a:t>
          </a:r>
        </a:p>
      </dsp:txBody>
      <dsp:txXfrm>
        <a:off x="4669039" y="4482723"/>
        <a:ext cx="1923165" cy="395235"/>
      </dsp:txXfrm>
    </dsp:sp>
    <dsp:sp modelId="{22DF831F-2057-4D49-81A2-919D66FAC357}">
      <dsp:nvSpPr>
        <dsp:cNvPr id="0" name=""/>
        <dsp:cNvSpPr/>
      </dsp:nvSpPr>
      <dsp:spPr>
        <a:xfrm>
          <a:off x="1521963" y="203921"/>
          <a:ext cx="4916559" cy="4916559"/>
        </a:xfrm>
        <a:custGeom>
          <a:avLst/>
          <a:gdLst/>
          <a:ahLst/>
          <a:cxnLst/>
          <a:rect l="0" t="0" r="0" b="0"/>
          <a:pathLst>
            <a:path>
              <a:moveTo>
                <a:pt x="3473093" y="4697318"/>
              </a:moveTo>
              <a:arcTo wR="2458279" hR="2458279" stAng="3937094" swAng="630289"/>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BD7CA5E-D67E-45EA-9C67-C17F74A714BD}">
      <dsp:nvSpPr>
        <dsp:cNvPr id="0" name=""/>
        <dsp:cNvSpPr/>
      </dsp:nvSpPr>
      <dsp:spPr>
        <a:xfrm>
          <a:off x="2927441" y="5049828"/>
          <a:ext cx="2040219" cy="428587"/>
        </a:xfrm>
        <a:prstGeom prst="roundRect">
          <a:avLst/>
        </a:prstGeom>
        <a:solidFill>
          <a:schemeClr val="accent6">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baseline="0" dirty="0">
              <a:solidFill>
                <a:schemeClr val="tx1"/>
              </a:solidFill>
            </a:rPr>
            <a:t>Environmental</a:t>
          </a:r>
        </a:p>
      </dsp:txBody>
      <dsp:txXfrm>
        <a:off x="2948363" y="5070750"/>
        <a:ext cx="1998375" cy="386743"/>
      </dsp:txXfrm>
    </dsp:sp>
    <dsp:sp modelId="{CC9290A8-5E5B-4897-8B19-DEB578C01A8A}">
      <dsp:nvSpPr>
        <dsp:cNvPr id="0" name=""/>
        <dsp:cNvSpPr/>
      </dsp:nvSpPr>
      <dsp:spPr>
        <a:xfrm>
          <a:off x="1709900" y="235497"/>
          <a:ext cx="4916559" cy="4916559"/>
        </a:xfrm>
        <a:custGeom>
          <a:avLst/>
          <a:gdLst/>
          <a:ahLst/>
          <a:cxnLst/>
          <a:rect l="0" t="0" r="0" b="0"/>
          <a:pathLst>
            <a:path>
              <a:moveTo>
                <a:pt x="1750641" y="4812507"/>
              </a:moveTo>
              <a:arcTo wR="2458279" hR="2458279" stAng="6403789" swAng="874538"/>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703A5ED-5A93-433E-8700-7745859F180A}">
      <dsp:nvSpPr>
        <dsp:cNvPr id="0" name=""/>
        <dsp:cNvSpPr/>
      </dsp:nvSpPr>
      <dsp:spPr>
        <a:xfrm>
          <a:off x="1070035" y="4245956"/>
          <a:ext cx="2407960" cy="544884"/>
        </a:xfrm>
        <a:prstGeom prst="roundRect">
          <a:avLst/>
        </a:prstGeom>
        <a:solidFill>
          <a:schemeClr val="accent5">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baseline="0" dirty="0">
              <a:solidFill>
                <a:schemeClr val="tx1"/>
              </a:solidFill>
            </a:rPr>
            <a:t>Policy/Regulations</a:t>
          </a:r>
        </a:p>
      </dsp:txBody>
      <dsp:txXfrm>
        <a:off x="1096634" y="4272555"/>
        <a:ext cx="2354762" cy="491686"/>
      </dsp:txXfrm>
    </dsp:sp>
    <dsp:sp modelId="{F484FD95-88D1-44BE-A28A-13BE093DB0A1}">
      <dsp:nvSpPr>
        <dsp:cNvPr id="0" name=""/>
        <dsp:cNvSpPr/>
      </dsp:nvSpPr>
      <dsp:spPr>
        <a:xfrm>
          <a:off x="1520772" y="283688"/>
          <a:ext cx="4916559" cy="4916559"/>
        </a:xfrm>
        <a:custGeom>
          <a:avLst/>
          <a:gdLst/>
          <a:ahLst/>
          <a:cxnLst/>
          <a:rect l="0" t="0" r="0" b="0"/>
          <a:pathLst>
            <a:path>
              <a:moveTo>
                <a:pt x="509463" y="3956697"/>
              </a:moveTo>
              <a:arcTo wR="2458279" hR="2458279" stAng="8546629" swAng="96760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8DDEFD4-D4BA-42FC-9589-B1C9CF38D2F4}">
      <dsp:nvSpPr>
        <dsp:cNvPr id="0" name=""/>
        <dsp:cNvSpPr/>
      </dsp:nvSpPr>
      <dsp:spPr>
        <a:xfrm>
          <a:off x="707128" y="3116427"/>
          <a:ext cx="1804930" cy="517133"/>
        </a:xfrm>
        <a:prstGeom prst="roundRect">
          <a:avLst/>
        </a:prstGeom>
        <a:solidFill>
          <a:schemeClr val="accent5">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baseline="0" dirty="0">
              <a:solidFill>
                <a:schemeClr val="tx1"/>
              </a:solidFill>
            </a:rPr>
            <a:t>Health/Safety</a:t>
          </a:r>
        </a:p>
      </dsp:txBody>
      <dsp:txXfrm>
        <a:off x="732372" y="3141671"/>
        <a:ext cx="1754442" cy="466645"/>
      </dsp:txXfrm>
    </dsp:sp>
    <dsp:sp modelId="{3F7A580A-D4BD-462B-A600-6AAF1153EAC2}">
      <dsp:nvSpPr>
        <dsp:cNvPr id="0" name=""/>
        <dsp:cNvSpPr/>
      </dsp:nvSpPr>
      <dsp:spPr>
        <a:xfrm>
          <a:off x="1516775" y="191660"/>
          <a:ext cx="4916559" cy="4916559"/>
        </a:xfrm>
        <a:custGeom>
          <a:avLst/>
          <a:gdLst/>
          <a:ahLst/>
          <a:cxnLst/>
          <a:rect l="0" t="0" r="0" b="0"/>
          <a:pathLst>
            <a:path>
              <a:moveTo>
                <a:pt x="43131" y="2916755"/>
              </a:moveTo>
              <a:arcTo wR="2458279" hR="2458279" stAng="10155074" swAng="1123108"/>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E4D9696-1F05-4837-826B-002987477238}">
      <dsp:nvSpPr>
        <dsp:cNvPr id="0" name=""/>
        <dsp:cNvSpPr/>
      </dsp:nvSpPr>
      <dsp:spPr>
        <a:xfrm>
          <a:off x="1155204" y="1791359"/>
          <a:ext cx="908767" cy="509666"/>
        </a:xfrm>
        <a:prstGeom prst="roundRect">
          <a:avLst/>
        </a:prstGeom>
        <a:solidFill>
          <a:schemeClr val="accent5">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baseline="0" dirty="0">
              <a:solidFill>
                <a:schemeClr val="tx1"/>
              </a:solidFill>
            </a:rPr>
            <a:t>Trade</a:t>
          </a:r>
        </a:p>
      </dsp:txBody>
      <dsp:txXfrm>
        <a:off x="1180084" y="1816239"/>
        <a:ext cx="859007" cy="459906"/>
      </dsp:txXfrm>
    </dsp:sp>
    <dsp:sp modelId="{07375FF0-3DD4-4FB2-B4DB-82881E8E65AE}">
      <dsp:nvSpPr>
        <dsp:cNvPr id="0" name=""/>
        <dsp:cNvSpPr/>
      </dsp:nvSpPr>
      <dsp:spPr>
        <a:xfrm>
          <a:off x="1413276" y="500871"/>
          <a:ext cx="4916559" cy="4916559"/>
        </a:xfrm>
        <a:custGeom>
          <a:avLst/>
          <a:gdLst/>
          <a:ahLst/>
          <a:cxnLst/>
          <a:rect l="0" t="0" r="0" b="0"/>
          <a:pathLst>
            <a:path>
              <a:moveTo>
                <a:pt x="298068" y="1284982"/>
              </a:moveTo>
              <a:arcTo wR="2458279" hR="2458279" stAng="12510490" swAng="86042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83C6D5C-2C91-4C01-BE1A-F7045DA640FA}">
      <dsp:nvSpPr>
        <dsp:cNvPr id="0" name=""/>
        <dsp:cNvSpPr/>
      </dsp:nvSpPr>
      <dsp:spPr>
        <a:xfrm>
          <a:off x="1170315" y="783627"/>
          <a:ext cx="2274563" cy="499152"/>
        </a:xfrm>
        <a:prstGeom prst="roundRect">
          <a:avLst/>
        </a:prstGeom>
        <a:solidFill>
          <a:schemeClr val="accent1">
            <a:lumMod val="40000"/>
            <a:lumOff val="60000"/>
          </a:schemeClr>
        </a:solidFill>
        <a:ln>
          <a:solidFill>
            <a:schemeClr val="accent1"/>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baseline="0" dirty="0">
              <a:solidFill>
                <a:schemeClr val="tx1"/>
              </a:solidFill>
            </a:rPr>
            <a:t>Rural Communities</a:t>
          </a:r>
        </a:p>
      </dsp:txBody>
      <dsp:txXfrm>
        <a:off x="1194682" y="807994"/>
        <a:ext cx="2225829" cy="450418"/>
      </dsp:txXfrm>
    </dsp:sp>
    <dsp:sp modelId="{BB0EB0DE-D697-400E-B858-CC4C94A52301}">
      <dsp:nvSpPr>
        <dsp:cNvPr id="0" name=""/>
        <dsp:cNvSpPr/>
      </dsp:nvSpPr>
      <dsp:spPr>
        <a:xfrm>
          <a:off x="1603081" y="322192"/>
          <a:ext cx="4916559" cy="4916559"/>
        </a:xfrm>
        <a:custGeom>
          <a:avLst/>
          <a:gdLst/>
          <a:ahLst/>
          <a:cxnLst/>
          <a:rect l="0" t="0" r="0" b="0"/>
          <a:pathLst>
            <a:path>
              <a:moveTo>
                <a:pt x="1032037" y="456037"/>
              </a:moveTo>
              <a:arcTo wR="2458279" hR="2458279" stAng="14072213" swAng="127926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dirty="0"/>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F837860A-3168-4B31-899C-1E668F4C447A}" type="datetimeFigureOut">
              <a:rPr lang="en-US" smtClean="0"/>
              <a:t>2/28/2020</a:t>
            </a:fld>
            <a:endParaRPr lang="en-US" dirty="0"/>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dirty="0"/>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3DCF379D-3AC9-432D-9160-F67341DCB4DF}" type="slidenum">
              <a:rPr lang="en-US" smtClean="0"/>
              <a:t>‹#›</a:t>
            </a:fld>
            <a:endParaRPr lang="en-US" dirty="0"/>
          </a:p>
        </p:txBody>
      </p:sp>
    </p:spTree>
    <p:extLst>
      <p:ext uri="{BB962C8B-B14F-4D97-AF65-F5344CB8AC3E}">
        <p14:creationId xmlns:p14="http://schemas.microsoft.com/office/powerpoint/2010/main" val="3005882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F379D-3AC9-432D-9160-F67341DCB4DF}" type="slidenum">
              <a:rPr lang="en-US" smtClean="0"/>
              <a:t>1</a:t>
            </a:fld>
            <a:endParaRPr lang="en-US" dirty="0"/>
          </a:p>
        </p:txBody>
      </p:sp>
    </p:spTree>
    <p:extLst>
      <p:ext uri="{BB962C8B-B14F-4D97-AF65-F5344CB8AC3E}">
        <p14:creationId xmlns:p14="http://schemas.microsoft.com/office/powerpoint/2010/main" val="144158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E7360-4A73-429D-8901-82EF864D7E37}" type="slidenum">
              <a:rPr lang="en-US" smtClean="0"/>
              <a:t>11</a:t>
            </a:fld>
            <a:endParaRPr lang="en-US" dirty="0"/>
          </a:p>
        </p:txBody>
      </p:sp>
    </p:spTree>
    <p:extLst>
      <p:ext uri="{BB962C8B-B14F-4D97-AF65-F5344CB8AC3E}">
        <p14:creationId xmlns:p14="http://schemas.microsoft.com/office/powerpoint/2010/main" val="2664798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F379D-3AC9-432D-9160-F67341DCB4DF}" type="slidenum">
              <a:rPr lang="en-US" smtClean="0"/>
              <a:t>12</a:t>
            </a:fld>
            <a:endParaRPr lang="en-US" dirty="0"/>
          </a:p>
        </p:txBody>
      </p:sp>
    </p:spTree>
    <p:extLst>
      <p:ext uri="{BB962C8B-B14F-4D97-AF65-F5344CB8AC3E}">
        <p14:creationId xmlns:p14="http://schemas.microsoft.com/office/powerpoint/2010/main" val="2476455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Precision Ag – biggest adoption rates, in the 80-90% range</a:t>
            </a:r>
          </a:p>
          <a:p>
            <a:r>
              <a:rPr lang="en-US" dirty="0"/>
              <a:t>Farm Foundation engages with both organic and conventional row crop growers who are adopting many of these innovations.</a:t>
            </a:r>
          </a:p>
          <a:p>
            <a:r>
              <a:rPr lang="en-US" dirty="0"/>
              <a:t>On the organic side,  Klaas Martens, one of our board members and organic farmer in NY (??) says that they use RTK GPS and camera guidance equipment.  His operation uses it for 2 in row spacing </a:t>
            </a:r>
          </a:p>
        </p:txBody>
      </p:sp>
      <p:sp>
        <p:nvSpPr>
          <p:cNvPr id="4" name="Slide Number Placeholder 3"/>
          <p:cNvSpPr>
            <a:spLocks noGrp="1"/>
          </p:cNvSpPr>
          <p:nvPr>
            <p:ph type="sldNum" sz="quarter" idx="5"/>
          </p:nvPr>
        </p:nvSpPr>
        <p:spPr/>
        <p:txBody>
          <a:bodyPr/>
          <a:lstStyle/>
          <a:p>
            <a:fld id="{935E7360-4A73-429D-8901-82EF864D7E37}" type="slidenum">
              <a:rPr lang="en-US" smtClean="0"/>
              <a:t>13</a:t>
            </a:fld>
            <a:endParaRPr lang="en-US" dirty="0"/>
          </a:p>
        </p:txBody>
      </p:sp>
    </p:spTree>
    <p:extLst>
      <p:ext uri="{BB962C8B-B14F-4D97-AF65-F5344CB8AC3E}">
        <p14:creationId xmlns:p14="http://schemas.microsoft.com/office/powerpoint/2010/main" val="180045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F379D-3AC9-432D-9160-F67341DCB4DF}" type="slidenum">
              <a:rPr lang="en-US" smtClean="0"/>
              <a:t>14</a:t>
            </a:fld>
            <a:endParaRPr lang="en-US" dirty="0"/>
          </a:p>
        </p:txBody>
      </p:sp>
    </p:spTree>
    <p:extLst>
      <p:ext uri="{BB962C8B-B14F-4D97-AF65-F5344CB8AC3E}">
        <p14:creationId xmlns:p14="http://schemas.microsoft.com/office/powerpoint/2010/main" val="175874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 Kawamura, CA producer and FF board member: On the economics of innovation adoption for produce</a:t>
            </a:r>
          </a:p>
          <a:p>
            <a:r>
              <a:rPr lang="en-US" dirty="0"/>
              <a:t>“In California, the rapidly rising minimum wage rates and work-hour limitations forcing farmers to move to an 8 hour, 5 day work schedule is creating a non-competitive disadvantage for procdercer in a martket place that is not adjusting upwards for these added costs.  We are looking at accelerating mechanization as the only remaining option to remain competitive.” </a:t>
            </a:r>
          </a:p>
        </p:txBody>
      </p:sp>
      <p:sp>
        <p:nvSpPr>
          <p:cNvPr id="4" name="Slide Number Placeholder 3"/>
          <p:cNvSpPr>
            <a:spLocks noGrp="1"/>
          </p:cNvSpPr>
          <p:nvPr>
            <p:ph type="sldNum" sz="quarter" idx="5"/>
          </p:nvPr>
        </p:nvSpPr>
        <p:spPr/>
        <p:txBody>
          <a:bodyPr/>
          <a:lstStyle/>
          <a:p>
            <a:fld id="{935E7360-4A73-429D-8901-82EF864D7E37}" type="slidenum">
              <a:rPr lang="en-US" smtClean="0"/>
              <a:t>15</a:t>
            </a:fld>
            <a:endParaRPr lang="en-US" dirty="0"/>
          </a:p>
        </p:txBody>
      </p:sp>
    </p:spTree>
    <p:extLst>
      <p:ext uri="{BB962C8B-B14F-4D97-AF65-F5344CB8AC3E}">
        <p14:creationId xmlns:p14="http://schemas.microsoft.com/office/powerpoint/2010/main" val="4005223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F379D-3AC9-432D-9160-F67341DCB4DF}" type="slidenum">
              <a:rPr lang="en-US" smtClean="0"/>
              <a:t>16</a:t>
            </a:fld>
            <a:endParaRPr lang="en-US" dirty="0"/>
          </a:p>
        </p:txBody>
      </p:sp>
    </p:spTree>
    <p:extLst>
      <p:ext uri="{BB962C8B-B14F-4D97-AF65-F5344CB8AC3E}">
        <p14:creationId xmlns:p14="http://schemas.microsoft.com/office/powerpoint/2010/main" val="2662686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E7360-4A73-429D-8901-82EF864D7E37}" type="slidenum">
              <a:rPr lang="en-US" smtClean="0"/>
              <a:t>17</a:t>
            </a:fld>
            <a:endParaRPr lang="en-US" dirty="0"/>
          </a:p>
        </p:txBody>
      </p:sp>
    </p:spTree>
    <p:extLst>
      <p:ext uri="{BB962C8B-B14F-4D97-AF65-F5344CB8AC3E}">
        <p14:creationId xmlns:p14="http://schemas.microsoft.com/office/powerpoint/2010/main" val="2562521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F379D-3AC9-432D-9160-F67341DCB4DF}" type="slidenum">
              <a:rPr lang="en-US" smtClean="0"/>
              <a:t>18</a:t>
            </a:fld>
            <a:endParaRPr lang="en-US" dirty="0"/>
          </a:p>
        </p:txBody>
      </p:sp>
    </p:spTree>
    <p:extLst>
      <p:ext uri="{BB962C8B-B14F-4D97-AF65-F5344CB8AC3E}">
        <p14:creationId xmlns:p14="http://schemas.microsoft.com/office/powerpoint/2010/main" val="3046275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F379D-3AC9-432D-9160-F67341DCB4DF}" type="slidenum">
              <a:rPr lang="en-US" smtClean="0"/>
              <a:t>19</a:t>
            </a:fld>
            <a:endParaRPr lang="en-US" dirty="0"/>
          </a:p>
        </p:txBody>
      </p:sp>
    </p:spTree>
    <p:extLst>
      <p:ext uri="{BB962C8B-B14F-4D97-AF65-F5344CB8AC3E}">
        <p14:creationId xmlns:p14="http://schemas.microsoft.com/office/powerpoint/2010/main" val="3279356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 1.0 Early 20</a:t>
            </a:r>
            <a:r>
              <a:rPr lang="en-US" baseline="30000" dirty="0"/>
              <a:t>th</a:t>
            </a:r>
            <a:r>
              <a:rPr lang="en-US" dirty="0"/>
              <a:t> century, intensive labor, 7 m farmers, 30% of population</a:t>
            </a:r>
          </a:p>
          <a:p>
            <a:r>
              <a:rPr lang="en-US" dirty="0"/>
              <a:t>Ag 2.0 1950-2000, efficiencies, focus on lowering costs, higher volumes…scale, down to 2 m farmers.  Consolidation is a fact now rather than a vision.  There are multiple viable strategies for success, including obtaining more economies of scale through size.  However, increasing the size of operations alone will not be enough.</a:t>
            </a:r>
          </a:p>
          <a:p>
            <a:r>
              <a:rPr lang="en-US" dirty="0"/>
              <a:t>Ag 3.0 Move towards capturing more profit, more value capture up and down the value chain through partnerships, branding, etc., new skills.  Will continue to lose farmers…how low will we go?  1 m?  What do we as a society value?  How can farmers position their operations for success in this future?</a:t>
            </a:r>
          </a:p>
        </p:txBody>
      </p:sp>
      <p:sp>
        <p:nvSpPr>
          <p:cNvPr id="4" name="Slide Number Placeholder 3"/>
          <p:cNvSpPr>
            <a:spLocks noGrp="1"/>
          </p:cNvSpPr>
          <p:nvPr>
            <p:ph type="sldNum" sz="quarter" idx="10"/>
          </p:nvPr>
        </p:nvSpPr>
        <p:spPr/>
        <p:txBody>
          <a:bodyPr/>
          <a:lstStyle/>
          <a:p>
            <a:pPr defTabSz="957211">
              <a:defRPr/>
            </a:pPr>
            <a:fld id="{9559EB5B-040E-4122-B528-062359BCF798}" type="slidenum">
              <a:rPr lang="en-US">
                <a:solidFill>
                  <a:prstClr val="black"/>
                </a:solidFill>
                <a:latin typeface="Calibri" panose="020F0502020204030204"/>
              </a:rPr>
              <a:pPr defTabSz="957211">
                <a:defRPr/>
              </a:pPr>
              <a:t>20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886777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F379D-3AC9-432D-9160-F67341DCB4DF}" type="slidenum">
              <a:rPr lang="en-US" smtClean="0"/>
              <a:t>2</a:t>
            </a:fld>
            <a:endParaRPr lang="en-US" dirty="0"/>
          </a:p>
        </p:txBody>
      </p:sp>
    </p:spTree>
    <p:extLst>
      <p:ext uri="{BB962C8B-B14F-4D97-AF65-F5344CB8AC3E}">
        <p14:creationId xmlns:p14="http://schemas.microsoft.com/office/powerpoint/2010/main" val="4195717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E7360-4A73-429D-8901-82EF864D7E37}" type="slidenum">
              <a:rPr lang="en-US" smtClean="0"/>
              <a:t>22</a:t>
            </a:fld>
            <a:endParaRPr lang="en-US" dirty="0"/>
          </a:p>
        </p:txBody>
      </p:sp>
    </p:spTree>
    <p:extLst>
      <p:ext uri="{BB962C8B-B14F-4D97-AF65-F5344CB8AC3E}">
        <p14:creationId xmlns:p14="http://schemas.microsoft.com/office/powerpoint/2010/main" val="673583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F379D-3AC9-432D-9160-F67341DCB4DF}" type="slidenum">
              <a:rPr lang="en-US" smtClean="0"/>
              <a:t>23</a:t>
            </a:fld>
            <a:endParaRPr lang="en-US" dirty="0"/>
          </a:p>
        </p:txBody>
      </p:sp>
    </p:spTree>
    <p:extLst>
      <p:ext uri="{BB962C8B-B14F-4D97-AF65-F5344CB8AC3E}">
        <p14:creationId xmlns:p14="http://schemas.microsoft.com/office/powerpoint/2010/main" val="1430205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F379D-3AC9-432D-9160-F67341DCB4DF}" type="slidenum">
              <a:rPr lang="en-US" smtClean="0"/>
              <a:t>24</a:t>
            </a:fld>
            <a:endParaRPr lang="en-US" dirty="0"/>
          </a:p>
        </p:txBody>
      </p:sp>
    </p:spTree>
    <p:extLst>
      <p:ext uri="{BB962C8B-B14F-4D97-AF65-F5344CB8AC3E}">
        <p14:creationId xmlns:p14="http://schemas.microsoft.com/office/powerpoint/2010/main" val="4267218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F379D-3AC9-432D-9160-F67341DCB4DF}" type="slidenum">
              <a:rPr lang="en-US" smtClean="0"/>
              <a:t>4</a:t>
            </a:fld>
            <a:endParaRPr lang="en-US" dirty="0"/>
          </a:p>
        </p:txBody>
      </p:sp>
    </p:spTree>
    <p:extLst>
      <p:ext uri="{BB962C8B-B14F-4D97-AF65-F5344CB8AC3E}">
        <p14:creationId xmlns:p14="http://schemas.microsoft.com/office/powerpoint/2010/main" val="1175525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F379D-3AC9-432D-9160-F67341DCB4DF}" type="slidenum">
              <a:rPr lang="en-US" smtClean="0"/>
              <a:t>5</a:t>
            </a:fld>
            <a:endParaRPr lang="en-US" dirty="0"/>
          </a:p>
        </p:txBody>
      </p:sp>
    </p:spTree>
    <p:extLst>
      <p:ext uri="{BB962C8B-B14F-4D97-AF65-F5344CB8AC3E}">
        <p14:creationId xmlns:p14="http://schemas.microsoft.com/office/powerpoint/2010/main" val="2778679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F379D-3AC9-432D-9160-F67341DCB4DF}" type="slidenum">
              <a:rPr lang="en-US" smtClean="0"/>
              <a:t>6</a:t>
            </a:fld>
            <a:endParaRPr lang="en-US" dirty="0"/>
          </a:p>
        </p:txBody>
      </p:sp>
    </p:spTree>
    <p:extLst>
      <p:ext uri="{BB962C8B-B14F-4D97-AF65-F5344CB8AC3E}">
        <p14:creationId xmlns:p14="http://schemas.microsoft.com/office/powerpoint/2010/main" val="1950206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E7360-4A73-429D-8901-82EF864D7E37}" type="slidenum">
              <a:rPr lang="en-US" smtClean="0"/>
              <a:t>7</a:t>
            </a:fld>
            <a:endParaRPr lang="en-US" dirty="0"/>
          </a:p>
        </p:txBody>
      </p:sp>
    </p:spTree>
    <p:extLst>
      <p:ext uri="{BB962C8B-B14F-4D97-AF65-F5344CB8AC3E}">
        <p14:creationId xmlns:p14="http://schemas.microsoft.com/office/powerpoint/2010/main" val="317576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E7360-4A73-429D-8901-82EF864D7E37}" type="slidenum">
              <a:rPr lang="en-US" smtClean="0"/>
              <a:t>8</a:t>
            </a:fld>
            <a:endParaRPr lang="en-US" dirty="0"/>
          </a:p>
        </p:txBody>
      </p:sp>
    </p:spTree>
    <p:extLst>
      <p:ext uri="{BB962C8B-B14F-4D97-AF65-F5344CB8AC3E}">
        <p14:creationId xmlns:p14="http://schemas.microsoft.com/office/powerpoint/2010/main" val="3201708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F379D-3AC9-432D-9160-F67341DCB4DF}" type="slidenum">
              <a:rPr lang="en-US" smtClean="0"/>
              <a:t>9</a:t>
            </a:fld>
            <a:endParaRPr lang="en-US" dirty="0"/>
          </a:p>
        </p:txBody>
      </p:sp>
    </p:spTree>
    <p:extLst>
      <p:ext uri="{BB962C8B-B14F-4D97-AF65-F5344CB8AC3E}">
        <p14:creationId xmlns:p14="http://schemas.microsoft.com/office/powerpoint/2010/main" val="2882392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Agrifood Tech investing has increased dramatically, dwarfing public sector R&amp;D spending, reaching ~$17B across nearly 1,500 deals in recent years (2018).  </a:t>
            </a:r>
          </a:p>
        </p:txBody>
      </p:sp>
      <p:sp>
        <p:nvSpPr>
          <p:cNvPr id="4" name="Slide Number Placeholder 3"/>
          <p:cNvSpPr>
            <a:spLocks noGrp="1"/>
          </p:cNvSpPr>
          <p:nvPr>
            <p:ph type="sldNum" sz="quarter" idx="5"/>
          </p:nvPr>
        </p:nvSpPr>
        <p:spPr/>
        <p:txBody>
          <a:bodyPr/>
          <a:lstStyle/>
          <a:p>
            <a:fld id="{3DCF379D-3AC9-432D-9160-F67341DCB4DF}" type="slidenum">
              <a:rPr lang="en-US" smtClean="0"/>
              <a:t>10</a:t>
            </a:fld>
            <a:endParaRPr lang="en-US" dirty="0"/>
          </a:p>
        </p:txBody>
      </p:sp>
    </p:spTree>
    <p:extLst>
      <p:ext uri="{BB962C8B-B14F-4D97-AF65-F5344CB8AC3E}">
        <p14:creationId xmlns:p14="http://schemas.microsoft.com/office/powerpoint/2010/main" val="22372643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93396" y="1780674"/>
            <a:ext cx="6988952" cy="3274300"/>
          </a:xfrm>
          <a:prstGeom prst="rect">
            <a:avLst/>
          </a:prstGeom>
        </p:spPr>
      </p:pic>
    </p:spTree>
    <p:extLst>
      <p:ext uri="{BB962C8B-B14F-4D97-AF65-F5344CB8AC3E}">
        <p14:creationId xmlns:p14="http://schemas.microsoft.com/office/powerpoint/2010/main" val="1246884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13444B-5C30-B84B-AC7C-B01DF3868731}" type="datetimeFigureOut">
              <a:rPr lang="en-US" smtClean="0"/>
              <a:t>2/28/2020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7A923DD-5BB5-1044-83F1-13B557DBBF4F}" type="slidenum">
              <a:rPr lang="en-US" smtClean="0"/>
              <a:t>‹#›</a:t>
            </a:fld>
            <a:endParaRPr lang="en-US" dirty="0"/>
          </a:p>
        </p:txBody>
      </p:sp>
    </p:spTree>
    <p:extLst>
      <p:ext uri="{BB962C8B-B14F-4D97-AF65-F5344CB8AC3E}">
        <p14:creationId xmlns:p14="http://schemas.microsoft.com/office/powerpoint/2010/main" val="1886497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13444B-5C30-B84B-AC7C-B01DF3868731}" type="datetimeFigureOut">
              <a:rPr lang="en-US" smtClean="0"/>
              <a:t>2/28/2020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A923DD-5BB5-1044-83F1-13B557DBBF4F}" type="slidenum">
              <a:rPr lang="en-US" smtClean="0"/>
              <a:t>‹#›</a:t>
            </a:fld>
            <a:endParaRPr lang="en-US" dirty="0"/>
          </a:p>
        </p:txBody>
      </p:sp>
    </p:spTree>
    <p:extLst>
      <p:ext uri="{BB962C8B-B14F-4D97-AF65-F5344CB8AC3E}">
        <p14:creationId xmlns:p14="http://schemas.microsoft.com/office/powerpoint/2010/main" val="919556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13444B-5C30-B84B-AC7C-B01DF3868731}" type="datetimeFigureOut">
              <a:rPr lang="en-US" smtClean="0"/>
              <a:t>2/28/2020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A923DD-5BB5-1044-83F1-13B557DBBF4F}" type="slidenum">
              <a:rPr lang="en-US" smtClean="0"/>
              <a:t>‹#›</a:t>
            </a:fld>
            <a:endParaRPr lang="en-US" dirty="0"/>
          </a:p>
        </p:txBody>
      </p:sp>
    </p:spTree>
    <p:extLst>
      <p:ext uri="{BB962C8B-B14F-4D97-AF65-F5344CB8AC3E}">
        <p14:creationId xmlns:p14="http://schemas.microsoft.com/office/powerpoint/2010/main" val="1700897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13444B-5C30-B84B-AC7C-B01DF3868731}" type="datetimeFigureOut">
              <a:rPr lang="en-US" smtClean="0"/>
              <a:t>2/28/2020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A923DD-5BB5-1044-83F1-13B557DBBF4F}" type="slidenum">
              <a:rPr lang="en-US" smtClean="0"/>
              <a:t>‹#›</a:t>
            </a:fld>
            <a:endParaRPr lang="en-US" dirty="0"/>
          </a:p>
        </p:txBody>
      </p:sp>
    </p:spTree>
    <p:extLst>
      <p:ext uri="{BB962C8B-B14F-4D97-AF65-F5344CB8AC3E}">
        <p14:creationId xmlns:p14="http://schemas.microsoft.com/office/powerpoint/2010/main" val="1835440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13444B-5C30-B84B-AC7C-B01DF3868731}" type="datetimeFigureOut">
              <a:rPr lang="en-US" smtClean="0"/>
              <a:t>2/28/2020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A923DD-5BB5-1044-83F1-13B557DBBF4F}" type="slidenum">
              <a:rPr lang="en-US" smtClean="0"/>
              <a:t>‹#›</a:t>
            </a:fld>
            <a:endParaRPr lang="en-US" dirty="0"/>
          </a:p>
        </p:txBody>
      </p:sp>
    </p:spTree>
    <p:extLst>
      <p:ext uri="{BB962C8B-B14F-4D97-AF65-F5344CB8AC3E}">
        <p14:creationId xmlns:p14="http://schemas.microsoft.com/office/powerpoint/2010/main" val="1794638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Pure White (with Logos)">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8804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78C1CB1-3152-4D08-96B6-6EFB2E8319BB}" type="datetimeFigureOut">
              <a:rPr lang="en-US" smtClean="0"/>
              <a:t>2/28/2020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3DE792-68EC-467D-850E-6B6D3F39462B}" type="slidenum">
              <a:rPr lang="en-US" smtClean="0"/>
              <a:t>‹#›</a:t>
            </a:fld>
            <a:endParaRPr lang="en-US" dirty="0"/>
          </a:p>
        </p:txBody>
      </p:sp>
    </p:spTree>
    <p:extLst>
      <p:ext uri="{BB962C8B-B14F-4D97-AF65-F5344CB8AC3E}">
        <p14:creationId xmlns:p14="http://schemas.microsoft.com/office/powerpoint/2010/main" val="2787137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838200" y="4013096"/>
            <a:ext cx="10515600" cy="1325563"/>
          </a:xfrm>
          <a:prstGeom prst="rect">
            <a:avLst/>
          </a:prstGeom>
        </p:spPr>
        <p:txBody>
          <a:bodyPr vert="horz" lIns="91440" tIns="45720" rIns="91440" bIns="45720" rtlCol="0" anchor="ctr">
            <a:normAutofit/>
          </a:bodyPr>
          <a:lstStyle/>
          <a:p>
            <a:r>
              <a:rPr lang="en-US" dirty="0"/>
              <a:t>Title to go here</a:t>
            </a:r>
          </a:p>
        </p:txBody>
      </p:sp>
    </p:spTree>
    <p:extLst>
      <p:ext uri="{BB962C8B-B14F-4D97-AF65-F5344CB8AC3E}">
        <p14:creationId xmlns:p14="http://schemas.microsoft.com/office/powerpoint/2010/main" val="1967214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313444B-5C30-B84B-AC7C-B01DF3868731}" type="datetimeFigureOut">
              <a:rPr lang="en-US" smtClean="0"/>
              <a:t>2/28/2020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A923DD-5BB5-1044-83F1-13B557DBBF4F}" type="slidenum">
              <a:rPr lang="en-US" smtClean="0"/>
              <a:t>‹#›</a:t>
            </a:fld>
            <a:endParaRPr lang="en-US" dirty="0"/>
          </a:p>
        </p:txBody>
      </p:sp>
    </p:spTree>
    <p:extLst>
      <p:ext uri="{BB962C8B-B14F-4D97-AF65-F5344CB8AC3E}">
        <p14:creationId xmlns:p14="http://schemas.microsoft.com/office/powerpoint/2010/main" val="1467452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13444B-5C30-B84B-AC7C-B01DF3868731}" type="datetimeFigureOut">
              <a:rPr lang="en-US" smtClean="0"/>
              <a:t>2/28/2020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A923DD-5BB5-1044-83F1-13B557DBBF4F}" type="slidenum">
              <a:rPr lang="en-US" smtClean="0"/>
              <a:t>‹#›</a:t>
            </a:fld>
            <a:endParaRPr lang="en-US" dirty="0"/>
          </a:p>
        </p:txBody>
      </p:sp>
    </p:spTree>
    <p:extLst>
      <p:ext uri="{BB962C8B-B14F-4D97-AF65-F5344CB8AC3E}">
        <p14:creationId xmlns:p14="http://schemas.microsoft.com/office/powerpoint/2010/main" val="1772234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13444B-5C30-B84B-AC7C-B01DF3868731}" type="datetimeFigureOut">
              <a:rPr lang="en-US" smtClean="0"/>
              <a:t>2/28/2020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A923DD-5BB5-1044-83F1-13B557DBBF4F}" type="slidenum">
              <a:rPr lang="en-US" smtClean="0"/>
              <a:t>‹#›</a:t>
            </a:fld>
            <a:endParaRPr lang="en-US" dirty="0"/>
          </a:p>
        </p:txBody>
      </p:sp>
    </p:spTree>
    <p:extLst>
      <p:ext uri="{BB962C8B-B14F-4D97-AF65-F5344CB8AC3E}">
        <p14:creationId xmlns:p14="http://schemas.microsoft.com/office/powerpoint/2010/main" val="343091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313444B-5C30-B84B-AC7C-B01DF3868731}" type="datetimeFigureOut">
              <a:rPr lang="en-US" smtClean="0"/>
              <a:t>2/28/2020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A923DD-5BB5-1044-83F1-13B557DBBF4F}" type="slidenum">
              <a:rPr lang="en-US" smtClean="0"/>
              <a:t>‹#›</a:t>
            </a:fld>
            <a:endParaRPr lang="en-US" dirty="0"/>
          </a:p>
        </p:txBody>
      </p:sp>
    </p:spTree>
    <p:extLst>
      <p:ext uri="{BB962C8B-B14F-4D97-AF65-F5344CB8AC3E}">
        <p14:creationId xmlns:p14="http://schemas.microsoft.com/office/powerpoint/2010/main" val="339500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313444B-5C30-B84B-AC7C-B01DF3868731}" type="datetimeFigureOut">
              <a:rPr lang="en-US" smtClean="0"/>
              <a:t>2/28/2020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7A923DD-5BB5-1044-83F1-13B557DBBF4F}" type="slidenum">
              <a:rPr lang="en-US" smtClean="0"/>
              <a:t>‹#›</a:t>
            </a:fld>
            <a:endParaRPr lang="en-US" dirty="0"/>
          </a:p>
        </p:txBody>
      </p:sp>
    </p:spTree>
    <p:extLst>
      <p:ext uri="{BB962C8B-B14F-4D97-AF65-F5344CB8AC3E}">
        <p14:creationId xmlns:p14="http://schemas.microsoft.com/office/powerpoint/2010/main" val="117676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313444B-5C30-B84B-AC7C-B01DF3868731}" type="datetimeFigureOut">
              <a:rPr lang="en-US" smtClean="0"/>
              <a:t>2/28/2020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7A923DD-5BB5-1044-83F1-13B557DBBF4F}" type="slidenum">
              <a:rPr lang="en-US" smtClean="0"/>
              <a:t>‹#›</a:t>
            </a:fld>
            <a:endParaRPr lang="en-US" dirty="0"/>
          </a:p>
        </p:txBody>
      </p:sp>
    </p:spTree>
    <p:extLst>
      <p:ext uri="{BB962C8B-B14F-4D97-AF65-F5344CB8AC3E}">
        <p14:creationId xmlns:p14="http://schemas.microsoft.com/office/powerpoint/2010/main" val="21106694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3.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image" Target="../media/image2.png"/><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19273574"/>
      </p:ext>
    </p:extLst>
  </p:cSld>
  <p:clrMap bg1="lt1" tx1="dk1" bg2="lt2" tx2="dk2" accent1="accent1" accent2="accent2" accent3="accent3" accent4="accent4" accent5="accent5" accent6="accent6" hlink="hlink" folHlink="folHlink"/>
  <p:sldLayoutIdLst>
    <p:sldLayoutId id="2147483663" r:id="rId1"/>
    <p:sldLayoutId id="214748367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8" y="0"/>
            <a:ext cx="12192000" cy="6858000"/>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436005" y="799017"/>
            <a:ext cx="5303734" cy="2484782"/>
          </a:xfrm>
          <a:prstGeom prst="rect">
            <a:avLst/>
          </a:prstGeom>
        </p:spPr>
      </p:pic>
    </p:spTree>
    <p:extLst>
      <p:ext uri="{BB962C8B-B14F-4D97-AF65-F5344CB8AC3E}">
        <p14:creationId xmlns:p14="http://schemas.microsoft.com/office/powerpoint/2010/main" val="515743843"/>
      </p:ext>
    </p:extLst>
  </p:cSld>
  <p:clrMap bg1="lt1" tx1="dk1" bg2="lt2" tx2="dk2" accent1="accent1" accent2="accent2" accent3="accent3" accent4="accent4" accent5="accent5" accent6="accent6" hlink="hlink" folHlink="folHlink"/>
  <p:sldLayoutIdLst>
    <p:sldLayoutId id="2147483664" r:id="rId1"/>
  </p:sldLayoutIdLst>
  <p:txStyles>
    <p:titleStyle>
      <a:lvl1pPr algn="ctr" defTabSz="914400" rtl="0" eaLnBrk="1" latinLnBrk="0" hangingPunct="1">
        <a:lnSpc>
          <a:spcPct val="90000"/>
        </a:lnSpc>
        <a:spcBef>
          <a:spcPct val="0"/>
        </a:spcBef>
        <a:buNone/>
        <a:defRPr sz="4400" b="1" kern="1200" baseline="0">
          <a:solidFill>
            <a:srgbClr val="00853E"/>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23395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357162" y="6356350"/>
            <a:ext cx="112615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13444B-5C30-B84B-AC7C-B01DF3868731}" type="datetimeFigureOut">
              <a:rPr lang="en-US" smtClean="0"/>
              <a:t>2/28/2020</a:t>
            </a:fld>
            <a:endParaRPr lang="en-US" dirty="0"/>
          </a:p>
        </p:txBody>
      </p:sp>
      <p:sp>
        <p:nvSpPr>
          <p:cNvPr id="5" name="Footer Placeholder 4"/>
          <p:cNvSpPr>
            <a:spLocks noGrp="1"/>
          </p:cNvSpPr>
          <p:nvPr>
            <p:ph type="ftr" sz="quarter" idx="3"/>
          </p:nvPr>
        </p:nvSpPr>
        <p:spPr>
          <a:xfrm>
            <a:off x="2483318" y="6356350"/>
            <a:ext cx="618984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73164" y="6356350"/>
            <a:ext cx="7948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A923DD-5BB5-1044-83F1-13B557DBBF4F}" type="slidenum">
              <a:rPr lang="en-US" smtClean="0"/>
              <a:t>‹#›</a:t>
            </a:fld>
            <a:endParaRPr lang="en-US" dirty="0"/>
          </a:p>
        </p:txBody>
      </p:sp>
      <p:pic>
        <p:nvPicPr>
          <p:cNvPr id="8" name="Picture 7"/>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117757" y="6196101"/>
            <a:ext cx="1289785" cy="604260"/>
          </a:xfrm>
          <a:prstGeom prst="rect">
            <a:avLst/>
          </a:prstGeom>
        </p:spPr>
      </p:pic>
    </p:spTree>
    <p:extLst>
      <p:ext uri="{BB962C8B-B14F-4D97-AF65-F5344CB8AC3E}">
        <p14:creationId xmlns:p14="http://schemas.microsoft.com/office/powerpoint/2010/main" val="69977318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txStyles>
    <p:titleStyle>
      <a:lvl1pPr algn="l" defTabSz="914400" rtl="0" eaLnBrk="1" latinLnBrk="0" hangingPunct="1">
        <a:lnSpc>
          <a:spcPct val="90000"/>
        </a:lnSpc>
        <a:spcBef>
          <a:spcPct val="0"/>
        </a:spcBef>
        <a:buNone/>
        <a:defRPr sz="4400" b="1" kern="1200">
          <a:solidFill>
            <a:srgbClr val="00853E"/>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004890"/>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004890"/>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004890"/>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004890"/>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004890"/>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Shari Rogge-Fidler, President &amp; CEO</a:t>
            </a:r>
            <a:br>
              <a:rPr lang="en-US" dirty="0"/>
            </a:br>
            <a:r>
              <a:rPr lang="en-US" dirty="0"/>
              <a:t>February 2020</a:t>
            </a:r>
          </a:p>
        </p:txBody>
      </p:sp>
    </p:spTree>
    <p:extLst>
      <p:ext uri="{BB962C8B-B14F-4D97-AF65-F5344CB8AC3E}">
        <p14:creationId xmlns:p14="http://schemas.microsoft.com/office/powerpoint/2010/main" val="645117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69548-8DAA-46CE-A414-8722B309404A}"/>
              </a:ext>
            </a:extLst>
          </p:cNvPr>
          <p:cNvSpPr>
            <a:spLocks noGrp="1"/>
          </p:cNvSpPr>
          <p:nvPr>
            <p:ph type="title"/>
          </p:nvPr>
        </p:nvSpPr>
        <p:spPr/>
        <p:txBody>
          <a:bodyPr/>
          <a:lstStyle/>
          <a:p>
            <a:r>
              <a:rPr lang="en-US" dirty="0"/>
              <a:t>VC capital fueling innovation</a:t>
            </a:r>
          </a:p>
        </p:txBody>
      </p:sp>
      <p:pic>
        <p:nvPicPr>
          <p:cNvPr id="5" name="Content Placeholder 4" descr="A screenshot of a cell phone&#10;&#10;Description automatically generated">
            <a:extLst>
              <a:ext uri="{FF2B5EF4-FFF2-40B4-BE49-F238E27FC236}">
                <a16:creationId xmlns:a16="http://schemas.microsoft.com/office/drawing/2014/main" id="{D209A86F-55F8-4E05-BC8D-7ADD67A99E25}"/>
              </a:ext>
            </a:extLst>
          </p:cNvPr>
          <p:cNvPicPr>
            <a:picLocks noGrp="1" noChangeAspect="1"/>
          </p:cNvPicPr>
          <p:nvPr>
            <p:ph idx="1"/>
          </p:nvPr>
        </p:nvPicPr>
        <p:blipFill rotWithShape="1">
          <a:blip r:embed="rId3"/>
          <a:srcRect l="22837" t="17231" r="22225" b="26096"/>
          <a:stretch/>
        </p:blipFill>
        <p:spPr>
          <a:xfrm>
            <a:off x="6487937" y="1690688"/>
            <a:ext cx="5299488" cy="3644629"/>
          </a:xfrm>
          <a:ln>
            <a:solidFill>
              <a:schemeClr val="accent1"/>
            </a:solidFill>
          </a:ln>
        </p:spPr>
      </p:pic>
      <p:pic>
        <p:nvPicPr>
          <p:cNvPr id="9" name="Picture 8" descr="A screenshot of a cell phone&#10;&#10;Description automatically generated">
            <a:extLst>
              <a:ext uri="{FF2B5EF4-FFF2-40B4-BE49-F238E27FC236}">
                <a16:creationId xmlns:a16="http://schemas.microsoft.com/office/drawing/2014/main" id="{70CE8C8C-D047-464A-B317-D0179E1F3D62}"/>
              </a:ext>
            </a:extLst>
          </p:cNvPr>
          <p:cNvPicPr>
            <a:picLocks noChangeAspect="1"/>
          </p:cNvPicPr>
          <p:nvPr/>
        </p:nvPicPr>
        <p:blipFill rotWithShape="1">
          <a:blip r:embed="rId4"/>
          <a:srcRect l="15516" t="24652" r="25666" b="31774"/>
          <a:stretch/>
        </p:blipFill>
        <p:spPr>
          <a:xfrm>
            <a:off x="294431" y="1913641"/>
            <a:ext cx="6125684" cy="3025407"/>
          </a:xfrm>
          <a:prstGeom prst="rect">
            <a:avLst/>
          </a:prstGeom>
        </p:spPr>
      </p:pic>
      <p:sp>
        <p:nvSpPr>
          <p:cNvPr id="3" name="TextBox 2">
            <a:extLst>
              <a:ext uri="{FF2B5EF4-FFF2-40B4-BE49-F238E27FC236}">
                <a16:creationId xmlns:a16="http://schemas.microsoft.com/office/drawing/2014/main" id="{615723F0-7C9B-4C49-BA58-E69B25E25399}"/>
              </a:ext>
            </a:extLst>
          </p:cNvPr>
          <p:cNvSpPr txBox="1"/>
          <p:nvPr/>
        </p:nvSpPr>
        <p:spPr>
          <a:xfrm>
            <a:off x="1737865" y="6138099"/>
            <a:ext cx="4574974" cy="369332"/>
          </a:xfrm>
          <a:prstGeom prst="rect">
            <a:avLst/>
          </a:prstGeom>
          <a:noFill/>
        </p:spPr>
        <p:txBody>
          <a:bodyPr wrap="square" rtlCol="0">
            <a:spAutoFit/>
          </a:bodyPr>
          <a:lstStyle/>
          <a:p>
            <a:r>
              <a:rPr lang="en-US" dirty="0"/>
              <a:t>Sources: USDA, AgFunder</a:t>
            </a:r>
          </a:p>
        </p:txBody>
      </p:sp>
    </p:spTree>
    <p:extLst>
      <p:ext uri="{BB962C8B-B14F-4D97-AF65-F5344CB8AC3E}">
        <p14:creationId xmlns:p14="http://schemas.microsoft.com/office/powerpoint/2010/main" val="2420924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c 9">
            <a:extLst>
              <a:ext uri="{FF2B5EF4-FFF2-40B4-BE49-F238E27FC236}">
                <a16:creationId xmlns:a16="http://schemas.microsoft.com/office/drawing/2014/main" id="{A7F0F0C6-58C6-4661-AEE2-E1F0D346AD40}"/>
              </a:ext>
            </a:extLst>
          </p:cNvPr>
          <p:cNvSpPr/>
          <p:nvPr/>
        </p:nvSpPr>
        <p:spPr>
          <a:xfrm>
            <a:off x="5635690" y="2955821"/>
            <a:ext cx="45719" cy="4571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TextBox 4">
            <a:extLst>
              <a:ext uri="{FF2B5EF4-FFF2-40B4-BE49-F238E27FC236}">
                <a16:creationId xmlns:a16="http://schemas.microsoft.com/office/drawing/2014/main" id="{F0825B6B-6738-427E-B03B-FF8E8D25EF9F}"/>
              </a:ext>
            </a:extLst>
          </p:cNvPr>
          <p:cNvSpPr txBox="1"/>
          <p:nvPr/>
        </p:nvSpPr>
        <p:spPr>
          <a:xfrm>
            <a:off x="544284" y="123564"/>
            <a:ext cx="10585410" cy="584775"/>
          </a:xfrm>
          <a:prstGeom prst="rect">
            <a:avLst/>
          </a:prstGeom>
          <a:noFill/>
        </p:spPr>
        <p:txBody>
          <a:bodyPr wrap="square" rtlCol="0">
            <a:spAutoFit/>
          </a:bodyPr>
          <a:lstStyle/>
          <a:p>
            <a:pPr algn="ctr"/>
            <a:r>
              <a:rPr lang="en-US" sz="3200" dirty="0">
                <a:solidFill>
                  <a:srgbClr val="00853E"/>
                </a:solidFill>
              </a:rPr>
              <a:t>Explosion of innovation</a:t>
            </a:r>
          </a:p>
        </p:txBody>
      </p:sp>
      <p:pic>
        <p:nvPicPr>
          <p:cNvPr id="3" name="Picture 2" descr="A screenshot of a cell phone&#10;&#10;Description automatically generated">
            <a:extLst>
              <a:ext uri="{FF2B5EF4-FFF2-40B4-BE49-F238E27FC236}">
                <a16:creationId xmlns:a16="http://schemas.microsoft.com/office/drawing/2014/main" id="{77CD4C5A-29E7-407B-B52B-A145B6CC05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602" t="15602" r="4565" b="7741"/>
          <a:stretch/>
        </p:blipFill>
        <p:spPr>
          <a:xfrm>
            <a:off x="1545891" y="782377"/>
            <a:ext cx="8738221" cy="5391086"/>
          </a:xfrm>
          <a:prstGeom prst="rect">
            <a:avLst/>
          </a:prstGeom>
        </p:spPr>
      </p:pic>
      <p:sp>
        <p:nvSpPr>
          <p:cNvPr id="2" name="TextBox 1">
            <a:extLst>
              <a:ext uri="{FF2B5EF4-FFF2-40B4-BE49-F238E27FC236}">
                <a16:creationId xmlns:a16="http://schemas.microsoft.com/office/drawing/2014/main" id="{AED69275-DD49-413A-8880-6987743779A5}"/>
              </a:ext>
            </a:extLst>
          </p:cNvPr>
          <p:cNvSpPr txBox="1"/>
          <p:nvPr/>
        </p:nvSpPr>
        <p:spPr>
          <a:xfrm>
            <a:off x="1545891" y="6173463"/>
            <a:ext cx="6325021" cy="369332"/>
          </a:xfrm>
          <a:prstGeom prst="rect">
            <a:avLst/>
          </a:prstGeom>
          <a:noFill/>
        </p:spPr>
        <p:txBody>
          <a:bodyPr wrap="square" rtlCol="0">
            <a:spAutoFit/>
          </a:bodyPr>
          <a:lstStyle/>
          <a:p>
            <a:r>
              <a:rPr lang="en-US" dirty="0"/>
              <a:t>Sources: The Mixing Bowl, Better Food Ventures</a:t>
            </a:r>
          </a:p>
        </p:txBody>
      </p:sp>
      <p:cxnSp>
        <p:nvCxnSpPr>
          <p:cNvPr id="6" name="Straight Arrow Connector 5">
            <a:extLst>
              <a:ext uri="{FF2B5EF4-FFF2-40B4-BE49-F238E27FC236}">
                <a16:creationId xmlns:a16="http://schemas.microsoft.com/office/drawing/2014/main" id="{54DF16BE-1E67-42F3-9BC3-9164835B501D}"/>
              </a:ext>
            </a:extLst>
          </p:cNvPr>
          <p:cNvCxnSpPr/>
          <p:nvPr/>
        </p:nvCxnSpPr>
        <p:spPr>
          <a:xfrm flipV="1">
            <a:off x="10070123" y="4929554"/>
            <a:ext cx="515815" cy="1406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378F4F2-EF19-4053-AE63-093BA66D2E57}"/>
              </a:ext>
            </a:extLst>
          </p:cNvPr>
          <p:cNvSpPr txBox="1"/>
          <p:nvPr/>
        </p:nvSpPr>
        <p:spPr>
          <a:xfrm>
            <a:off x="10585938" y="4648200"/>
            <a:ext cx="1242647" cy="646331"/>
          </a:xfrm>
          <a:prstGeom prst="rect">
            <a:avLst/>
          </a:prstGeom>
          <a:noFill/>
        </p:spPr>
        <p:txBody>
          <a:bodyPr wrap="square" rtlCol="0">
            <a:spAutoFit/>
          </a:bodyPr>
          <a:lstStyle/>
          <a:p>
            <a:r>
              <a:rPr lang="en-US" dirty="0"/>
              <a:t>FBN</a:t>
            </a:r>
          </a:p>
          <a:p>
            <a:r>
              <a:rPr lang="en-US" dirty="0"/>
              <a:t>Indigo</a:t>
            </a:r>
          </a:p>
        </p:txBody>
      </p:sp>
      <p:sp>
        <p:nvSpPr>
          <p:cNvPr id="11" name="Oval 10">
            <a:extLst>
              <a:ext uri="{FF2B5EF4-FFF2-40B4-BE49-F238E27FC236}">
                <a16:creationId xmlns:a16="http://schemas.microsoft.com/office/drawing/2014/main" id="{3CACDA79-FE12-4E73-8488-1C3F76CFC53D}"/>
              </a:ext>
            </a:extLst>
          </p:cNvPr>
          <p:cNvSpPr/>
          <p:nvPr/>
        </p:nvSpPr>
        <p:spPr>
          <a:xfrm>
            <a:off x="4167554" y="1260231"/>
            <a:ext cx="1060938" cy="192844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Arrow Connector 12">
            <a:extLst>
              <a:ext uri="{FF2B5EF4-FFF2-40B4-BE49-F238E27FC236}">
                <a16:creationId xmlns:a16="http://schemas.microsoft.com/office/drawing/2014/main" id="{C0B32B3D-B9E4-45A7-9490-9D0A9412B2AB}"/>
              </a:ext>
            </a:extLst>
          </p:cNvPr>
          <p:cNvCxnSpPr>
            <a:cxnSpLocks/>
          </p:cNvCxnSpPr>
          <p:nvPr/>
        </p:nvCxnSpPr>
        <p:spPr>
          <a:xfrm flipH="1" flipV="1">
            <a:off x="1166446" y="1740877"/>
            <a:ext cx="3001108" cy="1875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EAC3999-8BA0-4F70-AD68-E622A32F2C1D}"/>
              </a:ext>
            </a:extLst>
          </p:cNvPr>
          <p:cNvSpPr txBox="1"/>
          <p:nvPr/>
        </p:nvSpPr>
        <p:spPr>
          <a:xfrm>
            <a:off x="269630" y="1418487"/>
            <a:ext cx="1184030" cy="646331"/>
          </a:xfrm>
          <a:prstGeom prst="rect">
            <a:avLst/>
          </a:prstGeom>
          <a:noFill/>
        </p:spPr>
        <p:txBody>
          <a:bodyPr wrap="square" rtlCol="0">
            <a:spAutoFit/>
          </a:bodyPr>
          <a:lstStyle/>
          <a:p>
            <a:r>
              <a:rPr lang="en-US" dirty="0"/>
              <a:t>Granular</a:t>
            </a:r>
          </a:p>
          <a:p>
            <a:r>
              <a:rPr lang="en-US" dirty="0"/>
              <a:t>Conservis</a:t>
            </a:r>
          </a:p>
        </p:txBody>
      </p:sp>
      <p:sp>
        <p:nvSpPr>
          <p:cNvPr id="16" name="Oval 15">
            <a:extLst>
              <a:ext uri="{FF2B5EF4-FFF2-40B4-BE49-F238E27FC236}">
                <a16:creationId xmlns:a16="http://schemas.microsoft.com/office/drawing/2014/main" id="{881C5145-ED0B-4E02-9C44-547DD5745FDC}"/>
              </a:ext>
            </a:extLst>
          </p:cNvPr>
          <p:cNvSpPr/>
          <p:nvPr/>
        </p:nvSpPr>
        <p:spPr>
          <a:xfrm>
            <a:off x="2854569" y="2227385"/>
            <a:ext cx="1002323" cy="84992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Arrow Connector 17">
            <a:extLst>
              <a:ext uri="{FF2B5EF4-FFF2-40B4-BE49-F238E27FC236}">
                <a16:creationId xmlns:a16="http://schemas.microsoft.com/office/drawing/2014/main" id="{71B63B68-338C-4D33-B74E-9C7DAEFE4B50}"/>
              </a:ext>
            </a:extLst>
          </p:cNvPr>
          <p:cNvCxnSpPr/>
          <p:nvPr/>
        </p:nvCxnSpPr>
        <p:spPr>
          <a:xfrm flipH="1">
            <a:off x="996462" y="2708031"/>
            <a:ext cx="1858107" cy="5216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AC7C9A0-B216-44A8-A6B9-DACEABDEECF9}"/>
              </a:ext>
            </a:extLst>
          </p:cNvPr>
          <p:cNvSpPr txBox="1"/>
          <p:nvPr/>
        </p:nvSpPr>
        <p:spPr>
          <a:xfrm>
            <a:off x="169986" y="2960071"/>
            <a:ext cx="892373" cy="646331"/>
          </a:xfrm>
          <a:prstGeom prst="rect">
            <a:avLst/>
          </a:prstGeom>
          <a:noFill/>
        </p:spPr>
        <p:txBody>
          <a:bodyPr wrap="square" rtlCol="0">
            <a:spAutoFit/>
          </a:bodyPr>
          <a:lstStyle/>
          <a:p>
            <a:r>
              <a:rPr lang="en-US" dirty="0"/>
              <a:t>CropX</a:t>
            </a:r>
          </a:p>
          <a:p>
            <a:r>
              <a:rPr lang="en-US" dirty="0"/>
              <a:t>Hortau</a:t>
            </a:r>
          </a:p>
        </p:txBody>
      </p:sp>
      <p:sp>
        <p:nvSpPr>
          <p:cNvPr id="20" name="Oval 19">
            <a:extLst>
              <a:ext uri="{FF2B5EF4-FFF2-40B4-BE49-F238E27FC236}">
                <a16:creationId xmlns:a16="http://schemas.microsoft.com/office/drawing/2014/main" id="{85998CB6-448A-4C04-A78F-B121D605154C}"/>
              </a:ext>
            </a:extLst>
          </p:cNvPr>
          <p:cNvSpPr/>
          <p:nvPr/>
        </p:nvSpPr>
        <p:spPr>
          <a:xfrm>
            <a:off x="9361716" y="4929554"/>
            <a:ext cx="723900" cy="4153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28295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69A362-81EB-4070-A617-7ACD7187C497}"/>
              </a:ext>
            </a:extLst>
          </p:cNvPr>
          <p:cNvSpPr>
            <a:spLocks noGrp="1"/>
          </p:cNvSpPr>
          <p:nvPr>
            <p:ph type="title"/>
          </p:nvPr>
        </p:nvSpPr>
        <p:spPr/>
        <p:txBody>
          <a:bodyPr/>
          <a:lstStyle/>
          <a:p>
            <a:r>
              <a:rPr lang="en-US" dirty="0"/>
              <a:t>Adoption rates increasing</a:t>
            </a:r>
          </a:p>
        </p:txBody>
      </p:sp>
      <p:pic>
        <p:nvPicPr>
          <p:cNvPr id="6" name="Content Placeholder 5" descr="A screenshot of a cell phone&#10;&#10;Description automatically generated">
            <a:extLst>
              <a:ext uri="{FF2B5EF4-FFF2-40B4-BE49-F238E27FC236}">
                <a16:creationId xmlns:a16="http://schemas.microsoft.com/office/drawing/2014/main" id="{B7C8979D-C6EB-446F-9638-0B47B2FCCC7E}"/>
              </a:ext>
            </a:extLst>
          </p:cNvPr>
          <p:cNvPicPr>
            <a:picLocks noGrp="1" noChangeAspect="1"/>
          </p:cNvPicPr>
          <p:nvPr>
            <p:ph idx="1"/>
          </p:nvPr>
        </p:nvPicPr>
        <p:blipFill rotWithShape="1">
          <a:blip r:embed="rId3"/>
          <a:srcRect l="6140" t="31934" r="35500" b="14456"/>
          <a:stretch/>
        </p:blipFill>
        <p:spPr>
          <a:xfrm>
            <a:off x="417827" y="1801910"/>
            <a:ext cx="5900532" cy="3613505"/>
          </a:xfrm>
          <a:ln>
            <a:solidFill>
              <a:schemeClr val="accent1"/>
            </a:solidFill>
          </a:ln>
        </p:spPr>
      </p:pic>
      <p:pic>
        <p:nvPicPr>
          <p:cNvPr id="9" name="Picture 8" descr="A screenshot of a social media post&#10;&#10;Description automatically generated">
            <a:extLst>
              <a:ext uri="{FF2B5EF4-FFF2-40B4-BE49-F238E27FC236}">
                <a16:creationId xmlns:a16="http://schemas.microsoft.com/office/drawing/2014/main" id="{49D43447-9244-473B-BFF6-58221D69DEF5}"/>
              </a:ext>
            </a:extLst>
          </p:cNvPr>
          <p:cNvPicPr>
            <a:picLocks noChangeAspect="1"/>
          </p:cNvPicPr>
          <p:nvPr/>
        </p:nvPicPr>
        <p:blipFill rotWithShape="1">
          <a:blip r:embed="rId4"/>
          <a:srcRect l="17911" t="35839" r="21239" b="4397"/>
          <a:stretch/>
        </p:blipFill>
        <p:spPr>
          <a:xfrm>
            <a:off x="6318359" y="1801911"/>
            <a:ext cx="5518826" cy="3613505"/>
          </a:xfrm>
          <a:prstGeom prst="rect">
            <a:avLst/>
          </a:prstGeom>
          <a:ln>
            <a:solidFill>
              <a:schemeClr val="accent1"/>
            </a:solidFill>
          </a:ln>
        </p:spPr>
      </p:pic>
      <p:sp>
        <p:nvSpPr>
          <p:cNvPr id="2" name="TextBox 1">
            <a:extLst>
              <a:ext uri="{FF2B5EF4-FFF2-40B4-BE49-F238E27FC236}">
                <a16:creationId xmlns:a16="http://schemas.microsoft.com/office/drawing/2014/main" id="{4027CC62-4CC4-46A3-BE26-0592D8A8BE35}"/>
              </a:ext>
            </a:extLst>
          </p:cNvPr>
          <p:cNvSpPr txBox="1"/>
          <p:nvPr/>
        </p:nvSpPr>
        <p:spPr>
          <a:xfrm>
            <a:off x="1601463" y="6077476"/>
            <a:ext cx="3480782" cy="369332"/>
          </a:xfrm>
          <a:prstGeom prst="rect">
            <a:avLst/>
          </a:prstGeom>
          <a:noFill/>
        </p:spPr>
        <p:txBody>
          <a:bodyPr wrap="square" rtlCol="0">
            <a:spAutoFit/>
          </a:bodyPr>
          <a:lstStyle/>
          <a:p>
            <a:r>
              <a:rPr lang="en-US" dirty="0"/>
              <a:t>Sources: USDA, ERS</a:t>
            </a:r>
          </a:p>
        </p:txBody>
      </p:sp>
    </p:spTree>
    <p:extLst>
      <p:ext uri="{BB962C8B-B14F-4D97-AF65-F5344CB8AC3E}">
        <p14:creationId xmlns:p14="http://schemas.microsoft.com/office/powerpoint/2010/main" val="350386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c 9">
            <a:extLst>
              <a:ext uri="{FF2B5EF4-FFF2-40B4-BE49-F238E27FC236}">
                <a16:creationId xmlns:a16="http://schemas.microsoft.com/office/drawing/2014/main" id="{A7F0F0C6-58C6-4661-AEE2-E1F0D346AD40}"/>
              </a:ext>
            </a:extLst>
          </p:cNvPr>
          <p:cNvSpPr/>
          <p:nvPr/>
        </p:nvSpPr>
        <p:spPr>
          <a:xfrm>
            <a:off x="5635690" y="2955821"/>
            <a:ext cx="45719" cy="4571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Title 1">
            <a:extLst>
              <a:ext uri="{FF2B5EF4-FFF2-40B4-BE49-F238E27FC236}">
                <a16:creationId xmlns:a16="http://schemas.microsoft.com/office/drawing/2014/main" id="{7CC20E01-8BCD-419D-BCF4-D478F98503B9}"/>
              </a:ext>
            </a:extLst>
          </p:cNvPr>
          <p:cNvSpPr>
            <a:spLocks noGrp="1"/>
          </p:cNvSpPr>
          <p:nvPr>
            <p:ph type="title"/>
          </p:nvPr>
        </p:nvSpPr>
        <p:spPr/>
        <p:txBody>
          <a:bodyPr/>
          <a:lstStyle/>
          <a:p>
            <a:r>
              <a:rPr lang="en-US" dirty="0"/>
              <a:t>Case study: Row crops</a:t>
            </a:r>
          </a:p>
        </p:txBody>
      </p:sp>
      <p:sp>
        <p:nvSpPr>
          <p:cNvPr id="4" name="Content Placeholder 3">
            <a:extLst>
              <a:ext uri="{FF2B5EF4-FFF2-40B4-BE49-F238E27FC236}">
                <a16:creationId xmlns:a16="http://schemas.microsoft.com/office/drawing/2014/main" id="{9B49F27F-2016-42CB-9C19-F25C2C879ADB}"/>
              </a:ext>
            </a:extLst>
          </p:cNvPr>
          <p:cNvSpPr>
            <a:spLocks noGrp="1"/>
          </p:cNvSpPr>
          <p:nvPr>
            <p:ph sz="half" idx="1"/>
          </p:nvPr>
        </p:nvSpPr>
        <p:spPr>
          <a:xfrm>
            <a:off x="838199" y="1509939"/>
            <a:ext cx="5685817" cy="4351338"/>
          </a:xfrm>
        </p:spPr>
        <p:txBody>
          <a:bodyPr>
            <a:normAutofit/>
          </a:bodyPr>
          <a:lstStyle/>
          <a:p>
            <a:r>
              <a:rPr lang="en-US" dirty="0"/>
              <a:t>Precision ag—input management/ resource management</a:t>
            </a:r>
          </a:p>
          <a:p>
            <a:r>
              <a:rPr lang="en-US" dirty="0"/>
              <a:t>Digitization/data management</a:t>
            </a:r>
          </a:p>
          <a:p>
            <a:r>
              <a:rPr lang="en-US" dirty="0"/>
              <a:t>Biologicals</a:t>
            </a:r>
          </a:p>
          <a:p>
            <a:r>
              <a:rPr lang="en-US" dirty="0"/>
              <a:t>Breeding resilient strains for drought and flooding</a:t>
            </a:r>
          </a:p>
          <a:p>
            <a:pPr marL="0" indent="0">
              <a:buNone/>
            </a:pPr>
            <a:endParaRPr lang="en-US" dirty="0"/>
          </a:p>
        </p:txBody>
      </p:sp>
      <p:pic>
        <p:nvPicPr>
          <p:cNvPr id="8" name="Content Placeholder 7">
            <a:extLst>
              <a:ext uri="{FF2B5EF4-FFF2-40B4-BE49-F238E27FC236}">
                <a16:creationId xmlns:a16="http://schemas.microsoft.com/office/drawing/2014/main" id="{E60A711D-5445-4BAC-AA77-4FBB65D0299A}"/>
              </a:ext>
            </a:extLst>
          </p:cNvPr>
          <p:cNvPicPr>
            <a:picLocks noGrp="1" noChangeAspect="1"/>
          </p:cNvPicPr>
          <p:nvPr>
            <p:ph sz="half" idx="2"/>
          </p:nvPr>
        </p:nvPicPr>
        <p:blipFill>
          <a:blip r:embed="rId3"/>
          <a:srcRect/>
          <a:stretch/>
        </p:blipFill>
        <p:spPr>
          <a:xfrm>
            <a:off x="7168028" y="3429000"/>
            <a:ext cx="4008859" cy="2505537"/>
          </a:xfrm>
        </p:spPr>
      </p:pic>
      <p:sp>
        <p:nvSpPr>
          <p:cNvPr id="9" name="TextBox 8">
            <a:extLst>
              <a:ext uri="{FF2B5EF4-FFF2-40B4-BE49-F238E27FC236}">
                <a16:creationId xmlns:a16="http://schemas.microsoft.com/office/drawing/2014/main" id="{941AEC82-824E-45B5-B78F-ED84DEA856B2}"/>
              </a:ext>
            </a:extLst>
          </p:cNvPr>
          <p:cNvSpPr txBox="1"/>
          <p:nvPr/>
        </p:nvSpPr>
        <p:spPr>
          <a:xfrm>
            <a:off x="1540329" y="6176963"/>
            <a:ext cx="5617028" cy="369332"/>
          </a:xfrm>
          <a:prstGeom prst="rect">
            <a:avLst/>
          </a:prstGeom>
          <a:noFill/>
        </p:spPr>
        <p:txBody>
          <a:bodyPr wrap="square" rtlCol="0">
            <a:spAutoFit/>
          </a:bodyPr>
          <a:lstStyle/>
          <a:p>
            <a:r>
              <a:rPr lang="en-US" dirty="0"/>
              <a:t>Source: Iowa Soybean Association</a:t>
            </a:r>
          </a:p>
        </p:txBody>
      </p:sp>
      <p:pic>
        <p:nvPicPr>
          <p:cNvPr id="7" name="Picture 6" descr="A close up of a green field&#10;&#10;Description automatically generated">
            <a:extLst>
              <a:ext uri="{FF2B5EF4-FFF2-40B4-BE49-F238E27FC236}">
                <a16:creationId xmlns:a16="http://schemas.microsoft.com/office/drawing/2014/main" id="{34EF4D96-D08F-4C5C-8109-2BAD3C2BC36B}"/>
              </a:ext>
            </a:extLst>
          </p:cNvPr>
          <p:cNvPicPr>
            <a:picLocks noChangeAspect="1"/>
          </p:cNvPicPr>
          <p:nvPr/>
        </p:nvPicPr>
        <p:blipFill>
          <a:blip r:embed="rId4"/>
          <a:stretch>
            <a:fillRect/>
          </a:stretch>
        </p:blipFill>
        <p:spPr>
          <a:xfrm>
            <a:off x="7206491" y="564133"/>
            <a:ext cx="3931935" cy="2387757"/>
          </a:xfrm>
          <a:prstGeom prst="rect">
            <a:avLst/>
          </a:prstGeom>
        </p:spPr>
      </p:pic>
    </p:spTree>
    <p:extLst>
      <p:ext uri="{BB962C8B-B14F-4D97-AF65-F5344CB8AC3E}">
        <p14:creationId xmlns:p14="http://schemas.microsoft.com/office/powerpoint/2010/main" val="3081162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F018FA-4068-465E-9510-9C509A42211C}"/>
              </a:ext>
            </a:extLst>
          </p:cNvPr>
          <p:cNvSpPr>
            <a:spLocks noGrp="1"/>
          </p:cNvSpPr>
          <p:nvPr>
            <p:ph type="title"/>
          </p:nvPr>
        </p:nvSpPr>
        <p:spPr/>
        <p:txBody>
          <a:bodyPr/>
          <a:lstStyle/>
          <a:p>
            <a:r>
              <a:rPr lang="en-US" dirty="0"/>
              <a:t>Klaas Martens, New York organic producer</a:t>
            </a:r>
          </a:p>
        </p:txBody>
      </p:sp>
      <p:sp>
        <p:nvSpPr>
          <p:cNvPr id="6" name="Content Placeholder 5">
            <a:extLst>
              <a:ext uri="{FF2B5EF4-FFF2-40B4-BE49-F238E27FC236}">
                <a16:creationId xmlns:a16="http://schemas.microsoft.com/office/drawing/2014/main" id="{801B543D-20D1-4A8D-A508-447BA40E2BDA}"/>
              </a:ext>
            </a:extLst>
          </p:cNvPr>
          <p:cNvSpPr>
            <a:spLocks noGrp="1"/>
          </p:cNvSpPr>
          <p:nvPr>
            <p:ph idx="1"/>
          </p:nvPr>
        </p:nvSpPr>
        <p:spPr/>
        <p:txBody>
          <a:bodyPr/>
          <a:lstStyle/>
          <a:p>
            <a:pPr marL="0" indent="0">
              <a:buNone/>
            </a:pPr>
            <a:r>
              <a:rPr lang="en-US" dirty="0"/>
              <a:t>“Our farm has sloping soils that drain into Seneca Lake. Erosion can only be controlled by narrow contour strips, diversion terraces, cover crops and reduced tillage. While narrow strips can be challenging, we gain other advantages such as pest management. </a:t>
            </a:r>
          </a:p>
          <a:p>
            <a:pPr marL="0" indent="0">
              <a:buNone/>
            </a:pPr>
            <a:endParaRPr lang="en-US" dirty="0"/>
          </a:p>
          <a:p>
            <a:pPr marL="0" indent="0">
              <a:buNone/>
            </a:pPr>
            <a:r>
              <a:rPr lang="en-US" dirty="0"/>
              <a:t>We use </a:t>
            </a:r>
            <a:r>
              <a:rPr lang="en-US" b="1" dirty="0"/>
              <a:t>RTK GPS </a:t>
            </a:r>
            <a:r>
              <a:rPr lang="en-US" dirty="0"/>
              <a:t>to keep strip boundaries exact. The near perfect spacing allows us to manage crops without weed issues. Our </a:t>
            </a:r>
            <a:r>
              <a:rPr lang="en-US" b="1" dirty="0"/>
              <a:t>camera guidance systems </a:t>
            </a:r>
            <a:r>
              <a:rPr lang="en-US" dirty="0"/>
              <a:t>work precisely so that we can use finger weeders to remove weed seedlings from within the narrow rows. These technologies enable us to </a:t>
            </a:r>
            <a:r>
              <a:rPr lang="en-US" b="1" dirty="0"/>
              <a:t>work much faster and effectively</a:t>
            </a:r>
            <a:r>
              <a:rPr lang="en-US" dirty="0"/>
              <a:t>.”</a:t>
            </a:r>
          </a:p>
        </p:txBody>
      </p:sp>
    </p:spTree>
    <p:extLst>
      <p:ext uri="{BB962C8B-B14F-4D97-AF65-F5344CB8AC3E}">
        <p14:creationId xmlns:p14="http://schemas.microsoft.com/office/powerpoint/2010/main" val="2356157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FF68DC7B-CDCC-4042-9DBE-45246359176C}"/>
              </a:ext>
            </a:extLst>
          </p:cNvPr>
          <p:cNvPicPr>
            <a:picLocks noGrp="1" noChangeAspect="1"/>
          </p:cNvPicPr>
          <p:nvPr>
            <p:ph sz="half" idx="2"/>
          </p:nvPr>
        </p:nvPicPr>
        <p:blipFill rotWithShape="1">
          <a:blip r:embed="rId3"/>
          <a:srcRect/>
          <a:stretch/>
        </p:blipFill>
        <p:spPr>
          <a:xfrm>
            <a:off x="-1" y="-11422"/>
            <a:ext cx="12192000" cy="6857990"/>
          </a:xfrm>
          <a:prstGeom prst="rect">
            <a:avLst/>
          </a:prstGeom>
        </p:spPr>
      </p:pic>
      <p:sp>
        <p:nvSpPr>
          <p:cNvPr id="18"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dirty="0"/>
          </a:p>
        </p:txBody>
      </p:sp>
      <p:sp>
        <p:nvSpPr>
          <p:cNvPr id="7" name="Title 6">
            <a:extLst>
              <a:ext uri="{FF2B5EF4-FFF2-40B4-BE49-F238E27FC236}">
                <a16:creationId xmlns:a16="http://schemas.microsoft.com/office/drawing/2014/main" id="{C02D3693-193C-4519-860C-58A9B1D8C79C}"/>
              </a:ext>
            </a:extLst>
          </p:cNvPr>
          <p:cNvSpPr>
            <a:spLocks noGrp="1"/>
          </p:cNvSpPr>
          <p:nvPr>
            <p:ph type="title"/>
          </p:nvPr>
        </p:nvSpPr>
        <p:spPr>
          <a:xfrm>
            <a:off x="104400" y="1649278"/>
            <a:ext cx="5300721" cy="1342754"/>
          </a:xfrm>
        </p:spPr>
        <p:txBody>
          <a:bodyPr vert="horz" lIns="91440" tIns="45720" rIns="91440" bIns="45720" rtlCol="0" anchor="ctr">
            <a:normAutofit/>
          </a:bodyPr>
          <a:lstStyle/>
          <a:p>
            <a:pPr algn="ctr"/>
            <a:r>
              <a:rPr lang="en-US" sz="3600" dirty="0">
                <a:solidFill>
                  <a:schemeClr val="tx1"/>
                </a:solidFill>
              </a:rPr>
              <a:t>Case study: </a:t>
            </a:r>
            <a:br>
              <a:rPr lang="en-US" sz="3600" dirty="0">
                <a:solidFill>
                  <a:schemeClr val="tx1"/>
                </a:solidFill>
              </a:rPr>
            </a:br>
            <a:r>
              <a:rPr lang="en-US" sz="3600" dirty="0">
                <a:solidFill>
                  <a:schemeClr val="tx1"/>
                </a:solidFill>
              </a:rPr>
              <a:t>California produce</a:t>
            </a:r>
          </a:p>
        </p:txBody>
      </p:sp>
      <p:cxnSp>
        <p:nvCxnSpPr>
          <p:cNvPr id="20" name="Straight Connector 19">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0CE91956-7C59-4307-8362-27B523DA47BF}"/>
              </a:ext>
            </a:extLst>
          </p:cNvPr>
          <p:cNvSpPr>
            <a:spLocks noGrp="1"/>
          </p:cNvSpPr>
          <p:nvPr>
            <p:ph sz="half" idx="1"/>
          </p:nvPr>
        </p:nvSpPr>
        <p:spPr>
          <a:xfrm>
            <a:off x="525516" y="3417573"/>
            <a:ext cx="4593021" cy="2619839"/>
          </a:xfrm>
        </p:spPr>
        <p:txBody>
          <a:bodyPr vert="horz" lIns="91440" tIns="45720" rIns="91440" bIns="45720" rtlCol="0" anchor="ctr">
            <a:normAutofit/>
          </a:bodyPr>
          <a:lstStyle/>
          <a:p>
            <a:pPr marL="0">
              <a:buFont typeface="Arial" panose="020B0604020202020204" pitchFamily="34" charset="0"/>
              <a:buChar char="•"/>
            </a:pPr>
            <a:endParaRPr lang="en-US" sz="1800" dirty="0">
              <a:solidFill>
                <a:schemeClr val="tx1"/>
              </a:solidFill>
            </a:endParaRPr>
          </a:p>
          <a:p>
            <a:pPr>
              <a:buFont typeface="Arial" panose="020B0604020202020204" pitchFamily="34" charset="0"/>
              <a:buChar char="•"/>
            </a:pPr>
            <a:r>
              <a:rPr lang="en-US" sz="2400" dirty="0">
                <a:solidFill>
                  <a:schemeClr val="tx1"/>
                </a:solidFill>
              </a:rPr>
              <a:t>Labor/mechanization/robotics</a:t>
            </a:r>
          </a:p>
          <a:p>
            <a:pPr>
              <a:buFont typeface="Arial" panose="020B0604020202020204" pitchFamily="34" charset="0"/>
              <a:buChar char="•"/>
            </a:pPr>
            <a:r>
              <a:rPr lang="en-US" sz="2400" dirty="0">
                <a:solidFill>
                  <a:schemeClr val="tx1"/>
                </a:solidFill>
              </a:rPr>
              <a:t>Genetics</a:t>
            </a:r>
            <a:r>
              <a:rPr lang="en-US" dirty="0">
                <a:solidFill>
                  <a:schemeClr val="tx1"/>
                </a:solidFill>
              </a:rPr>
              <a:t>—</a:t>
            </a:r>
            <a:r>
              <a:rPr lang="en-US" sz="2400" dirty="0">
                <a:solidFill>
                  <a:schemeClr val="tx1"/>
                </a:solidFill>
              </a:rPr>
              <a:t>drought resistant/ resilient seeds</a:t>
            </a:r>
          </a:p>
          <a:p>
            <a:pPr>
              <a:buFont typeface="Arial" panose="020B0604020202020204" pitchFamily="34" charset="0"/>
              <a:buChar char="•"/>
            </a:pPr>
            <a:r>
              <a:rPr lang="en-US" sz="2400" dirty="0">
                <a:solidFill>
                  <a:schemeClr val="tx1"/>
                </a:solidFill>
              </a:rPr>
              <a:t>Data/smart labels/blockchain</a:t>
            </a:r>
          </a:p>
          <a:p>
            <a:pPr>
              <a:buFont typeface="Arial" panose="020B0604020202020204" pitchFamily="34" charset="0"/>
              <a:buChar char="•"/>
            </a:pPr>
            <a:r>
              <a:rPr lang="en-US" sz="2400" dirty="0">
                <a:solidFill>
                  <a:schemeClr val="tx1"/>
                </a:solidFill>
              </a:rPr>
              <a:t>Resource management</a:t>
            </a:r>
          </a:p>
          <a:p>
            <a:pPr marL="0">
              <a:buFont typeface="Arial" panose="020B0604020202020204" pitchFamily="34" charset="0"/>
              <a:buChar char="•"/>
            </a:pPr>
            <a:endParaRPr lang="en-US" sz="1800" dirty="0">
              <a:solidFill>
                <a:schemeClr val="tx1"/>
              </a:solidFill>
            </a:endParaRPr>
          </a:p>
          <a:p>
            <a:pPr marL="0">
              <a:buFont typeface="Arial" panose="020B0604020202020204" pitchFamily="34" charset="0"/>
              <a:buChar char="•"/>
            </a:pPr>
            <a:endParaRPr lang="en-US" sz="1800" dirty="0">
              <a:solidFill>
                <a:schemeClr val="tx1"/>
              </a:solidFill>
            </a:endParaRPr>
          </a:p>
        </p:txBody>
      </p:sp>
      <p:sp>
        <p:nvSpPr>
          <p:cNvPr id="10" name="Arc 9">
            <a:extLst>
              <a:ext uri="{FF2B5EF4-FFF2-40B4-BE49-F238E27FC236}">
                <a16:creationId xmlns:a16="http://schemas.microsoft.com/office/drawing/2014/main" id="{A7F0F0C6-58C6-4661-AEE2-E1F0D346AD40}"/>
              </a:ext>
            </a:extLst>
          </p:cNvPr>
          <p:cNvSpPr/>
          <p:nvPr/>
        </p:nvSpPr>
        <p:spPr>
          <a:xfrm>
            <a:off x="5635690" y="2955821"/>
            <a:ext cx="45719" cy="4571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TextBox 12">
            <a:extLst>
              <a:ext uri="{FF2B5EF4-FFF2-40B4-BE49-F238E27FC236}">
                <a16:creationId xmlns:a16="http://schemas.microsoft.com/office/drawing/2014/main" id="{02A30B5D-5E1F-4BA2-83E2-2A5FF7602DF5}"/>
              </a:ext>
            </a:extLst>
          </p:cNvPr>
          <p:cNvSpPr txBox="1"/>
          <p:nvPr/>
        </p:nvSpPr>
        <p:spPr>
          <a:xfrm>
            <a:off x="1035697" y="6037412"/>
            <a:ext cx="5279572" cy="369332"/>
          </a:xfrm>
          <a:prstGeom prst="rect">
            <a:avLst/>
          </a:prstGeom>
          <a:noFill/>
        </p:spPr>
        <p:txBody>
          <a:bodyPr wrap="square" rtlCol="0">
            <a:spAutoFit/>
          </a:bodyPr>
          <a:lstStyle/>
          <a:p>
            <a:pPr>
              <a:spcAft>
                <a:spcPts val="600"/>
              </a:spcAft>
            </a:pPr>
            <a:r>
              <a:rPr lang="en-US" dirty="0"/>
              <a:t>Source: Interviews, CNBC, Agrobot</a:t>
            </a:r>
          </a:p>
        </p:txBody>
      </p:sp>
    </p:spTree>
    <p:extLst>
      <p:ext uri="{BB962C8B-B14F-4D97-AF65-F5344CB8AC3E}">
        <p14:creationId xmlns:p14="http://schemas.microsoft.com/office/powerpoint/2010/main" val="1350315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907E01-5080-4DC5-B285-3E151EBE6141}"/>
              </a:ext>
            </a:extLst>
          </p:cNvPr>
          <p:cNvSpPr>
            <a:spLocks noGrp="1"/>
          </p:cNvSpPr>
          <p:nvPr>
            <p:ph type="title"/>
          </p:nvPr>
        </p:nvSpPr>
        <p:spPr>
          <a:xfrm>
            <a:off x="682305" y="365125"/>
            <a:ext cx="10671495" cy="1325563"/>
          </a:xfrm>
        </p:spPr>
        <p:txBody>
          <a:bodyPr/>
          <a:lstStyle/>
          <a:p>
            <a:r>
              <a:rPr lang="en-US" dirty="0"/>
              <a:t>A.G. Kawamura, on mechanization and robotics</a:t>
            </a:r>
          </a:p>
        </p:txBody>
      </p:sp>
      <p:sp>
        <p:nvSpPr>
          <p:cNvPr id="6" name="Content Placeholder 5">
            <a:extLst>
              <a:ext uri="{FF2B5EF4-FFF2-40B4-BE49-F238E27FC236}">
                <a16:creationId xmlns:a16="http://schemas.microsoft.com/office/drawing/2014/main" id="{BA2697D4-B6D9-4DB6-9E0E-71D21596F08F}"/>
              </a:ext>
            </a:extLst>
          </p:cNvPr>
          <p:cNvSpPr>
            <a:spLocks noGrp="1"/>
          </p:cNvSpPr>
          <p:nvPr>
            <p:ph idx="1"/>
          </p:nvPr>
        </p:nvSpPr>
        <p:spPr/>
        <p:txBody>
          <a:bodyPr>
            <a:normAutofit lnSpcReduction="10000"/>
          </a:bodyPr>
          <a:lstStyle/>
          <a:p>
            <a:pPr marL="0" indent="0">
              <a:buNone/>
            </a:pPr>
            <a:r>
              <a:rPr lang="en-US" sz="3200" dirty="0"/>
              <a:t>“In California, the rapidly rising minimum wage rates and work-hour limitations create a non-competitive disadvantage for producers in a </a:t>
            </a:r>
            <a:r>
              <a:rPr lang="en-US" sz="3200" b="1" dirty="0"/>
              <a:t>marketplace that is not adjusting upward for the added labor costs.</a:t>
            </a:r>
          </a:p>
          <a:p>
            <a:pPr marL="0" indent="0">
              <a:buNone/>
            </a:pPr>
            <a:endParaRPr lang="en-US" sz="3200" dirty="0"/>
          </a:p>
          <a:p>
            <a:pPr marL="0" indent="0">
              <a:buNone/>
            </a:pPr>
            <a:r>
              <a:rPr lang="en-US" sz="3200" dirty="0"/>
              <a:t>We are replaceable suppliers of fruits and vegetables, regardless of our “locally grown” promotions. So we are looking to </a:t>
            </a:r>
            <a:r>
              <a:rPr lang="en-US" sz="3200" b="1" dirty="0"/>
              <a:t>mechanized harvest as the only remaining option to remain competitive due to our labor costs</a:t>
            </a:r>
            <a:r>
              <a:rPr lang="en-US" sz="3200" dirty="0"/>
              <a:t>.”</a:t>
            </a:r>
          </a:p>
        </p:txBody>
      </p:sp>
    </p:spTree>
    <p:extLst>
      <p:ext uri="{BB962C8B-B14F-4D97-AF65-F5344CB8AC3E}">
        <p14:creationId xmlns:p14="http://schemas.microsoft.com/office/powerpoint/2010/main" val="1429739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c 9">
            <a:extLst>
              <a:ext uri="{FF2B5EF4-FFF2-40B4-BE49-F238E27FC236}">
                <a16:creationId xmlns:a16="http://schemas.microsoft.com/office/drawing/2014/main" id="{A7F0F0C6-58C6-4661-AEE2-E1F0D346AD40}"/>
              </a:ext>
            </a:extLst>
          </p:cNvPr>
          <p:cNvSpPr/>
          <p:nvPr/>
        </p:nvSpPr>
        <p:spPr>
          <a:xfrm>
            <a:off x="5635690" y="2955821"/>
            <a:ext cx="45719" cy="4571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Title 6">
            <a:extLst>
              <a:ext uri="{FF2B5EF4-FFF2-40B4-BE49-F238E27FC236}">
                <a16:creationId xmlns:a16="http://schemas.microsoft.com/office/drawing/2014/main" id="{CC288295-51C8-472D-A70E-6FDD61733B23}"/>
              </a:ext>
            </a:extLst>
          </p:cNvPr>
          <p:cNvSpPr>
            <a:spLocks noGrp="1"/>
          </p:cNvSpPr>
          <p:nvPr>
            <p:ph type="title"/>
          </p:nvPr>
        </p:nvSpPr>
        <p:spPr/>
        <p:txBody>
          <a:bodyPr/>
          <a:lstStyle/>
          <a:p>
            <a:r>
              <a:rPr lang="en-US" dirty="0"/>
              <a:t>Case study: Indoor agriculture</a:t>
            </a:r>
          </a:p>
        </p:txBody>
      </p:sp>
      <p:sp>
        <p:nvSpPr>
          <p:cNvPr id="8" name="Content Placeholder 7">
            <a:extLst>
              <a:ext uri="{FF2B5EF4-FFF2-40B4-BE49-F238E27FC236}">
                <a16:creationId xmlns:a16="http://schemas.microsoft.com/office/drawing/2014/main" id="{C2E4D858-9927-476F-A94C-C941CF615B11}"/>
              </a:ext>
            </a:extLst>
          </p:cNvPr>
          <p:cNvSpPr>
            <a:spLocks noGrp="1"/>
          </p:cNvSpPr>
          <p:nvPr>
            <p:ph sz="half" idx="1"/>
          </p:nvPr>
        </p:nvSpPr>
        <p:spPr>
          <a:xfrm>
            <a:off x="838200" y="1825625"/>
            <a:ext cx="5181600" cy="3492824"/>
          </a:xfrm>
        </p:spPr>
        <p:txBody>
          <a:bodyPr>
            <a:normAutofit fontScale="92500" lnSpcReduction="10000"/>
          </a:bodyPr>
          <a:lstStyle/>
          <a:p>
            <a:r>
              <a:rPr lang="en-US" dirty="0"/>
              <a:t>New indoor and vertical farming systems</a:t>
            </a:r>
          </a:p>
          <a:p>
            <a:r>
              <a:rPr lang="en-US" dirty="0"/>
              <a:t>Controlled environments for animals, produce, aquaculture</a:t>
            </a:r>
          </a:p>
          <a:p>
            <a:r>
              <a:rPr lang="en-US" dirty="0"/>
              <a:t>Often reduced inputs and closer to markets</a:t>
            </a:r>
          </a:p>
          <a:p>
            <a:r>
              <a:rPr lang="en-US" dirty="0"/>
              <a:t>Evolving entrepreneurial options for some farmers and rural development </a:t>
            </a:r>
          </a:p>
        </p:txBody>
      </p:sp>
      <p:pic>
        <p:nvPicPr>
          <p:cNvPr id="12" name="Content Placeholder 11">
            <a:extLst>
              <a:ext uri="{FF2B5EF4-FFF2-40B4-BE49-F238E27FC236}">
                <a16:creationId xmlns:a16="http://schemas.microsoft.com/office/drawing/2014/main" id="{0D8F4EE3-8271-4EBA-9083-DAA23B5961D3}"/>
              </a:ext>
            </a:extLst>
          </p:cNvPr>
          <p:cNvPicPr>
            <a:picLocks noGrp="1" noChangeAspect="1"/>
          </p:cNvPicPr>
          <p:nvPr>
            <p:ph sz="half" idx="2"/>
          </p:nvPr>
        </p:nvPicPr>
        <p:blipFill>
          <a:blip r:embed="rId3"/>
          <a:srcRect/>
          <a:stretch/>
        </p:blipFill>
        <p:spPr>
          <a:xfrm>
            <a:off x="5771235" y="2069911"/>
            <a:ext cx="5046055" cy="2718178"/>
          </a:xfr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
        <p:nvSpPr>
          <p:cNvPr id="13" name="TextBox 12">
            <a:extLst>
              <a:ext uri="{FF2B5EF4-FFF2-40B4-BE49-F238E27FC236}">
                <a16:creationId xmlns:a16="http://schemas.microsoft.com/office/drawing/2014/main" id="{8D7F1D19-AABF-4738-93E2-D3CAAFF73D78}"/>
              </a:ext>
            </a:extLst>
          </p:cNvPr>
          <p:cNvSpPr txBox="1"/>
          <p:nvPr/>
        </p:nvSpPr>
        <p:spPr>
          <a:xfrm>
            <a:off x="1730829" y="6019800"/>
            <a:ext cx="4561114" cy="369332"/>
          </a:xfrm>
          <a:prstGeom prst="rect">
            <a:avLst/>
          </a:prstGeom>
          <a:noFill/>
        </p:spPr>
        <p:txBody>
          <a:bodyPr wrap="square" rtlCol="0">
            <a:spAutoFit/>
          </a:bodyPr>
          <a:lstStyle/>
          <a:p>
            <a:r>
              <a:rPr lang="en-US" dirty="0"/>
              <a:t>Source: Dirt-to-Dinner</a:t>
            </a:r>
          </a:p>
        </p:txBody>
      </p:sp>
    </p:spTree>
    <p:extLst>
      <p:ext uri="{BB962C8B-B14F-4D97-AF65-F5344CB8AC3E}">
        <p14:creationId xmlns:p14="http://schemas.microsoft.com/office/powerpoint/2010/main" val="3700873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F57B1-37A7-4DCF-8018-E0506B72F483}"/>
              </a:ext>
            </a:extLst>
          </p:cNvPr>
          <p:cNvSpPr>
            <a:spLocks noGrp="1"/>
          </p:cNvSpPr>
          <p:nvPr>
            <p:ph type="title"/>
          </p:nvPr>
        </p:nvSpPr>
        <p:spPr/>
        <p:txBody>
          <a:bodyPr/>
          <a:lstStyle/>
          <a:p>
            <a:r>
              <a:rPr lang="en-US" dirty="0"/>
              <a:t>Innovation as a Solution?</a:t>
            </a:r>
          </a:p>
        </p:txBody>
      </p:sp>
      <p:sp>
        <p:nvSpPr>
          <p:cNvPr id="3" name="Text Placeholder 2">
            <a:extLst>
              <a:ext uri="{FF2B5EF4-FFF2-40B4-BE49-F238E27FC236}">
                <a16:creationId xmlns:a16="http://schemas.microsoft.com/office/drawing/2014/main" id="{0988DDCB-07F8-40B4-9E05-0646AF42119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4464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8B042-C15C-42EF-872E-6011F0BF9893}"/>
              </a:ext>
            </a:extLst>
          </p:cNvPr>
          <p:cNvSpPr>
            <a:spLocks noGrp="1"/>
          </p:cNvSpPr>
          <p:nvPr>
            <p:ph type="title"/>
          </p:nvPr>
        </p:nvSpPr>
        <p:spPr>
          <a:xfrm>
            <a:off x="612396" y="338077"/>
            <a:ext cx="4840447" cy="1423611"/>
          </a:xfrm>
        </p:spPr>
        <p:txBody>
          <a:bodyPr vert="horz" lIns="91440" tIns="45720" rIns="91440" bIns="45720" rtlCol="0" anchor="b">
            <a:normAutofit/>
          </a:bodyPr>
          <a:lstStyle/>
          <a:p>
            <a:r>
              <a:rPr lang="en-US" sz="3600" kern="1200" dirty="0">
                <a:latin typeface="+mj-lt"/>
                <a:ea typeface="+mj-ea"/>
                <a:cs typeface="+mj-cs"/>
              </a:rPr>
              <a:t>Innovation as solution or disruptor for farmers?</a:t>
            </a:r>
          </a:p>
        </p:txBody>
      </p:sp>
      <p:sp>
        <p:nvSpPr>
          <p:cNvPr id="6" name="Content Placeholder 5">
            <a:extLst>
              <a:ext uri="{FF2B5EF4-FFF2-40B4-BE49-F238E27FC236}">
                <a16:creationId xmlns:a16="http://schemas.microsoft.com/office/drawing/2014/main" id="{AB6D7656-8FB5-42B3-B02B-EC107016D84C}"/>
              </a:ext>
            </a:extLst>
          </p:cNvPr>
          <p:cNvSpPr>
            <a:spLocks noGrp="1"/>
          </p:cNvSpPr>
          <p:nvPr>
            <p:ph sz="half" idx="1"/>
          </p:nvPr>
        </p:nvSpPr>
        <p:spPr>
          <a:xfrm>
            <a:off x="951799" y="2112810"/>
            <a:ext cx="3851246" cy="2983503"/>
          </a:xfrm>
        </p:spPr>
        <p:txBody>
          <a:bodyPr vert="horz" lIns="91440" tIns="45720" rIns="91440" bIns="45720" rtlCol="0">
            <a:normAutofit/>
          </a:bodyPr>
          <a:lstStyle/>
          <a:p>
            <a:pPr marL="0" indent="0">
              <a:buNone/>
            </a:pPr>
            <a:r>
              <a:rPr lang="en-US" sz="2400" dirty="0"/>
              <a:t>Five signs of industry disruption:</a:t>
            </a:r>
          </a:p>
          <a:p>
            <a:pPr marL="0">
              <a:buFont typeface="Arial" panose="020B0604020202020204" pitchFamily="34" charset="0"/>
              <a:buChar char="•"/>
            </a:pPr>
            <a:r>
              <a:rPr lang="en-US" sz="1800" dirty="0"/>
              <a:t>Changing customer preferences</a:t>
            </a:r>
          </a:p>
          <a:p>
            <a:pPr marL="0">
              <a:buFont typeface="Arial" panose="020B0604020202020204" pitchFamily="34" charset="0"/>
              <a:buChar char="•"/>
            </a:pPr>
            <a:r>
              <a:rPr lang="en-US" sz="1800" dirty="0"/>
              <a:t>Declining loyalty/revenue</a:t>
            </a:r>
          </a:p>
          <a:p>
            <a:pPr marL="0">
              <a:buFont typeface="Arial" panose="020B0604020202020204" pitchFamily="34" charset="0"/>
              <a:buChar char="•"/>
            </a:pPr>
            <a:r>
              <a:rPr lang="en-US" sz="1800" dirty="0"/>
              <a:t>Increased VC/investment</a:t>
            </a:r>
          </a:p>
          <a:p>
            <a:pPr marL="0">
              <a:buFont typeface="Arial" panose="020B0604020202020204" pitchFamily="34" charset="0"/>
              <a:buChar char="•"/>
            </a:pPr>
            <a:r>
              <a:rPr lang="en-US" sz="1800" dirty="0"/>
              <a:t>Profit pressure</a:t>
            </a:r>
          </a:p>
          <a:p>
            <a:pPr marL="0">
              <a:buFont typeface="Arial" panose="020B0604020202020204" pitchFamily="34" charset="0"/>
              <a:buChar char="•"/>
            </a:pPr>
            <a:r>
              <a:rPr lang="en-US" sz="1800" dirty="0"/>
              <a:t>New entrants/new models</a:t>
            </a:r>
          </a:p>
        </p:txBody>
      </p:sp>
      <p:pic>
        <p:nvPicPr>
          <p:cNvPr id="9" name="Content Placeholder 8" descr="A screenshot of a cell phone&#10;&#10;Description automatically generated">
            <a:extLst>
              <a:ext uri="{FF2B5EF4-FFF2-40B4-BE49-F238E27FC236}">
                <a16:creationId xmlns:a16="http://schemas.microsoft.com/office/drawing/2014/main" id="{5CAD613E-FD05-446F-99BF-9EE3363251EF}"/>
              </a:ext>
            </a:extLst>
          </p:cNvPr>
          <p:cNvPicPr>
            <a:picLocks noGrp="1" noChangeAspect="1"/>
          </p:cNvPicPr>
          <p:nvPr>
            <p:ph sz="half" idx="2"/>
          </p:nvPr>
        </p:nvPicPr>
        <p:blipFill rotWithShape="1">
          <a:blip r:embed="rId3"/>
          <a:srcRect l="31580" t="44637" r="28759" b="10822"/>
          <a:stretch/>
        </p:blipFill>
        <p:spPr>
          <a:xfrm>
            <a:off x="5970165" y="1420256"/>
            <a:ext cx="5359285" cy="4017488"/>
          </a:xfrm>
          <a:prstGeom prst="rect">
            <a:avLst/>
          </a:prstGeom>
        </p:spPr>
      </p:pic>
      <p:sp>
        <p:nvSpPr>
          <p:cNvPr id="10" name="TextBox 9">
            <a:extLst>
              <a:ext uri="{FF2B5EF4-FFF2-40B4-BE49-F238E27FC236}">
                <a16:creationId xmlns:a16="http://schemas.microsoft.com/office/drawing/2014/main" id="{9783D248-F7BB-4B9E-8DAE-125E9FEFC123}"/>
              </a:ext>
            </a:extLst>
          </p:cNvPr>
          <p:cNvSpPr txBox="1"/>
          <p:nvPr/>
        </p:nvSpPr>
        <p:spPr>
          <a:xfrm>
            <a:off x="1460133" y="6409944"/>
            <a:ext cx="2289746" cy="369332"/>
          </a:xfrm>
          <a:prstGeom prst="rect">
            <a:avLst/>
          </a:prstGeom>
          <a:noFill/>
        </p:spPr>
        <p:txBody>
          <a:bodyPr wrap="square" rtlCol="0">
            <a:spAutoFit/>
          </a:bodyPr>
          <a:lstStyle/>
          <a:p>
            <a:pPr>
              <a:spcAft>
                <a:spcPts val="600"/>
              </a:spcAft>
            </a:pPr>
            <a:r>
              <a:rPr lang="en-US" dirty="0"/>
              <a:t>Sources: STIM, Statista</a:t>
            </a:r>
          </a:p>
        </p:txBody>
      </p:sp>
      <p:sp>
        <p:nvSpPr>
          <p:cNvPr id="3" name="Rectangle 2">
            <a:extLst>
              <a:ext uri="{FF2B5EF4-FFF2-40B4-BE49-F238E27FC236}">
                <a16:creationId xmlns:a16="http://schemas.microsoft.com/office/drawing/2014/main" id="{BEEA8B8D-4456-4819-B10B-5D25B94F5185}"/>
              </a:ext>
            </a:extLst>
          </p:cNvPr>
          <p:cNvSpPr/>
          <p:nvPr/>
        </p:nvSpPr>
        <p:spPr>
          <a:xfrm>
            <a:off x="5494397" y="0"/>
            <a:ext cx="15978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01232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5320" y="365125"/>
            <a:ext cx="5120114" cy="1692794"/>
          </a:xfrm>
        </p:spPr>
        <p:txBody>
          <a:bodyPr>
            <a:normAutofit/>
          </a:bodyPr>
          <a:lstStyle/>
          <a:p>
            <a:r>
              <a:rPr lang="en-US" sz="4100" dirty="0"/>
              <a:t>Overview: Innovation as a solution for farmers</a:t>
            </a:r>
          </a:p>
        </p:txBody>
      </p:sp>
      <p:cxnSp>
        <p:nvCxnSpPr>
          <p:cNvPr id="7"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655321" y="2575034"/>
            <a:ext cx="5120113" cy="3462228"/>
          </a:xfrm>
        </p:spPr>
        <p:txBody>
          <a:bodyPr>
            <a:normAutofit/>
          </a:bodyPr>
          <a:lstStyle/>
          <a:p>
            <a:r>
              <a:rPr lang="en-US" sz="2400" dirty="0"/>
              <a:t>Intro</a:t>
            </a:r>
          </a:p>
          <a:p>
            <a:r>
              <a:rPr lang="en-US" sz="2400" dirty="0"/>
              <a:t>Challenges farmers face</a:t>
            </a:r>
          </a:p>
          <a:p>
            <a:r>
              <a:rPr lang="en-US" sz="2400" dirty="0"/>
              <a:t>Three examples of innovation</a:t>
            </a:r>
          </a:p>
          <a:p>
            <a:r>
              <a:rPr lang="en-US" sz="2400" dirty="0"/>
              <a:t>Innovation as a solution?</a:t>
            </a:r>
          </a:p>
          <a:p>
            <a:r>
              <a:rPr lang="en-US" sz="2400" dirty="0"/>
              <a:t>Invitation to collaborate</a:t>
            </a:r>
          </a:p>
        </p:txBody>
      </p:sp>
      <p:pic>
        <p:nvPicPr>
          <p:cNvPr id="5" name="Picture 4" descr="A machine on the field&#10;&#10;Description automatically generated">
            <a:extLst>
              <a:ext uri="{FF2B5EF4-FFF2-40B4-BE49-F238E27FC236}">
                <a16:creationId xmlns:a16="http://schemas.microsoft.com/office/drawing/2014/main" id="{AC92978D-DBB9-439B-8151-5B880610E681}"/>
              </a:ext>
            </a:extLst>
          </p:cNvPr>
          <p:cNvPicPr>
            <a:picLocks noChangeAspect="1"/>
          </p:cNvPicPr>
          <p:nvPr/>
        </p:nvPicPr>
        <p:blipFill rotWithShape="1">
          <a:blip r:embed="rId3"/>
          <a:srcRect l="29743" r="29063"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898844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C78AC5-35F3-4171-9C3D-4FEBB05F7508}"/>
              </a:ext>
            </a:extLst>
          </p:cNvPr>
          <p:cNvSpPr>
            <a:spLocks noGrp="1"/>
          </p:cNvSpPr>
          <p:nvPr>
            <p:ph type="title" idx="4294967295"/>
          </p:nvPr>
        </p:nvSpPr>
        <p:spPr>
          <a:xfrm>
            <a:off x="939326" y="281158"/>
            <a:ext cx="10515600" cy="1325563"/>
          </a:xfrm>
          <a:prstGeom prst="rect">
            <a:avLst/>
          </a:prstGeom>
        </p:spPr>
        <p:txBody>
          <a:bodyPr/>
          <a:lstStyle/>
          <a:p>
            <a:r>
              <a:rPr lang="en-US" dirty="0"/>
              <a:t>Ag 3.0: We are entering a new era</a:t>
            </a:r>
          </a:p>
        </p:txBody>
      </p:sp>
      <p:sp>
        <p:nvSpPr>
          <p:cNvPr id="7" name="Text Placeholder 6">
            <a:extLst>
              <a:ext uri="{FF2B5EF4-FFF2-40B4-BE49-F238E27FC236}">
                <a16:creationId xmlns:a16="http://schemas.microsoft.com/office/drawing/2014/main" id="{49AA9D02-EB14-49F3-8530-A6821577991D}"/>
              </a:ext>
            </a:extLst>
          </p:cNvPr>
          <p:cNvSpPr>
            <a:spLocks noGrp="1"/>
          </p:cNvSpPr>
          <p:nvPr>
            <p:ph idx="4294967295"/>
          </p:nvPr>
        </p:nvSpPr>
        <p:spPr>
          <a:xfrm>
            <a:off x="939326" y="1446179"/>
            <a:ext cx="10515600" cy="4461893"/>
          </a:xfrm>
          <a:prstGeom prst="rect">
            <a:avLst/>
          </a:prstGeom>
        </p:spPr>
        <p:txBody>
          <a:bodyPr/>
          <a:lstStyle/>
          <a:p>
            <a:r>
              <a:rPr lang="en-US" dirty="0"/>
              <a:t>Defined by creating and capturing value through new ways</a:t>
            </a:r>
          </a:p>
        </p:txBody>
      </p:sp>
      <p:pic>
        <p:nvPicPr>
          <p:cNvPr id="2" name="Picture 1">
            <a:extLst>
              <a:ext uri="{FF2B5EF4-FFF2-40B4-BE49-F238E27FC236}">
                <a16:creationId xmlns:a16="http://schemas.microsoft.com/office/drawing/2014/main" id="{A4EB29DE-A1E1-4978-A5F2-3279EE634B9F}"/>
              </a:ext>
            </a:extLst>
          </p:cNvPr>
          <p:cNvPicPr>
            <a:picLocks noChangeAspect="1"/>
          </p:cNvPicPr>
          <p:nvPr/>
        </p:nvPicPr>
        <p:blipFill>
          <a:blip r:embed="rId3"/>
          <a:stretch>
            <a:fillRect/>
          </a:stretch>
        </p:blipFill>
        <p:spPr>
          <a:xfrm>
            <a:off x="2010383" y="1089102"/>
            <a:ext cx="8407349" cy="5346243"/>
          </a:xfrm>
          <a:prstGeom prst="rect">
            <a:avLst/>
          </a:prstGeom>
        </p:spPr>
      </p:pic>
      <p:sp>
        <p:nvSpPr>
          <p:cNvPr id="3" name="TextBox 2">
            <a:extLst>
              <a:ext uri="{FF2B5EF4-FFF2-40B4-BE49-F238E27FC236}">
                <a16:creationId xmlns:a16="http://schemas.microsoft.com/office/drawing/2014/main" id="{36C0A057-4E8A-4BA3-9F5F-07E86E7888E4}"/>
              </a:ext>
            </a:extLst>
          </p:cNvPr>
          <p:cNvSpPr txBox="1"/>
          <p:nvPr/>
        </p:nvSpPr>
        <p:spPr>
          <a:xfrm>
            <a:off x="2863978" y="5604348"/>
            <a:ext cx="8722468" cy="830997"/>
          </a:xfrm>
          <a:prstGeom prst="rect">
            <a:avLst/>
          </a:prstGeom>
          <a:noFill/>
        </p:spPr>
        <p:txBody>
          <a:bodyPr wrap="square" rtlCol="0">
            <a:spAutoFit/>
          </a:bodyPr>
          <a:lstStyle/>
          <a:p>
            <a:r>
              <a:rPr lang="en-US" sz="2400" dirty="0">
                <a:solidFill>
                  <a:srgbClr val="004890"/>
                </a:solidFill>
              </a:rPr>
              <a:t>Transformation and change can be messy.  </a:t>
            </a:r>
          </a:p>
          <a:p>
            <a:r>
              <a:rPr lang="en-US" sz="2400" dirty="0">
                <a:solidFill>
                  <a:srgbClr val="004890"/>
                </a:solidFill>
              </a:rPr>
              <a:t>How can we help each other navigate these changes?</a:t>
            </a:r>
          </a:p>
        </p:txBody>
      </p:sp>
    </p:spTree>
    <p:extLst>
      <p:ext uri="{BB962C8B-B14F-4D97-AF65-F5344CB8AC3E}">
        <p14:creationId xmlns:p14="http://schemas.microsoft.com/office/powerpoint/2010/main" val="2931155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089871-5D6B-4F1A-805C-35A3E8DF3CBA}"/>
              </a:ext>
            </a:extLst>
          </p:cNvPr>
          <p:cNvSpPr>
            <a:spLocks noGrp="1"/>
          </p:cNvSpPr>
          <p:nvPr>
            <p:ph type="title"/>
          </p:nvPr>
        </p:nvSpPr>
        <p:spPr>
          <a:xfrm>
            <a:off x="883595" y="293790"/>
            <a:ext cx="10515600" cy="1325563"/>
          </a:xfrm>
        </p:spPr>
        <p:txBody>
          <a:bodyPr/>
          <a:lstStyle/>
          <a:p>
            <a:r>
              <a:rPr lang="en-US" dirty="0"/>
              <a:t>Farmers as innovators and co-creators of the solutions!</a:t>
            </a:r>
          </a:p>
        </p:txBody>
      </p:sp>
      <p:pic>
        <p:nvPicPr>
          <p:cNvPr id="7" name="Content Placeholder 6">
            <a:extLst>
              <a:ext uri="{FF2B5EF4-FFF2-40B4-BE49-F238E27FC236}">
                <a16:creationId xmlns:a16="http://schemas.microsoft.com/office/drawing/2014/main" id="{8F2220E7-DF76-4DCE-88E1-57713ACD0C23}"/>
              </a:ext>
            </a:extLst>
          </p:cNvPr>
          <p:cNvPicPr>
            <a:picLocks noGrp="1" noChangeAspect="1"/>
          </p:cNvPicPr>
          <p:nvPr>
            <p:ph idx="1"/>
          </p:nvPr>
        </p:nvPicPr>
        <p:blipFill rotWithShape="1">
          <a:blip r:embed="rId2"/>
          <a:srcRect l="70321" t="8040" r="4049" b="65921"/>
          <a:stretch/>
        </p:blipFill>
        <p:spPr>
          <a:xfrm>
            <a:off x="1355390" y="2213464"/>
            <a:ext cx="3520610" cy="2384475"/>
          </a:xfrm>
        </p:spPr>
      </p:pic>
      <p:pic>
        <p:nvPicPr>
          <p:cNvPr id="9" name="Picture 8" descr="A picture containing photo, different, sitting, white&#10;&#10;Description automatically generated">
            <a:extLst>
              <a:ext uri="{FF2B5EF4-FFF2-40B4-BE49-F238E27FC236}">
                <a16:creationId xmlns:a16="http://schemas.microsoft.com/office/drawing/2014/main" id="{EDF16D3D-D4D4-47CB-8C17-70E5A7360297}"/>
              </a:ext>
            </a:extLst>
          </p:cNvPr>
          <p:cNvPicPr>
            <a:picLocks noChangeAspect="1"/>
          </p:cNvPicPr>
          <p:nvPr/>
        </p:nvPicPr>
        <p:blipFill rotWithShape="1">
          <a:blip r:embed="rId3"/>
          <a:srcRect l="14100" t="6217" r="17032" b="10378"/>
          <a:stretch/>
        </p:blipFill>
        <p:spPr>
          <a:xfrm>
            <a:off x="3298372" y="3534081"/>
            <a:ext cx="3245306" cy="2620284"/>
          </a:xfrm>
          <a:prstGeom prst="rect">
            <a:avLst/>
          </a:prstGeom>
        </p:spPr>
      </p:pic>
      <p:sp>
        <p:nvSpPr>
          <p:cNvPr id="10" name="TextBox 9">
            <a:extLst>
              <a:ext uri="{FF2B5EF4-FFF2-40B4-BE49-F238E27FC236}">
                <a16:creationId xmlns:a16="http://schemas.microsoft.com/office/drawing/2014/main" id="{05B8F8CA-D381-4039-9594-DEA87D3C6BAA}"/>
              </a:ext>
            </a:extLst>
          </p:cNvPr>
          <p:cNvSpPr txBox="1"/>
          <p:nvPr/>
        </p:nvSpPr>
        <p:spPr>
          <a:xfrm>
            <a:off x="1227615" y="1690688"/>
            <a:ext cx="4556843" cy="369332"/>
          </a:xfrm>
          <a:prstGeom prst="rect">
            <a:avLst/>
          </a:prstGeom>
          <a:noFill/>
        </p:spPr>
        <p:txBody>
          <a:bodyPr wrap="square" rtlCol="0">
            <a:spAutoFit/>
          </a:bodyPr>
          <a:lstStyle/>
          <a:p>
            <a:r>
              <a:rPr lang="en-US" dirty="0"/>
              <a:t>Discovered farming: 10,000-20,000 years ago</a:t>
            </a:r>
          </a:p>
        </p:txBody>
      </p:sp>
      <p:sp>
        <p:nvSpPr>
          <p:cNvPr id="11" name="TextBox 10">
            <a:extLst>
              <a:ext uri="{FF2B5EF4-FFF2-40B4-BE49-F238E27FC236}">
                <a16:creationId xmlns:a16="http://schemas.microsoft.com/office/drawing/2014/main" id="{3429E073-F070-4A01-A86F-BC7E3977A044}"/>
              </a:ext>
            </a:extLst>
          </p:cNvPr>
          <p:cNvSpPr txBox="1"/>
          <p:nvPr/>
        </p:nvSpPr>
        <p:spPr>
          <a:xfrm>
            <a:off x="7905345" y="1690688"/>
            <a:ext cx="2833991" cy="369332"/>
          </a:xfrm>
          <a:prstGeom prst="rect">
            <a:avLst/>
          </a:prstGeom>
          <a:noFill/>
        </p:spPr>
        <p:txBody>
          <a:bodyPr wrap="square" rtlCol="0">
            <a:spAutoFit/>
          </a:bodyPr>
          <a:lstStyle/>
          <a:p>
            <a:r>
              <a:rPr lang="en-US" dirty="0"/>
              <a:t>…and innovating now!</a:t>
            </a:r>
          </a:p>
        </p:txBody>
      </p:sp>
      <p:pic>
        <p:nvPicPr>
          <p:cNvPr id="13" name="Picture 12" descr="A picture containing photo, different, showing, show&#10;&#10;Description automatically generated">
            <a:extLst>
              <a:ext uri="{FF2B5EF4-FFF2-40B4-BE49-F238E27FC236}">
                <a16:creationId xmlns:a16="http://schemas.microsoft.com/office/drawing/2014/main" id="{28A60510-1233-4209-8199-1438FFAC14E5}"/>
              </a:ext>
            </a:extLst>
          </p:cNvPr>
          <p:cNvPicPr>
            <a:picLocks noChangeAspect="1"/>
          </p:cNvPicPr>
          <p:nvPr/>
        </p:nvPicPr>
        <p:blipFill rotWithShape="1">
          <a:blip r:embed="rId4"/>
          <a:srcRect l="66391" t="53550" r="6501" b="16690"/>
          <a:stretch/>
        </p:blipFill>
        <p:spPr>
          <a:xfrm>
            <a:off x="7477327" y="3385583"/>
            <a:ext cx="3032611" cy="2219529"/>
          </a:xfrm>
          <a:prstGeom prst="rect">
            <a:avLst/>
          </a:prstGeom>
        </p:spPr>
      </p:pic>
      <p:pic>
        <p:nvPicPr>
          <p:cNvPr id="15" name="Picture 14" descr="A picture containing photo, screenshot, different, white&#10;&#10;Description automatically generated">
            <a:extLst>
              <a:ext uri="{FF2B5EF4-FFF2-40B4-BE49-F238E27FC236}">
                <a16:creationId xmlns:a16="http://schemas.microsoft.com/office/drawing/2014/main" id="{4DE962A8-0842-4581-8743-5137FE2E0DB9}"/>
              </a:ext>
            </a:extLst>
          </p:cNvPr>
          <p:cNvPicPr>
            <a:picLocks noChangeAspect="1"/>
          </p:cNvPicPr>
          <p:nvPr/>
        </p:nvPicPr>
        <p:blipFill rotWithShape="1">
          <a:blip r:embed="rId5"/>
          <a:srcRect l="70110" t="12160" r="8455" b="68511"/>
          <a:stretch/>
        </p:blipFill>
        <p:spPr>
          <a:xfrm>
            <a:off x="9066179" y="2276273"/>
            <a:ext cx="2731466" cy="1642102"/>
          </a:xfrm>
          <a:prstGeom prst="rect">
            <a:avLst/>
          </a:prstGeom>
        </p:spPr>
      </p:pic>
    </p:spTree>
    <p:extLst>
      <p:ext uri="{BB962C8B-B14F-4D97-AF65-F5344CB8AC3E}">
        <p14:creationId xmlns:p14="http://schemas.microsoft.com/office/powerpoint/2010/main" val="1500903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c 9">
            <a:extLst>
              <a:ext uri="{FF2B5EF4-FFF2-40B4-BE49-F238E27FC236}">
                <a16:creationId xmlns:a16="http://schemas.microsoft.com/office/drawing/2014/main" id="{A7F0F0C6-58C6-4661-AEE2-E1F0D346AD40}"/>
              </a:ext>
            </a:extLst>
          </p:cNvPr>
          <p:cNvSpPr/>
          <p:nvPr/>
        </p:nvSpPr>
        <p:spPr>
          <a:xfrm>
            <a:off x="5635690" y="2955821"/>
            <a:ext cx="45719" cy="4571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Title 1">
            <a:extLst>
              <a:ext uri="{FF2B5EF4-FFF2-40B4-BE49-F238E27FC236}">
                <a16:creationId xmlns:a16="http://schemas.microsoft.com/office/drawing/2014/main" id="{254DF9BF-BE7F-42D4-AA5A-8523E641359B}"/>
              </a:ext>
            </a:extLst>
          </p:cNvPr>
          <p:cNvSpPr>
            <a:spLocks noGrp="1"/>
          </p:cNvSpPr>
          <p:nvPr>
            <p:ph type="title"/>
          </p:nvPr>
        </p:nvSpPr>
        <p:spPr/>
        <p:txBody>
          <a:bodyPr/>
          <a:lstStyle/>
          <a:p>
            <a:r>
              <a:rPr lang="en-US" dirty="0"/>
              <a:t>Collaborating for successful innovation</a:t>
            </a:r>
          </a:p>
        </p:txBody>
      </p:sp>
      <p:sp>
        <p:nvSpPr>
          <p:cNvPr id="3" name="Content Placeholder 2">
            <a:extLst>
              <a:ext uri="{FF2B5EF4-FFF2-40B4-BE49-F238E27FC236}">
                <a16:creationId xmlns:a16="http://schemas.microsoft.com/office/drawing/2014/main" id="{3C21316B-D639-485B-967C-2CBC834AE17F}"/>
              </a:ext>
            </a:extLst>
          </p:cNvPr>
          <p:cNvSpPr>
            <a:spLocks noGrp="1"/>
          </p:cNvSpPr>
          <p:nvPr>
            <p:ph idx="1"/>
          </p:nvPr>
        </p:nvSpPr>
        <p:spPr/>
        <p:txBody>
          <a:bodyPr/>
          <a:lstStyle/>
          <a:p>
            <a:pPr marL="514350" indent="-514350">
              <a:buFont typeface="+mj-lt"/>
              <a:buAutoNum type="arabicPeriod"/>
            </a:pPr>
            <a:r>
              <a:rPr lang="en-US" dirty="0"/>
              <a:t>What role do we see for </a:t>
            </a:r>
            <a:r>
              <a:rPr lang="en-US" u="sng" dirty="0"/>
              <a:t>farmers and rural communities</a:t>
            </a:r>
            <a:r>
              <a:rPr lang="en-US" dirty="0"/>
              <a:t> in our future?</a:t>
            </a:r>
          </a:p>
          <a:p>
            <a:pPr marL="514350" indent="-514350">
              <a:buAutoNum type="arabicPeriod"/>
            </a:pPr>
            <a:r>
              <a:rPr lang="en-US" dirty="0"/>
              <a:t>How can we </a:t>
            </a:r>
            <a:r>
              <a:rPr lang="en-US" u="sng" dirty="0"/>
              <a:t>partner with farmers</a:t>
            </a:r>
            <a:r>
              <a:rPr lang="en-US" dirty="0"/>
              <a:t> to navigate this era of disruption and transformation successfully?</a:t>
            </a:r>
          </a:p>
          <a:p>
            <a:pPr marL="514350" indent="-514350">
              <a:buAutoNum type="arabicPeriod"/>
            </a:pPr>
            <a:r>
              <a:rPr lang="en-US" dirty="0"/>
              <a:t>How can we </a:t>
            </a:r>
            <a:r>
              <a:rPr lang="en-US" u="sng" dirty="0"/>
              <a:t>innovate to help solve some of the other challenges </a:t>
            </a:r>
            <a:r>
              <a:rPr lang="en-US" dirty="0"/>
              <a:t>farmers face that don’t necessarily come from technology?  </a:t>
            </a:r>
          </a:p>
        </p:txBody>
      </p:sp>
    </p:spTree>
    <p:extLst>
      <p:ext uri="{BB962C8B-B14F-4D97-AF65-F5344CB8AC3E}">
        <p14:creationId xmlns:p14="http://schemas.microsoft.com/office/powerpoint/2010/main" val="20012410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0F997-24AE-488A-9960-71E27619A946}"/>
              </a:ext>
            </a:extLst>
          </p:cNvPr>
          <p:cNvSpPr>
            <a:spLocks noGrp="1"/>
          </p:cNvSpPr>
          <p:nvPr>
            <p:ph type="title"/>
          </p:nvPr>
        </p:nvSpPr>
        <p:spPr/>
        <p:txBody>
          <a:bodyPr/>
          <a:lstStyle/>
          <a:p>
            <a:r>
              <a:rPr lang="en-US" dirty="0"/>
              <a:t>Invitation to collaborate</a:t>
            </a:r>
          </a:p>
        </p:txBody>
      </p:sp>
      <p:sp>
        <p:nvSpPr>
          <p:cNvPr id="3" name="Content Placeholder 2">
            <a:extLst>
              <a:ext uri="{FF2B5EF4-FFF2-40B4-BE49-F238E27FC236}">
                <a16:creationId xmlns:a16="http://schemas.microsoft.com/office/drawing/2014/main" id="{4FEC0FEC-4BAC-4120-9E8E-41EF80F51D27}"/>
              </a:ext>
            </a:extLst>
          </p:cNvPr>
          <p:cNvSpPr>
            <a:spLocks noGrp="1"/>
          </p:cNvSpPr>
          <p:nvPr>
            <p:ph idx="1"/>
          </p:nvPr>
        </p:nvSpPr>
        <p:spPr>
          <a:xfrm>
            <a:off x="838200" y="1588861"/>
            <a:ext cx="10515600" cy="4233951"/>
          </a:xfrm>
        </p:spPr>
        <p:txBody>
          <a:bodyPr/>
          <a:lstStyle/>
          <a:p>
            <a:pPr marL="0" indent="0">
              <a:buNone/>
            </a:pPr>
            <a:r>
              <a:rPr lang="en-US" dirty="0"/>
              <a:t>Join Farm Foundation and others to collaborate for improved understanding and positive transformation:</a:t>
            </a:r>
          </a:p>
          <a:p>
            <a:pPr lvl="1"/>
            <a:r>
              <a:rPr lang="en-US" dirty="0"/>
              <a:t>National Press Club Forums—March Forum on gene editing</a:t>
            </a:r>
          </a:p>
          <a:p>
            <a:pPr lvl="1"/>
            <a:r>
              <a:rPr lang="en-US" dirty="0"/>
              <a:t>Digital Ag and Beginning Farmers workshops </a:t>
            </a:r>
          </a:p>
          <a:p>
            <a:pPr lvl="1"/>
            <a:r>
              <a:rPr lang="en-US" dirty="0"/>
              <a:t>NextGen programs—help us connect with diverse candidates</a:t>
            </a:r>
          </a:p>
          <a:p>
            <a:pPr lvl="1"/>
            <a:r>
              <a:rPr lang="en-US" dirty="0"/>
              <a:t>Shaping our next “big idea” for innovation—share your thoughts!</a:t>
            </a:r>
          </a:p>
          <a:p>
            <a:pPr lvl="1"/>
            <a:r>
              <a:rPr lang="en-US" dirty="0"/>
              <a:t>Say hello to our Ag Scholars while you are together here!	</a:t>
            </a:r>
          </a:p>
        </p:txBody>
      </p:sp>
      <p:sp>
        <p:nvSpPr>
          <p:cNvPr id="4" name="TextBox 3">
            <a:extLst>
              <a:ext uri="{FF2B5EF4-FFF2-40B4-BE49-F238E27FC236}">
                <a16:creationId xmlns:a16="http://schemas.microsoft.com/office/drawing/2014/main" id="{CCD36D5D-7361-45A7-8FB7-06A79D1DDD07}"/>
              </a:ext>
            </a:extLst>
          </p:cNvPr>
          <p:cNvSpPr txBox="1"/>
          <p:nvPr/>
        </p:nvSpPr>
        <p:spPr>
          <a:xfrm>
            <a:off x="1153886" y="5192483"/>
            <a:ext cx="9356271" cy="528662"/>
          </a:xfrm>
          <a:prstGeom prst="rect">
            <a:avLst/>
          </a:prstGeom>
          <a:noFill/>
        </p:spPr>
        <p:txBody>
          <a:bodyPr wrap="square" rtlCol="0">
            <a:spAutoFit/>
          </a:bodyPr>
          <a:lstStyle/>
          <a:p>
            <a:r>
              <a:rPr lang="en-US" sz="2800" dirty="0">
                <a:solidFill>
                  <a:schemeClr val="accent6">
                    <a:lumMod val="75000"/>
                  </a:schemeClr>
                </a:solidFill>
              </a:rPr>
              <a:t>Building a future for farmers, our communities and our world!</a:t>
            </a:r>
          </a:p>
        </p:txBody>
      </p:sp>
    </p:spTree>
    <p:extLst>
      <p:ext uri="{BB962C8B-B14F-4D97-AF65-F5344CB8AC3E}">
        <p14:creationId xmlns:p14="http://schemas.microsoft.com/office/powerpoint/2010/main" val="2615897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993422" y="5533053"/>
            <a:ext cx="10430933" cy="541176"/>
          </a:xfrm>
        </p:spPr>
        <p:txBody>
          <a:bodyPr>
            <a:noAutofit/>
          </a:bodyPr>
          <a:lstStyle/>
          <a:p>
            <a:pPr algn="l">
              <a:lnSpc>
                <a:spcPct val="100000"/>
              </a:lnSpc>
              <a:spcBef>
                <a:spcPts val="0"/>
              </a:spcBef>
            </a:pPr>
            <a:r>
              <a:rPr lang="en-US" altLang="en-US" sz="1800" b="1" i="1" dirty="0">
                <a:latin typeface="Perpetua" panose="02020502060401020303" pitchFamily="18" charset="0"/>
              </a:rPr>
              <a:t>@farmfoundation    @thefarmfoundation       @farmfoundationorg        @thefarmfoundation          Farm Foundation</a:t>
            </a:r>
          </a:p>
        </p:txBody>
      </p:sp>
      <p:sp>
        <p:nvSpPr>
          <p:cNvPr id="3" name="TextBox 2"/>
          <p:cNvSpPr txBox="1"/>
          <p:nvPr/>
        </p:nvSpPr>
        <p:spPr>
          <a:xfrm>
            <a:off x="1334472" y="3221337"/>
            <a:ext cx="8794455" cy="707886"/>
          </a:xfrm>
          <a:prstGeom prst="rect">
            <a:avLst/>
          </a:prstGeom>
          <a:noFill/>
        </p:spPr>
        <p:txBody>
          <a:bodyPr wrap="square" rtlCol="0">
            <a:spAutoFit/>
          </a:bodyPr>
          <a:lstStyle/>
          <a:p>
            <a:pPr algn="ctr"/>
            <a:r>
              <a:rPr lang="en-US" altLang="en-US" sz="4000" b="1" dirty="0">
                <a:solidFill>
                  <a:schemeClr val="accent5">
                    <a:lumMod val="75000"/>
                  </a:schemeClr>
                </a:solidFill>
                <a:latin typeface="Perpetua" panose="02020502060401020303" pitchFamily="18" charset="0"/>
              </a:rPr>
              <a:t>Connect with us:  farmfoundation.org</a:t>
            </a:r>
          </a:p>
        </p:txBody>
      </p:sp>
      <p:pic>
        <p:nvPicPr>
          <p:cNvPr id="18" name="Picture 17" descr="H:\Farm Foundation Archive\Electronic Images\Social Media Logos\Instagram logo.png">
            <a:extLst>
              <a:ext uri="{FF2B5EF4-FFF2-40B4-BE49-F238E27FC236}">
                <a16:creationId xmlns:a16="http://schemas.microsoft.com/office/drawing/2014/main" id="{0758B81F-C4FC-4915-BC10-8BC5333CD01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1700" y="4670641"/>
            <a:ext cx="776176" cy="778563"/>
          </a:xfrm>
          <a:prstGeom prst="rect">
            <a:avLst/>
          </a:prstGeom>
          <a:noFill/>
          <a:ln>
            <a:noFill/>
          </a:ln>
        </p:spPr>
      </p:pic>
      <p:pic>
        <p:nvPicPr>
          <p:cNvPr id="12" name="Picture 11">
            <a:extLst>
              <a:ext uri="{FF2B5EF4-FFF2-40B4-BE49-F238E27FC236}">
                <a16:creationId xmlns:a16="http://schemas.microsoft.com/office/drawing/2014/main" id="{17B33DA8-0710-4982-A1E2-330565020B35}"/>
              </a:ext>
            </a:extLst>
          </p:cNvPr>
          <p:cNvPicPr>
            <a:picLocks noChangeAspect="1"/>
          </p:cNvPicPr>
          <p:nvPr/>
        </p:nvPicPr>
        <p:blipFill>
          <a:blip r:embed="rId4"/>
          <a:stretch>
            <a:fillRect/>
          </a:stretch>
        </p:blipFill>
        <p:spPr>
          <a:xfrm>
            <a:off x="3511604" y="4662539"/>
            <a:ext cx="776176" cy="786665"/>
          </a:xfrm>
          <a:prstGeom prst="rect">
            <a:avLst/>
          </a:prstGeom>
        </p:spPr>
      </p:pic>
      <p:pic>
        <p:nvPicPr>
          <p:cNvPr id="14" name="Picture 13">
            <a:extLst>
              <a:ext uri="{FF2B5EF4-FFF2-40B4-BE49-F238E27FC236}">
                <a16:creationId xmlns:a16="http://schemas.microsoft.com/office/drawing/2014/main" id="{D90DBCC9-CCD6-45CC-A3AC-05BB726091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3578" y="4561457"/>
            <a:ext cx="947627" cy="988828"/>
          </a:xfrm>
          <a:prstGeom prst="rect">
            <a:avLst/>
          </a:prstGeom>
        </p:spPr>
      </p:pic>
      <p:pic>
        <p:nvPicPr>
          <p:cNvPr id="26" name="Picture 25">
            <a:extLst>
              <a:ext uri="{FF2B5EF4-FFF2-40B4-BE49-F238E27FC236}">
                <a16:creationId xmlns:a16="http://schemas.microsoft.com/office/drawing/2014/main" id="{714FA695-FAC6-4B72-B028-A3DB0AE98F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2233" y="4754490"/>
            <a:ext cx="776176" cy="776176"/>
          </a:xfrm>
          <a:prstGeom prst="rect">
            <a:avLst/>
          </a:prstGeom>
        </p:spPr>
      </p:pic>
      <p:pic>
        <p:nvPicPr>
          <p:cNvPr id="6" name="Picture 5" descr="A picture containing clipart&#10;&#10;Description automatically generated">
            <a:extLst>
              <a:ext uri="{FF2B5EF4-FFF2-40B4-BE49-F238E27FC236}">
                <a16:creationId xmlns:a16="http://schemas.microsoft.com/office/drawing/2014/main" id="{8F53B3E1-416B-4353-9FB3-1E69D62DDE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44789" y="4754490"/>
            <a:ext cx="793488" cy="778563"/>
          </a:xfrm>
          <a:prstGeom prst="rect">
            <a:avLst/>
          </a:prstGeom>
        </p:spPr>
      </p:pic>
      <p:pic>
        <p:nvPicPr>
          <p:cNvPr id="8" name="Picture 7">
            <a:extLst>
              <a:ext uri="{FF2B5EF4-FFF2-40B4-BE49-F238E27FC236}">
                <a16:creationId xmlns:a16="http://schemas.microsoft.com/office/drawing/2014/main" id="{4E714EC8-0AF3-4CAB-BF7D-CF04B15FA914}"/>
              </a:ext>
            </a:extLst>
          </p:cNvPr>
          <p:cNvPicPr>
            <a:picLocks noChangeAspect="1"/>
          </p:cNvPicPr>
          <p:nvPr/>
        </p:nvPicPr>
        <p:blipFill>
          <a:blip r:embed="rId8"/>
          <a:stretch>
            <a:fillRect/>
          </a:stretch>
        </p:blipFill>
        <p:spPr>
          <a:xfrm>
            <a:off x="2784527" y="-415065"/>
            <a:ext cx="6485309" cy="3705891"/>
          </a:xfrm>
          <a:prstGeom prst="rect">
            <a:avLst/>
          </a:prstGeom>
        </p:spPr>
      </p:pic>
    </p:spTree>
    <p:extLst>
      <p:ext uri="{BB962C8B-B14F-4D97-AF65-F5344CB8AC3E}">
        <p14:creationId xmlns:p14="http://schemas.microsoft.com/office/powerpoint/2010/main" val="3596536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1B0AA56-7DCB-5E49-8D85-6CD84BF0C412}"/>
              </a:ext>
            </a:extLst>
          </p:cNvPr>
          <p:cNvSpPr>
            <a:spLocks noGrp="1"/>
          </p:cNvSpPr>
          <p:nvPr>
            <p:ph type="sldNum" sz="quarter" idx="12"/>
          </p:nvPr>
        </p:nvSpPr>
        <p:spPr/>
        <p:txBody>
          <a:bodyPr/>
          <a:lstStyle/>
          <a:p>
            <a:fld id="{C0DDD6C9-6CD2-3F4A-A6DF-43807FD7C409}" type="slidenum">
              <a:rPr lang="en-US" smtClean="0"/>
              <a:t>3</a:t>
            </a:fld>
            <a:endParaRPr lang="en-US" dirty="0"/>
          </a:p>
        </p:txBody>
      </p:sp>
      <p:pic>
        <p:nvPicPr>
          <p:cNvPr id="11" name="Picture 10" descr="An old photo of a horse drawn carriage in front of a building&#10;&#10;Description automatically generated">
            <a:extLst>
              <a:ext uri="{FF2B5EF4-FFF2-40B4-BE49-F238E27FC236}">
                <a16:creationId xmlns:a16="http://schemas.microsoft.com/office/drawing/2014/main" id="{1CE281B5-F8DF-456A-A033-8789768229F9}"/>
              </a:ext>
            </a:extLst>
          </p:cNvPr>
          <p:cNvPicPr>
            <a:picLocks noChangeAspect="1"/>
          </p:cNvPicPr>
          <p:nvPr/>
        </p:nvPicPr>
        <p:blipFill>
          <a:blip r:embed="rId2"/>
          <a:stretch>
            <a:fillRect/>
          </a:stretch>
        </p:blipFill>
        <p:spPr>
          <a:xfrm>
            <a:off x="2990400" y="1588856"/>
            <a:ext cx="6310422" cy="4338415"/>
          </a:xfrm>
          <a:prstGeom prst="rect">
            <a:avLst/>
          </a:prstGeom>
          <a:ln>
            <a:solidFill>
              <a:schemeClr val="tx1"/>
            </a:solidFill>
          </a:ln>
        </p:spPr>
      </p:pic>
      <p:sp>
        <p:nvSpPr>
          <p:cNvPr id="4" name="Title 3">
            <a:extLst>
              <a:ext uri="{FF2B5EF4-FFF2-40B4-BE49-F238E27FC236}">
                <a16:creationId xmlns:a16="http://schemas.microsoft.com/office/drawing/2014/main" id="{286D0A7A-4C97-4807-9D0C-AA97584ECACF}"/>
              </a:ext>
            </a:extLst>
          </p:cNvPr>
          <p:cNvSpPr>
            <a:spLocks noGrp="1"/>
          </p:cNvSpPr>
          <p:nvPr>
            <p:ph type="title"/>
          </p:nvPr>
        </p:nvSpPr>
        <p:spPr>
          <a:xfrm>
            <a:off x="805543" y="103415"/>
            <a:ext cx="10548257" cy="1336902"/>
          </a:xfrm>
        </p:spPr>
        <p:txBody>
          <a:bodyPr/>
          <a:lstStyle/>
          <a:p>
            <a:r>
              <a:rPr lang="en-US" dirty="0"/>
              <a:t>My “why:” 150+ years of Rogge Family Farms</a:t>
            </a:r>
          </a:p>
        </p:txBody>
      </p:sp>
    </p:spTree>
    <p:extLst>
      <p:ext uri="{BB962C8B-B14F-4D97-AF65-F5344CB8AC3E}">
        <p14:creationId xmlns:p14="http://schemas.microsoft.com/office/powerpoint/2010/main" val="983409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59" y="869004"/>
            <a:ext cx="6230984" cy="2716310"/>
          </a:xfrm>
        </p:spPr>
        <p:txBody>
          <a:bodyPr vert="horz" lIns="91440" tIns="45720" rIns="91440" bIns="45720" rtlCol="0" anchor="b">
            <a:normAutofit fontScale="90000"/>
          </a:bodyPr>
          <a:lstStyle/>
          <a:p>
            <a:r>
              <a:rPr lang="en-US" sz="4200" dirty="0"/>
              <a:t>Building trust and understanding at the intersections of agriculture and society</a:t>
            </a:r>
            <a:br>
              <a:rPr lang="en-US" sz="4200" dirty="0"/>
            </a:br>
            <a:endParaRPr lang="en-US" sz="4200" dirty="0"/>
          </a:p>
        </p:txBody>
      </p:sp>
      <p:sp>
        <p:nvSpPr>
          <p:cNvPr id="1032" name="Content Placeholder 1029">
            <a:extLst>
              <a:ext uri="{FF2B5EF4-FFF2-40B4-BE49-F238E27FC236}">
                <a16:creationId xmlns:a16="http://schemas.microsoft.com/office/drawing/2014/main" id="{B85D4165-81C1-474A-BD5A-94760D0C9CD4}"/>
              </a:ext>
            </a:extLst>
          </p:cNvPr>
          <p:cNvSpPr>
            <a:spLocks noGrp="1"/>
          </p:cNvSpPr>
          <p:nvPr>
            <p:ph idx="1"/>
          </p:nvPr>
        </p:nvSpPr>
        <p:spPr>
          <a:xfrm>
            <a:off x="594359" y="2726872"/>
            <a:ext cx="5514611" cy="3195812"/>
          </a:xfrm>
        </p:spPr>
        <p:txBody>
          <a:bodyPr anchor="ctr">
            <a:normAutofit/>
          </a:bodyPr>
          <a:lstStyle/>
          <a:p>
            <a:r>
              <a:rPr lang="en-US" sz="2400" dirty="0"/>
              <a:t>Established after the “Dust </a:t>
            </a:r>
            <a:br>
              <a:rPr lang="en-US" sz="2400" dirty="0"/>
            </a:br>
            <a:r>
              <a:rPr lang="en-US" sz="2400" dirty="0"/>
              <a:t>Bowl” in 1933</a:t>
            </a:r>
          </a:p>
          <a:p>
            <a:r>
              <a:rPr lang="en-US" sz="2400" dirty="0"/>
              <a:t>Uniquely positioned as non-partisan, multi-stakeholder across the food system</a:t>
            </a:r>
          </a:p>
          <a:p>
            <a:r>
              <a:rPr lang="en-US" sz="2400" dirty="0"/>
              <a:t>Objective analysis, dialogue and training</a:t>
            </a:r>
          </a:p>
          <a:p>
            <a:r>
              <a:rPr lang="en-US" sz="2400" dirty="0"/>
              <a:t>Accelerating ideas into action</a:t>
            </a:r>
          </a:p>
        </p:txBody>
      </p:sp>
      <p:pic>
        <p:nvPicPr>
          <p:cNvPr id="7" name="Picture 6">
            <a:extLst>
              <a:ext uri="{FF2B5EF4-FFF2-40B4-BE49-F238E27FC236}">
                <a16:creationId xmlns:a16="http://schemas.microsoft.com/office/drawing/2014/main" id="{77A5390E-EC05-4C77-91C7-C2D95F5B0ABC}"/>
              </a:ext>
            </a:extLst>
          </p:cNvPr>
          <p:cNvPicPr>
            <a:picLocks noChangeAspect="1"/>
          </p:cNvPicPr>
          <p:nvPr/>
        </p:nvPicPr>
        <p:blipFill>
          <a:blip r:embed="rId3"/>
          <a:srcRect/>
          <a:stretch/>
        </p:blipFill>
        <p:spPr>
          <a:xfrm>
            <a:off x="6681373" y="3429000"/>
            <a:ext cx="5058881" cy="2494317"/>
          </a:xfrm>
          <a:prstGeom prst="rect">
            <a:avLst/>
          </a:prstGeom>
          <a:ln w="76200">
            <a:solidFill>
              <a:srgbClr val="004890"/>
            </a:solidFill>
          </a:ln>
        </p:spPr>
      </p:pic>
      <p:pic>
        <p:nvPicPr>
          <p:cNvPr id="5" name="Picture 4">
            <a:extLst>
              <a:ext uri="{FF2B5EF4-FFF2-40B4-BE49-F238E27FC236}">
                <a16:creationId xmlns:a16="http://schemas.microsoft.com/office/drawing/2014/main" id="{71AB430B-EB17-4384-B5A1-393E5944E58D}"/>
              </a:ext>
            </a:extLst>
          </p:cNvPr>
          <p:cNvPicPr>
            <a:picLocks noChangeAspect="1"/>
          </p:cNvPicPr>
          <p:nvPr/>
        </p:nvPicPr>
        <p:blipFill>
          <a:blip r:embed="rId4"/>
          <a:srcRect/>
          <a:stretch/>
        </p:blipFill>
        <p:spPr>
          <a:xfrm>
            <a:off x="7531068" y="333202"/>
            <a:ext cx="3542399" cy="2656799"/>
          </a:xfrm>
          <a:prstGeom prst="rect">
            <a:avLst/>
          </a:prstGeom>
          <a:ln w="76200">
            <a:solidFill>
              <a:srgbClr val="004890"/>
            </a:solidFill>
          </a:ln>
        </p:spPr>
      </p:pic>
    </p:spTree>
    <p:extLst>
      <p:ext uri="{BB962C8B-B14F-4D97-AF65-F5344CB8AC3E}">
        <p14:creationId xmlns:p14="http://schemas.microsoft.com/office/powerpoint/2010/main" val="1194649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14292" y="513612"/>
            <a:ext cx="9894133" cy="1031216"/>
          </a:xfrm>
        </p:spPr>
        <p:txBody>
          <a:bodyPr vert="horz" lIns="91440" tIns="45720" rIns="91440" bIns="45720" rtlCol="0" anchor="b">
            <a:normAutofit fontScale="90000"/>
          </a:bodyPr>
          <a:lstStyle/>
          <a:p>
            <a:r>
              <a:rPr lang="en-US" dirty="0"/>
              <a:t>Farm Foundation: Next generation programs</a:t>
            </a:r>
          </a:p>
        </p:txBody>
      </p:sp>
      <p:pic>
        <p:nvPicPr>
          <p:cNvPr id="6" name="Picture 5">
            <a:extLst>
              <a:ext uri="{FF2B5EF4-FFF2-40B4-BE49-F238E27FC236}">
                <a16:creationId xmlns:a16="http://schemas.microsoft.com/office/drawing/2014/main" id="{226F273F-F297-43AB-B7DA-A9D48B1DC3C7}"/>
              </a:ext>
            </a:extLst>
          </p:cNvPr>
          <p:cNvPicPr>
            <a:picLocks noChangeAspect="1"/>
          </p:cNvPicPr>
          <p:nvPr/>
        </p:nvPicPr>
        <p:blipFill>
          <a:blip r:embed="rId3"/>
          <a:srcRect/>
          <a:stretch/>
        </p:blipFill>
        <p:spPr>
          <a:xfrm>
            <a:off x="2017122" y="2362037"/>
            <a:ext cx="4280705" cy="3167722"/>
          </a:xfrm>
          <a:prstGeom prst="rect">
            <a:avLst/>
          </a:prstGeom>
          <a:scene3d>
            <a:camera prst="orthographicFront">
              <a:rot lat="0" lon="0" rev="0"/>
            </a:camera>
            <a:lightRig rig="contrasting" dir="t">
              <a:rot lat="0" lon="0" rev="1500000"/>
            </a:lightRig>
          </a:scene3d>
          <a:sp3d prstMaterial="metal">
            <a:bevelT w="88900" h="88900"/>
          </a:sp3d>
        </p:spPr>
      </p:pic>
      <p:sp>
        <p:nvSpPr>
          <p:cNvPr id="77" name="Freeform: Shape 76">
            <a:extLst>
              <a:ext uri="{FF2B5EF4-FFF2-40B4-BE49-F238E27FC236}">
                <a16:creationId xmlns:a16="http://schemas.microsoft.com/office/drawing/2014/main" id="{C607803A-4E99-444E-94F7-8785CDDF5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80154" y="1884045"/>
            <a:ext cx="3275668" cy="2853308"/>
          </a:xfrm>
          <a:custGeom>
            <a:avLst/>
            <a:gdLst>
              <a:gd name="connsiteX0" fmla="*/ 3275668 w 3275668"/>
              <a:gd name="connsiteY0" fmla="*/ 2853308 h 2853308"/>
              <a:gd name="connsiteX1" fmla="*/ 655 w 3275668"/>
              <a:gd name="connsiteY1" fmla="*/ 2853308 h 2853308"/>
              <a:gd name="connsiteX2" fmla="*/ 0 w 3275668"/>
              <a:gd name="connsiteY2" fmla="*/ 2467565 h 2853308"/>
              <a:gd name="connsiteX3" fmla="*/ 2869894 w 3275668"/>
              <a:gd name="connsiteY3" fmla="*/ 2468888 h 2853308"/>
              <a:gd name="connsiteX4" fmla="*/ 2869894 w 3275668"/>
              <a:gd name="connsiteY4" fmla="*/ 0 h 2853308"/>
              <a:gd name="connsiteX5" fmla="*/ 3275668 w 3275668"/>
              <a:gd name="connsiteY5" fmla="*/ 0 h 28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668" h="2853308">
                <a:moveTo>
                  <a:pt x="3275668" y="2853308"/>
                </a:moveTo>
                <a:lnTo>
                  <a:pt x="655" y="2853308"/>
                </a:lnTo>
                <a:cubicBezTo>
                  <a:pt x="-655" y="2720171"/>
                  <a:pt x="1310" y="2600702"/>
                  <a:pt x="0" y="2467565"/>
                </a:cubicBezTo>
                <a:lnTo>
                  <a:pt x="2869894" y="2468888"/>
                </a:lnTo>
                <a:lnTo>
                  <a:pt x="2869894" y="0"/>
                </a:lnTo>
                <a:lnTo>
                  <a:pt x="3275668" y="0"/>
                </a:lnTo>
                <a:close/>
              </a:path>
            </a:pathLst>
          </a:custGeom>
          <a:solidFill>
            <a:srgbClr val="4C4C4C"/>
          </a:solidFill>
          <a:ln w="0">
            <a:noFill/>
            <a:prstDash val="solid"/>
            <a:round/>
            <a:headEnd/>
            <a:tailEnd/>
          </a:ln>
        </p:spPr>
      </p:sp>
      <p:sp>
        <p:nvSpPr>
          <p:cNvPr id="79" name="Freeform: Shape 78">
            <a:extLst>
              <a:ext uri="{FF2B5EF4-FFF2-40B4-BE49-F238E27FC236}">
                <a16:creationId xmlns:a16="http://schemas.microsoft.com/office/drawing/2014/main" id="{2989BE6A-C309-418E-8ADD-1616A9805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55822" y="3222529"/>
            <a:ext cx="3242952" cy="2828156"/>
          </a:xfrm>
          <a:custGeom>
            <a:avLst/>
            <a:gdLst>
              <a:gd name="connsiteX0" fmla="*/ 2837178 w 3242952"/>
              <a:gd name="connsiteY0" fmla="*/ 0 h 2828156"/>
              <a:gd name="connsiteX1" fmla="*/ 3242952 w 3242952"/>
              <a:gd name="connsiteY1" fmla="*/ 0 h 2828156"/>
              <a:gd name="connsiteX2" fmla="*/ 3242952 w 3242952"/>
              <a:gd name="connsiteY2" fmla="*/ 2828156 h 2828156"/>
              <a:gd name="connsiteX3" fmla="*/ 0 w 3242952"/>
              <a:gd name="connsiteY3" fmla="*/ 2828156 h 2828156"/>
              <a:gd name="connsiteX4" fmla="*/ 0 w 3242952"/>
              <a:gd name="connsiteY4" fmla="*/ 2442859 h 2828156"/>
              <a:gd name="connsiteX5" fmla="*/ 2837178 w 3242952"/>
              <a:gd name="connsiteY5" fmla="*/ 2443295 h 282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952" h="2828156">
                <a:moveTo>
                  <a:pt x="2837178" y="0"/>
                </a:moveTo>
                <a:lnTo>
                  <a:pt x="3242952" y="0"/>
                </a:lnTo>
                <a:lnTo>
                  <a:pt x="3242952" y="2828156"/>
                </a:lnTo>
                <a:lnTo>
                  <a:pt x="0" y="2828156"/>
                </a:lnTo>
                <a:lnTo>
                  <a:pt x="0" y="2442859"/>
                </a:lnTo>
                <a:lnTo>
                  <a:pt x="2837178" y="2443295"/>
                </a:lnTo>
                <a:close/>
              </a:path>
            </a:pathLst>
          </a:custGeom>
          <a:solidFill>
            <a:srgbClr val="4C4C4C"/>
          </a:solidFill>
          <a:ln w="0">
            <a:noFill/>
            <a:prstDash val="solid"/>
            <a:round/>
            <a:headEnd/>
            <a:tailEnd/>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32" name="Content Placeholder 1029">
            <a:extLst>
              <a:ext uri="{FF2B5EF4-FFF2-40B4-BE49-F238E27FC236}">
                <a16:creationId xmlns:a16="http://schemas.microsoft.com/office/drawing/2014/main" id="{B85D4165-81C1-474A-BD5A-94760D0C9CD4}"/>
              </a:ext>
            </a:extLst>
          </p:cNvPr>
          <p:cNvSpPr>
            <a:spLocks noGrp="1"/>
          </p:cNvSpPr>
          <p:nvPr>
            <p:ph idx="1"/>
          </p:nvPr>
        </p:nvSpPr>
        <p:spPr>
          <a:xfrm>
            <a:off x="7400363" y="2279151"/>
            <a:ext cx="4426966" cy="3387145"/>
          </a:xfrm>
        </p:spPr>
        <p:txBody>
          <a:bodyPr vert="horz" lIns="91440" tIns="45720" rIns="91440" bIns="45720" rtlCol="0" anchor="ctr">
            <a:normAutofit fontScale="92500" lnSpcReduction="10000"/>
          </a:bodyPr>
          <a:lstStyle/>
          <a:p>
            <a:pPr marL="0" indent="0">
              <a:buNone/>
            </a:pPr>
            <a:r>
              <a:rPr lang="en-US" sz="2400" dirty="0"/>
              <a:t>Farm Foundation develops and implements programs that help nurture and celebrate the next generation of agricultural leaders. </a:t>
            </a:r>
          </a:p>
          <a:p>
            <a:pPr marL="0" indent="0">
              <a:buNone/>
            </a:pPr>
            <a:r>
              <a:rPr lang="en-US" sz="2400" dirty="0"/>
              <a:t>	Cultivators</a:t>
            </a:r>
          </a:p>
          <a:p>
            <a:pPr marL="0" indent="0">
              <a:buNone/>
            </a:pPr>
            <a:r>
              <a:rPr lang="en-US" sz="2400" dirty="0"/>
              <a:t>	Agricultural Scholars</a:t>
            </a:r>
          </a:p>
          <a:p>
            <a:pPr marL="0" indent="0">
              <a:buNone/>
            </a:pPr>
            <a:r>
              <a:rPr lang="en-US" sz="2400" dirty="0"/>
              <a:t>	Congressional Fellows</a:t>
            </a:r>
          </a:p>
          <a:p>
            <a:pPr marL="0" indent="0">
              <a:buNone/>
            </a:pPr>
            <a:r>
              <a:rPr lang="en-US" sz="2400" dirty="0"/>
              <a:t>	Young Farmers</a:t>
            </a:r>
          </a:p>
          <a:p>
            <a:pPr marL="0" indent="0">
              <a:buNone/>
            </a:pPr>
            <a:r>
              <a:rPr lang="en-US" sz="2400" dirty="0"/>
              <a:t>	Young Agri-food Leaders</a:t>
            </a:r>
          </a:p>
        </p:txBody>
      </p:sp>
    </p:spTree>
    <p:extLst>
      <p:ext uri="{BB962C8B-B14F-4D97-AF65-F5344CB8AC3E}">
        <p14:creationId xmlns:p14="http://schemas.microsoft.com/office/powerpoint/2010/main" val="2387870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D9CF12-C2C0-42D5-9E81-BE6823764A63}"/>
              </a:ext>
            </a:extLst>
          </p:cNvPr>
          <p:cNvSpPr>
            <a:spLocks noGrp="1"/>
          </p:cNvSpPr>
          <p:nvPr>
            <p:ph type="title"/>
          </p:nvPr>
        </p:nvSpPr>
        <p:spPr/>
        <p:txBody>
          <a:bodyPr/>
          <a:lstStyle/>
          <a:p>
            <a:r>
              <a:rPr lang="en-US" dirty="0"/>
              <a:t>Challenges Farmers Face</a:t>
            </a:r>
          </a:p>
        </p:txBody>
      </p:sp>
      <p:sp>
        <p:nvSpPr>
          <p:cNvPr id="5" name="Text Placeholder 4">
            <a:extLst>
              <a:ext uri="{FF2B5EF4-FFF2-40B4-BE49-F238E27FC236}">
                <a16:creationId xmlns:a16="http://schemas.microsoft.com/office/drawing/2014/main" id="{00C228CC-CE9D-4CA6-B72E-8814F8B4991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37127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c 9">
            <a:extLst>
              <a:ext uri="{FF2B5EF4-FFF2-40B4-BE49-F238E27FC236}">
                <a16:creationId xmlns:a16="http://schemas.microsoft.com/office/drawing/2014/main" id="{A7F0F0C6-58C6-4661-AEE2-E1F0D346AD40}"/>
              </a:ext>
            </a:extLst>
          </p:cNvPr>
          <p:cNvSpPr/>
          <p:nvPr/>
        </p:nvSpPr>
        <p:spPr>
          <a:xfrm>
            <a:off x="5635690" y="2955821"/>
            <a:ext cx="45719" cy="4571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Thought Bubble: Cloud 3">
            <a:extLst>
              <a:ext uri="{FF2B5EF4-FFF2-40B4-BE49-F238E27FC236}">
                <a16:creationId xmlns:a16="http://schemas.microsoft.com/office/drawing/2014/main" id="{07B5E397-595E-4277-8555-296E222FFEEE}"/>
              </a:ext>
            </a:extLst>
          </p:cNvPr>
          <p:cNvSpPr/>
          <p:nvPr/>
        </p:nvSpPr>
        <p:spPr>
          <a:xfrm>
            <a:off x="9618843" y="4764958"/>
            <a:ext cx="1788304" cy="1035177"/>
          </a:xfrm>
          <a:prstGeom prst="cloudCallou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Lawsuits</a:t>
            </a:r>
          </a:p>
        </p:txBody>
      </p:sp>
      <p:sp>
        <p:nvSpPr>
          <p:cNvPr id="7" name="Speech Bubble: Oval 6">
            <a:extLst>
              <a:ext uri="{FF2B5EF4-FFF2-40B4-BE49-F238E27FC236}">
                <a16:creationId xmlns:a16="http://schemas.microsoft.com/office/drawing/2014/main" id="{421BB5E7-094D-4BA2-AA99-473EA5863247}"/>
              </a:ext>
            </a:extLst>
          </p:cNvPr>
          <p:cNvSpPr/>
          <p:nvPr/>
        </p:nvSpPr>
        <p:spPr>
          <a:xfrm>
            <a:off x="4691924" y="2891915"/>
            <a:ext cx="2288871" cy="1777042"/>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Economics/ Financial</a:t>
            </a:r>
          </a:p>
        </p:txBody>
      </p:sp>
      <p:sp>
        <p:nvSpPr>
          <p:cNvPr id="8" name="Thought Bubble: Cloud 7">
            <a:extLst>
              <a:ext uri="{FF2B5EF4-FFF2-40B4-BE49-F238E27FC236}">
                <a16:creationId xmlns:a16="http://schemas.microsoft.com/office/drawing/2014/main" id="{C25D3511-BB56-446F-83B4-DF4EAA4CD21F}"/>
              </a:ext>
            </a:extLst>
          </p:cNvPr>
          <p:cNvSpPr/>
          <p:nvPr/>
        </p:nvSpPr>
        <p:spPr>
          <a:xfrm>
            <a:off x="9701586" y="2238200"/>
            <a:ext cx="1932082" cy="1479273"/>
          </a:xfrm>
          <a:prstGeom prst="cloudCallou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Health</a:t>
            </a:r>
          </a:p>
        </p:txBody>
      </p:sp>
      <p:sp>
        <p:nvSpPr>
          <p:cNvPr id="9" name="Thought Bubble: Cloud 8">
            <a:extLst>
              <a:ext uri="{FF2B5EF4-FFF2-40B4-BE49-F238E27FC236}">
                <a16:creationId xmlns:a16="http://schemas.microsoft.com/office/drawing/2014/main" id="{C3C17D69-792B-40D2-A396-F4B49BFE5618}"/>
              </a:ext>
            </a:extLst>
          </p:cNvPr>
          <p:cNvSpPr/>
          <p:nvPr/>
        </p:nvSpPr>
        <p:spPr>
          <a:xfrm>
            <a:off x="7728899" y="3907970"/>
            <a:ext cx="2389414" cy="1149573"/>
          </a:xfrm>
          <a:prstGeom prst="cloudCallou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Rural Communities</a:t>
            </a:r>
          </a:p>
        </p:txBody>
      </p:sp>
      <p:sp>
        <p:nvSpPr>
          <p:cNvPr id="11" name="Speech Bubble: Oval 10">
            <a:extLst>
              <a:ext uri="{FF2B5EF4-FFF2-40B4-BE49-F238E27FC236}">
                <a16:creationId xmlns:a16="http://schemas.microsoft.com/office/drawing/2014/main" id="{306D3C24-566C-455C-94C2-15FF0238FDED}"/>
              </a:ext>
            </a:extLst>
          </p:cNvPr>
          <p:cNvSpPr/>
          <p:nvPr/>
        </p:nvSpPr>
        <p:spPr>
          <a:xfrm>
            <a:off x="660274" y="1284505"/>
            <a:ext cx="2572784" cy="2203227"/>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Weather</a:t>
            </a:r>
          </a:p>
        </p:txBody>
      </p:sp>
      <p:sp>
        <p:nvSpPr>
          <p:cNvPr id="12" name="Speech Bubble: Oval 11">
            <a:extLst>
              <a:ext uri="{FF2B5EF4-FFF2-40B4-BE49-F238E27FC236}">
                <a16:creationId xmlns:a16="http://schemas.microsoft.com/office/drawing/2014/main" id="{0FD1D892-B32A-4430-8B99-610E4F14E445}"/>
              </a:ext>
            </a:extLst>
          </p:cNvPr>
          <p:cNvSpPr/>
          <p:nvPr/>
        </p:nvSpPr>
        <p:spPr>
          <a:xfrm>
            <a:off x="603832" y="3755574"/>
            <a:ext cx="2297203" cy="219778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Markets</a:t>
            </a:r>
          </a:p>
        </p:txBody>
      </p:sp>
      <p:sp>
        <p:nvSpPr>
          <p:cNvPr id="13" name="Speech Bubble: Oval 12">
            <a:extLst>
              <a:ext uri="{FF2B5EF4-FFF2-40B4-BE49-F238E27FC236}">
                <a16:creationId xmlns:a16="http://schemas.microsoft.com/office/drawing/2014/main" id="{942E7D8F-FBBB-4E2A-8883-F5BB6AC1AC95}"/>
              </a:ext>
            </a:extLst>
          </p:cNvPr>
          <p:cNvSpPr/>
          <p:nvPr/>
        </p:nvSpPr>
        <p:spPr>
          <a:xfrm>
            <a:off x="3037114" y="3499756"/>
            <a:ext cx="1640845" cy="140682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Labor</a:t>
            </a:r>
          </a:p>
        </p:txBody>
      </p:sp>
      <p:sp>
        <p:nvSpPr>
          <p:cNvPr id="14" name="Speech Bubble: Oval 13">
            <a:extLst>
              <a:ext uri="{FF2B5EF4-FFF2-40B4-BE49-F238E27FC236}">
                <a16:creationId xmlns:a16="http://schemas.microsoft.com/office/drawing/2014/main" id="{8BA3011E-E216-487E-81BF-0BC2F00592D9}"/>
              </a:ext>
            </a:extLst>
          </p:cNvPr>
          <p:cNvSpPr/>
          <p:nvPr/>
        </p:nvSpPr>
        <p:spPr>
          <a:xfrm>
            <a:off x="2781286" y="5241471"/>
            <a:ext cx="1899763" cy="1021307"/>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Consumers</a:t>
            </a:r>
          </a:p>
        </p:txBody>
      </p:sp>
      <p:sp>
        <p:nvSpPr>
          <p:cNvPr id="15" name="Thought Bubble: Cloud 14">
            <a:extLst>
              <a:ext uri="{FF2B5EF4-FFF2-40B4-BE49-F238E27FC236}">
                <a16:creationId xmlns:a16="http://schemas.microsoft.com/office/drawing/2014/main" id="{D5FFC47C-0953-4D3D-AED0-5D6EDEC77595}"/>
              </a:ext>
            </a:extLst>
          </p:cNvPr>
          <p:cNvSpPr/>
          <p:nvPr/>
        </p:nvSpPr>
        <p:spPr>
          <a:xfrm>
            <a:off x="7384006" y="1628076"/>
            <a:ext cx="2156604" cy="1788543"/>
          </a:xfrm>
          <a:prstGeom prst="cloudCallou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Family/ Legacy</a:t>
            </a:r>
          </a:p>
        </p:txBody>
      </p:sp>
      <p:sp>
        <p:nvSpPr>
          <p:cNvPr id="16" name="Speech Bubble: Oval 15">
            <a:extLst>
              <a:ext uri="{FF2B5EF4-FFF2-40B4-BE49-F238E27FC236}">
                <a16:creationId xmlns:a16="http://schemas.microsoft.com/office/drawing/2014/main" id="{1F7499F3-5C87-48A0-BEE2-51BE650D679A}"/>
              </a:ext>
            </a:extLst>
          </p:cNvPr>
          <p:cNvSpPr/>
          <p:nvPr/>
        </p:nvSpPr>
        <p:spPr>
          <a:xfrm>
            <a:off x="3314681" y="1382484"/>
            <a:ext cx="2290928" cy="167168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Production</a:t>
            </a:r>
          </a:p>
        </p:txBody>
      </p:sp>
      <p:sp>
        <p:nvSpPr>
          <p:cNvPr id="3" name="Title 2">
            <a:extLst>
              <a:ext uri="{FF2B5EF4-FFF2-40B4-BE49-F238E27FC236}">
                <a16:creationId xmlns:a16="http://schemas.microsoft.com/office/drawing/2014/main" id="{359DBF33-2856-4C20-9C22-01E6C9DFDCCC}"/>
              </a:ext>
            </a:extLst>
          </p:cNvPr>
          <p:cNvSpPr>
            <a:spLocks noGrp="1"/>
          </p:cNvSpPr>
          <p:nvPr>
            <p:ph type="title"/>
          </p:nvPr>
        </p:nvSpPr>
        <p:spPr>
          <a:xfrm>
            <a:off x="810986" y="-146956"/>
            <a:ext cx="10542814" cy="1375002"/>
          </a:xfrm>
        </p:spPr>
        <p:txBody>
          <a:bodyPr/>
          <a:lstStyle/>
          <a:p>
            <a:r>
              <a:rPr lang="en-US" dirty="0"/>
              <a:t>Key challenges farmers face</a:t>
            </a:r>
          </a:p>
        </p:txBody>
      </p:sp>
      <p:sp>
        <p:nvSpPr>
          <p:cNvPr id="2" name="TextBox 1">
            <a:extLst>
              <a:ext uri="{FF2B5EF4-FFF2-40B4-BE49-F238E27FC236}">
                <a16:creationId xmlns:a16="http://schemas.microsoft.com/office/drawing/2014/main" id="{74601BE1-FA48-4FFE-9011-50D8A995A17C}"/>
              </a:ext>
            </a:extLst>
          </p:cNvPr>
          <p:cNvSpPr txBox="1"/>
          <p:nvPr/>
        </p:nvSpPr>
        <p:spPr>
          <a:xfrm>
            <a:off x="1480457" y="887186"/>
            <a:ext cx="4076700" cy="369332"/>
          </a:xfrm>
          <a:prstGeom prst="rect">
            <a:avLst/>
          </a:prstGeom>
          <a:noFill/>
        </p:spPr>
        <p:txBody>
          <a:bodyPr wrap="square" rtlCol="0">
            <a:spAutoFit/>
          </a:bodyPr>
          <a:lstStyle/>
          <a:p>
            <a:r>
              <a:rPr lang="en-US" dirty="0"/>
              <a:t>What farmers talk about….</a:t>
            </a:r>
          </a:p>
        </p:txBody>
      </p:sp>
      <p:sp>
        <p:nvSpPr>
          <p:cNvPr id="5" name="TextBox 4">
            <a:extLst>
              <a:ext uri="{FF2B5EF4-FFF2-40B4-BE49-F238E27FC236}">
                <a16:creationId xmlns:a16="http://schemas.microsoft.com/office/drawing/2014/main" id="{59F7878E-5C16-4655-8C77-2F8121001D94}"/>
              </a:ext>
            </a:extLst>
          </p:cNvPr>
          <p:cNvSpPr txBox="1"/>
          <p:nvPr/>
        </p:nvSpPr>
        <p:spPr>
          <a:xfrm flipH="1">
            <a:off x="7676604" y="1057864"/>
            <a:ext cx="3758818" cy="369332"/>
          </a:xfrm>
          <a:prstGeom prst="rect">
            <a:avLst/>
          </a:prstGeom>
          <a:noFill/>
        </p:spPr>
        <p:txBody>
          <a:bodyPr wrap="square" rtlCol="0">
            <a:spAutoFit/>
          </a:bodyPr>
          <a:lstStyle/>
          <a:p>
            <a:r>
              <a:rPr lang="en-US" dirty="0"/>
              <a:t>What farmers think about…</a:t>
            </a:r>
          </a:p>
        </p:txBody>
      </p:sp>
    </p:spTree>
    <p:extLst>
      <p:ext uri="{BB962C8B-B14F-4D97-AF65-F5344CB8AC3E}">
        <p14:creationId xmlns:p14="http://schemas.microsoft.com/office/powerpoint/2010/main" val="1734050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c 9">
            <a:extLst>
              <a:ext uri="{FF2B5EF4-FFF2-40B4-BE49-F238E27FC236}">
                <a16:creationId xmlns:a16="http://schemas.microsoft.com/office/drawing/2014/main" id="{A7F0F0C6-58C6-4661-AEE2-E1F0D346AD40}"/>
              </a:ext>
            </a:extLst>
          </p:cNvPr>
          <p:cNvSpPr/>
          <p:nvPr/>
        </p:nvSpPr>
        <p:spPr>
          <a:xfrm>
            <a:off x="5635690" y="2955821"/>
            <a:ext cx="45719" cy="4571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TextBox 4">
            <a:extLst>
              <a:ext uri="{FF2B5EF4-FFF2-40B4-BE49-F238E27FC236}">
                <a16:creationId xmlns:a16="http://schemas.microsoft.com/office/drawing/2014/main" id="{F0825B6B-6738-427E-B03B-FF8E8D25EF9F}"/>
              </a:ext>
            </a:extLst>
          </p:cNvPr>
          <p:cNvSpPr txBox="1"/>
          <p:nvPr/>
        </p:nvSpPr>
        <p:spPr>
          <a:xfrm>
            <a:off x="1062067" y="57859"/>
            <a:ext cx="10541157" cy="584775"/>
          </a:xfrm>
          <a:prstGeom prst="rect">
            <a:avLst/>
          </a:prstGeom>
          <a:noFill/>
        </p:spPr>
        <p:txBody>
          <a:bodyPr wrap="square" rtlCol="0">
            <a:spAutoFit/>
          </a:bodyPr>
          <a:lstStyle/>
          <a:p>
            <a:pPr algn="ctr"/>
            <a:r>
              <a:rPr lang="en-US" sz="3200" dirty="0">
                <a:solidFill>
                  <a:srgbClr val="00853E"/>
                </a:solidFill>
              </a:rPr>
              <a:t>Primary focus of innovation</a:t>
            </a:r>
          </a:p>
        </p:txBody>
      </p:sp>
      <p:graphicFrame>
        <p:nvGraphicFramePr>
          <p:cNvPr id="2" name="Diagram 1">
            <a:extLst>
              <a:ext uri="{FF2B5EF4-FFF2-40B4-BE49-F238E27FC236}">
                <a16:creationId xmlns:a16="http://schemas.microsoft.com/office/drawing/2014/main" id="{76DC6C64-394C-4A94-9F42-BDB6F8C26809}"/>
              </a:ext>
            </a:extLst>
          </p:cNvPr>
          <p:cNvGraphicFramePr/>
          <p:nvPr>
            <p:extLst>
              <p:ext uri="{D42A27DB-BD31-4B8C-83A1-F6EECF244321}">
                <p14:modId xmlns:p14="http://schemas.microsoft.com/office/powerpoint/2010/main" val="1851952817"/>
              </p:ext>
            </p:extLst>
          </p:nvPr>
        </p:nvGraphicFramePr>
        <p:xfrm>
          <a:off x="2032000" y="880324"/>
          <a:ext cx="8083195" cy="5514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18429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E5C979-1011-4E7A-8F2F-4C09B3CB44DA}"/>
              </a:ext>
            </a:extLst>
          </p:cNvPr>
          <p:cNvSpPr>
            <a:spLocks noGrp="1"/>
          </p:cNvSpPr>
          <p:nvPr>
            <p:ph type="title"/>
          </p:nvPr>
        </p:nvSpPr>
        <p:spPr/>
        <p:txBody>
          <a:bodyPr/>
          <a:lstStyle/>
          <a:p>
            <a:r>
              <a:rPr lang="en-US" dirty="0"/>
              <a:t>Innovation Explosion</a:t>
            </a:r>
          </a:p>
        </p:txBody>
      </p:sp>
      <p:sp>
        <p:nvSpPr>
          <p:cNvPr id="5" name="Text Placeholder 4">
            <a:extLst>
              <a:ext uri="{FF2B5EF4-FFF2-40B4-BE49-F238E27FC236}">
                <a16:creationId xmlns:a16="http://schemas.microsoft.com/office/drawing/2014/main" id="{8793D289-133B-4B57-B510-0F5F59AD140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800840"/>
      </p:ext>
    </p:extLst>
  </p:cSld>
  <p:clrMapOvr>
    <a:masterClrMapping/>
  </p:clrMapOvr>
</p:sld>
</file>

<file path=ppt/theme/theme1.xml><?xml version="1.0" encoding="utf-8"?>
<a:theme xmlns:a="http://schemas.openxmlformats.org/drawingml/2006/main" name="SlideMasterCov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deMaster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4070</TotalTime>
  <Words>1052</Words>
  <Application>Microsoft Office PowerPoint</Application>
  <PresentationFormat>Widescreen</PresentationFormat>
  <Paragraphs>147</Paragraphs>
  <Slides>24</Slides>
  <Notes>22</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24</vt:i4>
      </vt:variant>
    </vt:vector>
  </HeadingPairs>
  <TitlesOfParts>
    <vt:vector size="31" baseType="lpstr">
      <vt:lpstr>Arial</vt:lpstr>
      <vt:lpstr>Calibri</vt:lpstr>
      <vt:lpstr>Calibri Light</vt:lpstr>
      <vt:lpstr>Perpetua</vt:lpstr>
      <vt:lpstr>SlideMasterCover</vt:lpstr>
      <vt:lpstr>SlideMasterTitle</vt:lpstr>
      <vt:lpstr>Custom Design</vt:lpstr>
      <vt:lpstr> Shari Rogge-Fidler, President &amp; CEO February 2020</vt:lpstr>
      <vt:lpstr>Overview: Innovation as a solution for farmers</vt:lpstr>
      <vt:lpstr>My “why:” 150+ years of Rogge Family Farms</vt:lpstr>
      <vt:lpstr>Building trust and understanding at the intersections of agriculture and society </vt:lpstr>
      <vt:lpstr>Farm Foundation: Next generation programs</vt:lpstr>
      <vt:lpstr>Challenges Farmers Face</vt:lpstr>
      <vt:lpstr>Key challenges farmers face</vt:lpstr>
      <vt:lpstr>PowerPoint Presentation</vt:lpstr>
      <vt:lpstr>Innovation Explosion</vt:lpstr>
      <vt:lpstr>VC capital fueling innovation</vt:lpstr>
      <vt:lpstr>PowerPoint Presentation</vt:lpstr>
      <vt:lpstr>Adoption rates increasing</vt:lpstr>
      <vt:lpstr>Case study: Row crops</vt:lpstr>
      <vt:lpstr>Klaas Martens, New York organic producer</vt:lpstr>
      <vt:lpstr>Case study:  California produce</vt:lpstr>
      <vt:lpstr>A.G. Kawamura, on mechanization and robotics</vt:lpstr>
      <vt:lpstr>Case study: Indoor agriculture</vt:lpstr>
      <vt:lpstr>Innovation as a Solution?</vt:lpstr>
      <vt:lpstr>Innovation as solution or disruptor for farmers?</vt:lpstr>
      <vt:lpstr>Ag 3.0: We are entering a new era</vt:lpstr>
      <vt:lpstr>Farmers as innovators and co-creators of the solutions!</vt:lpstr>
      <vt:lpstr>Collaborating for successful innovation</vt:lpstr>
      <vt:lpstr>Invitation to collaborate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Shari Rogge-Fidler, President &amp; CEO</dc:title>
  <dc:creator>Leslie Cummings</dc:creator>
  <cp:lastModifiedBy>Stiles, David - OCIO-CEC, Washington, DC</cp:lastModifiedBy>
  <cp:revision>75</cp:revision>
  <cp:lastPrinted>2020-02-17T22:08:17Z</cp:lastPrinted>
  <dcterms:created xsi:type="dcterms:W3CDTF">2020-02-06T18:27:04Z</dcterms:created>
  <dcterms:modified xsi:type="dcterms:W3CDTF">2020-02-28T16:07:21Z</dcterms:modified>
</cp:coreProperties>
</file>