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300" r:id="rId3"/>
    <p:sldId id="282" r:id="rId4"/>
    <p:sldId id="303" r:id="rId5"/>
    <p:sldId id="290" r:id="rId6"/>
    <p:sldId id="304" r:id="rId7"/>
    <p:sldId id="279" r:id="rId8"/>
    <p:sldId id="305" r:id="rId9"/>
    <p:sldId id="302" r:id="rId10"/>
    <p:sldId id="277" r:id="rId11"/>
    <p:sldId id="280" r:id="rId12"/>
    <p:sldId id="287" r:id="rId13"/>
    <p:sldId id="295" r:id="rId14"/>
    <p:sldId id="298" r:id="rId15"/>
    <p:sldId id="275" r:id="rId16"/>
    <p:sldId id="2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7"/>
    <p:restoredTop sz="94674"/>
  </p:normalViewPr>
  <p:slideViewPr>
    <p:cSldViewPr snapToGrid="0" snapToObjects="1">
      <p:cViewPr varScale="1">
        <p:scale>
          <a:sx n="65" d="100"/>
          <a:sy n="65" d="100"/>
        </p:scale>
        <p:origin x="208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AB3C0-D645-D041-BAFC-92260F087352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6E2A0-6612-6B44-9797-D3FED537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5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farmers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3F481-A1EA-49C7-B880-8A357962080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4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WFP hunger map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3F481-A1EA-49C7-B880-8A357962080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0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WFP 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3F481-A1EA-49C7-B880-8A357962080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3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3F481-A1EA-49C7-B880-8A357962080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6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91D1-B534-114C-AC3D-A8D01F351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54B4F-7B0A-EA4D-B9C9-0E6C807EC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40622-AB46-E04F-A9E0-60EB28E4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5DED5-9968-FA4F-9FF9-B8D33E53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84693-304E-5143-97D6-2B8BDFE0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93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6B5D-40DE-1E4F-8BA4-58D288D27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D894F-421A-1E4D-B392-75704E70C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DECF8-C7EC-E048-915B-40BEEA2E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C81CD-D8B7-A348-A795-F3C539F4F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46BEF-3508-A445-A5FF-8A93DB50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7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08238-B490-A14B-9CC4-079B6C5A8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320DE-F723-FF47-A026-F8C7FB89A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8B50B-3890-8D44-ADC5-17023FAC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47E59-BDFB-9C43-9D6A-20670D47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1070A-783F-2C41-A640-560522860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6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B991E-2C47-E24B-B406-571586EB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CFAE3-548A-5F41-BFC8-83600C673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A9456-3C3B-0B43-B1F1-B9AFFC086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29643-1506-5846-B901-6110C863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23039-AE37-0042-A18F-47834E6F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4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1AB9-8F7C-804F-AA64-FCE41F1A0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C4F5D-3F1D-9A4B-AC2E-EADD2AC0F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BBFFA-E8A1-5A44-8D75-D38F63FAA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98114-3EFB-9548-9E24-09CD82CF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7945C-6152-0243-82F0-32349915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5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C781-6EDC-A54B-ABC3-9F4543C3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38581-08D0-0844-9B16-12B79D137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1C70C-C4C6-CE47-8ECA-574A29A72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1A73D-4151-424F-8FA9-42F7C70D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50BA5-0A06-BB45-A730-BA61052E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1F874-6063-BD4F-923D-CC5A4586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2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D61A-AD12-684C-978F-1B340AEE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2302F-0A88-1F4B-B90A-6D8E31CA9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289CA-1DDE-7B44-BA10-67665BB4F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D1E85-3767-EF43-B53D-C2743D6A7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B5035-0CE0-1C46-9C9A-12E1D5A6F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F6F1F2-FCB3-E04D-BCFB-20E1890D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AA70C1-C3E7-B442-8284-BB47A2B4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C8C52-2CA5-A04F-9E28-0E565D85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0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18F94-65CF-9745-BF67-2BE67B95A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C3496-6035-7D44-89DB-570CA5053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74B7F-6D12-2E4C-802E-7FCD62EE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C4E68-9E0E-E24E-A4B6-0F1F5631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9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B872FF-216B-3442-B57D-5D9E9830B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16E31-C3E2-9943-86B7-C7FBFFEB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C2CAE-CD4B-284E-80FB-63345743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0125-F208-5745-8C94-2F339C58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DCCD9-D4F8-6142-A394-93B30CD8B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7DB27-2F42-3542-AC1E-76F357647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A95F4-44EB-134E-9D2E-BB9DE4B5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AACDF-6EE6-C342-AB35-F40C51C3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9B110-6B7F-4E4B-BAC5-AFB6AC8F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D5F1-FF87-6442-AEEC-4F1337E9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48A88-E9DC-7943-8C04-E1650CE44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A590A-E04C-C941-A8A4-8135481C1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9CF66-C03A-F941-B23D-0F8EAAC6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DB8D8-1E88-5642-A4EA-A64987DD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3DC4B-645C-674F-9BE1-3A4AAFCB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4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BB6AD5-00D5-3B4E-9162-77907ABF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C36E2-1BD5-8F4A-B7B3-F2ED19F3E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EF6E0-2EB2-3346-B979-45659FC7F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5B23D-2403-E54B-99A1-22CD1BCFF02A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F4D88-BFCF-E044-9864-819749035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3AF6B-F5E4-1645-A237-154EACD4C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54C78-05FB-7B47-A569-C8FA783BA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F8FEE2-7A24-4248-9A2B-77859C738540}"/>
              </a:ext>
            </a:extLst>
          </p:cNvPr>
          <p:cNvSpPr txBox="1"/>
          <p:nvPr/>
        </p:nvSpPr>
        <p:spPr>
          <a:xfrm>
            <a:off x="6858000" y="5798404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Ambassador Kip Tom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February 20,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68177-D601-4AA4-917A-3C4A7D862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381000"/>
            <a:ext cx="4933950" cy="493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C37A4-F2B1-6B4E-BBEF-04D9FDBC6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0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6A71D3-C860-4E23-8B29-07EC0624A8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2" b="2"/>
          <a:stretch/>
        </p:blipFill>
        <p:spPr>
          <a:xfrm>
            <a:off x="5891256" y="135922"/>
            <a:ext cx="4776744" cy="3784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23895-C168-7041-9182-CC66DB4E7F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19823" b="1"/>
          <a:stretch/>
        </p:blipFill>
        <p:spPr>
          <a:xfrm>
            <a:off x="1524020" y="3920045"/>
            <a:ext cx="2651478" cy="280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D019A5-D3F2-4F6E-AF27-411CEB5B8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r="22832" b="-2"/>
          <a:stretch/>
        </p:blipFill>
        <p:spPr>
          <a:xfrm>
            <a:off x="4296149" y="3257176"/>
            <a:ext cx="3591820" cy="346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CFF36D-6813-4033-9A0E-F7C9A1CDD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r="15321"/>
          <a:stretch/>
        </p:blipFill>
        <p:spPr>
          <a:xfrm>
            <a:off x="1524020" y="135922"/>
            <a:ext cx="4246585" cy="3553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09FD3D-E387-46EA-BF34-059E8F6F95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32654" b="1"/>
          <a:stretch/>
        </p:blipFill>
        <p:spPr>
          <a:xfrm>
            <a:off x="8008620" y="4069976"/>
            <a:ext cx="2659380" cy="265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085824-61BF-0845-9115-8A05D46AF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8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1B927-92E5-49D7-9A58-5EE354ACB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7" y="481914"/>
            <a:ext cx="11769752" cy="5989067"/>
          </a:xfrm>
          <a:prstGeom prst="rect">
            <a:avLst/>
          </a:prstGeo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03DB1961-AB31-3846-8090-A8923DB820A5}"/>
              </a:ext>
            </a:extLst>
          </p:cNvPr>
          <p:cNvSpPr/>
          <p:nvPr/>
        </p:nvSpPr>
        <p:spPr>
          <a:xfrm rot="20530658">
            <a:off x="4888953" y="1913588"/>
            <a:ext cx="239210" cy="923937"/>
          </a:xfrm>
          <a:prstGeom prst="up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DDFDE-4C84-7144-AC21-1D034E9702D7}"/>
              </a:ext>
            </a:extLst>
          </p:cNvPr>
          <p:cNvSpPr txBox="1"/>
          <p:nvPr/>
        </p:nvSpPr>
        <p:spPr>
          <a:xfrm>
            <a:off x="3607916" y="1069704"/>
            <a:ext cx="21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No Access to Innovation</a:t>
            </a:r>
          </a:p>
        </p:txBody>
      </p:sp>
      <p:pic>
        <p:nvPicPr>
          <p:cNvPr id="6" name="Graphic 5" descr="Lightbulb">
            <a:extLst>
              <a:ext uri="{FF2B5EF4-FFF2-40B4-BE49-F238E27FC236}">
                <a16:creationId xmlns:a16="http://schemas.microsoft.com/office/drawing/2014/main" id="{6A37ABBD-6F86-4858-8581-651F3C82B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7566" y="239071"/>
            <a:ext cx="832183" cy="832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B9877-3746-854D-979D-488681A3C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6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5D38F-0404-8E4D-A620-C203DCB8171A}"/>
              </a:ext>
            </a:extLst>
          </p:cNvPr>
          <p:cNvSpPr txBox="1"/>
          <p:nvPr/>
        </p:nvSpPr>
        <p:spPr>
          <a:xfrm>
            <a:off x="7308347" y="5906428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DATA SCIENCE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31AA0-F393-8F41-ACC9-D6299A54CEF8}"/>
              </a:ext>
            </a:extLst>
          </p:cNvPr>
          <p:cNvSpPr txBox="1"/>
          <p:nvPr/>
        </p:nvSpPr>
        <p:spPr>
          <a:xfrm>
            <a:off x="1483552" y="4847457"/>
            <a:ext cx="354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Block Chain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6F154-BFF5-574D-A9A4-E41E39BFBFBC}"/>
              </a:ext>
            </a:extLst>
          </p:cNvPr>
          <p:cNvSpPr txBox="1"/>
          <p:nvPr/>
        </p:nvSpPr>
        <p:spPr>
          <a:xfrm>
            <a:off x="9154453" y="556787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Sensors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682F17-3353-8F4C-9067-DFDAE2A3EC59}"/>
              </a:ext>
            </a:extLst>
          </p:cNvPr>
          <p:cNvSpPr txBox="1"/>
          <p:nvPr/>
        </p:nvSpPr>
        <p:spPr>
          <a:xfrm>
            <a:off x="4443100" y="4197316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Internet of Things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23DE1-3DB7-AE45-B420-A8534F011EEA}"/>
              </a:ext>
            </a:extLst>
          </p:cNvPr>
          <p:cNvSpPr txBox="1"/>
          <p:nvPr/>
        </p:nvSpPr>
        <p:spPr>
          <a:xfrm>
            <a:off x="4684482" y="4973759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Cropcare</a:t>
            </a:r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Products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E3AF20-2F1E-FC4F-BD61-C5ACB7BAFC2E}"/>
              </a:ext>
            </a:extLst>
          </p:cNvPr>
          <p:cNvSpPr txBox="1"/>
          <p:nvPr/>
        </p:nvSpPr>
        <p:spPr>
          <a:xfrm>
            <a:off x="1490635" y="4609269"/>
            <a:ext cx="48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Coordinated Supply Chains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A46112-CB4E-FA4F-B626-93C9CF44F436}"/>
              </a:ext>
            </a:extLst>
          </p:cNvPr>
          <p:cNvSpPr txBox="1"/>
          <p:nvPr/>
        </p:nvSpPr>
        <p:spPr>
          <a:xfrm>
            <a:off x="5560819" y="5190429"/>
            <a:ext cx="465851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Autonomous Vehicles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495FDE-16ED-5E45-9B70-899A203ADA45}"/>
              </a:ext>
            </a:extLst>
          </p:cNvPr>
          <p:cNvSpPr txBox="1"/>
          <p:nvPr/>
        </p:nvSpPr>
        <p:spPr>
          <a:xfrm>
            <a:off x="1461643" y="5681646"/>
            <a:ext cx="396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Advanced Analytics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2B5F33-7FCC-4447-9D62-03CB3A43FDE9}"/>
              </a:ext>
            </a:extLst>
          </p:cNvPr>
          <p:cNvSpPr txBox="1"/>
          <p:nvPr/>
        </p:nvSpPr>
        <p:spPr>
          <a:xfrm>
            <a:off x="1478274" y="339861"/>
            <a:ext cx="4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Carbon Sequestration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9E57EB-84CC-134A-BEA8-389EED1158C6}"/>
              </a:ext>
            </a:extLst>
          </p:cNvPr>
          <p:cNvSpPr txBox="1"/>
          <p:nvPr/>
        </p:nvSpPr>
        <p:spPr>
          <a:xfrm>
            <a:off x="7746201" y="423051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Connectivity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F0D577-ACB9-3B4C-AE0A-F61ADA23A0E3}"/>
              </a:ext>
            </a:extLst>
          </p:cNvPr>
          <p:cNvSpPr/>
          <p:nvPr/>
        </p:nvSpPr>
        <p:spPr>
          <a:xfrm>
            <a:off x="1478275" y="3094228"/>
            <a:ext cx="1952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3">
                    <a:lumMod val="50000"/>
                  </a:schemeClr>
                </a:solidFill>
              </a:rPr>
              <a:t>Biotech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9BC488-8313-654D-8777-C95029F40F9E}"/>
              </a:ext>
            </a:extLst>
          </p:cNvPr>
          <p:cNvSpPr/>
          <p:nvPr/>
        </p:nvSpPr>
        <p:spPr>
          <a:xfrm>
            <a:off x="7421548" y="4847457"/>
            <a:ext cx="32500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Remote Sensing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3BB84F-CFE0-C242-BF57-FACD27FFAB91}"/>
              </a:ext>
            </a:extLst>
          </p:cNvPr>
          <p:cNvSpPr/>
          <p:nvPr/>
        </p:nvSpPr>
        <p:spPr>
          <a:xfrm>
            <a:off x="4702705" y="5625460"/>
            <a:ext cx="27413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Automation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B6C335-8774-564D-A9AE-273F64095879}"/>
              </a:ext>
            </a:extLst>
          </p:cNvPr>
          <p:cNvSpPr txBox="1"/>
          <p:nvPr/>
        </p:nvSpPr>
        <p:spPr>
          <a:xfrm>
            <a:off x="8297343" y="2373417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Remote Learning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ADC5E1-DCE0-A64E-9943-17B8E99F67BA}"/>
              </a:ext>
            </a:extLst>
          </p:cNvPr>
          <p:cNvSpPr/>
          <p:nvPr/>
        </p:nvSpPr>
        <p:spPr>
          <a:xfrm>
            <a:off x="1483761" y="2371659"/>
            <a:ext cx="28042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Farmer Education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D59D9C-647E-7847-BF2C-B7CF39F4509F}"/>
              </a:ext>
            </a:extLst>
          </p:cNvPr>
          <p:cNvSpPr/>
          <p:nvPr/>
        </p:nvSpPr>
        <p:spPr>
          <a:xfrm>
            <a:off x="1469680" y="3531232"/>
            <a:ext cx="1785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Trade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28C4D6D-9D14-C34D-898C-E20883BF3902}"/>
              </a:ext>
            </a:extLst>
          </p:cNvPr>
          <p:cNvSpPr/>
          <p:nvPr/>
        </p:nvSpPr>
        <p:spPr>
          <a:xfrm>
            <a:off x="8334157" y="3530895"/>
            <a:ext cx="23442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>
                    <a:lumMod val="50000"/>
                  </a:schemeClr>
                </a:solidFill>
              </a:rPr>
              <a:t>Gene Editing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8283D0-F9A2-4F41-9D88-A9FDC622ED03}"/>
              </a:ext>
            </a:extLst>
          </p:cNvPr>
          <p:cNvSpPr/>
          <p:nvPr/>
        </p:nvSpPr>
        <p:spPr>
          <a:xfrm>
            <a:off x="1563715" y="4176856"/>
            <a:ext cx="26321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Bio-Diversity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663D82-58ED-674D-803E-2278F7DBB2A2}"/>
              </a:ext>
            </a:extLst>
          </p:cNvPr>
          <p:cNvSpPr/>
          <p:nvPr/>
        </p:nvSpPr>
        <p:spPr>
          <a:xfrm>
            <a:off x="3244471" y="2977523"/>
            <a:ext cx="53895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chemeClr val="accent3"/>
                </a:solidFill>
              </a:rPr>
              <a:t>Food Security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AFEFC5B-68B5-384B-ABC3-E1821B40B704}"/>
              </a:ext>
            </a:extLst>
          </p:cNvPr>
          <p:cNvSpPr/>
          <p:nvPr/>
        </p:nvSpPr>
        <p:spPr>
          <a:xfrm rot="10800000" flipV="1">
            <a:off x="1263862" y="6457890"/>
            <a:ext cx="336870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Variable Rate Application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7D4DCD-A6CB-DB46-AC2B-ABD5EE4E30DC}"/>
              </a:ext>
            </a:extLst>
          </p:cNvPr>
          <p:cNvSpPr/>
          <p:nvPr/>
        </p:nvSpPr>
        <p:spPr>
          <a:xfrm>
            <a:off x="1460787" y="1543855"/>
            <a:ext cx="46513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Environmental Services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A33FBF4-56FC-344A-8CE5-AFC53DD33450}"/>
              </a:ext>
            </a:extLst>
          </p:cNvPr>
          <p:cNvSpPr/>
          <p:nvPr/>
        </p:nvSpPr>
        <p:spPr>
          <a:xfrm>
            <a:off x="7343947" y="5530859"/>
            <a:ext cx="18340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Robotics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CD8AE0D-A1BF-DA4A-85E5-CD1402CB3D91}"/>
              </a:ext>
            </a:extLst>
          </p:cNvPr>
          <p:cNvSpPr/>
          <p:nvPr/>
        </p:nvSpPr>
        <p:spPr>
          <a:xfrm>
            <a:off x="7140839" y="6402305"/>
            <a:ext cx="32254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Farm Management Software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A038279-2320-2B40-A813-951E3D0FCCF6}"/>
              </a:ext>
            </a:extLst>
          </p:cNvPr>
          <p:cNvSpPr/>
          <p:nvPr/>
        </p:nvSpPr>
        <p:spPr>
          <a:xfrm>
            <a:off x="1448177" y="6044257"/>
            <a:ext cx="32191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Machine Learning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7D28990-572C-3345-ADAD-D2FFC02C825F}"/>
              </a:ext>
            </a:extLst>
          </p:cNvPr>
          <p:cNvSpPr/>
          <p:nvPr/>
        </p:nvSpPr>
        <p:spPr>
          <a:xfrm>
            <a:off x="4588080" y="6091908"/>
            <a:ext cx="28334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Crypto Currencies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725B033-3F66-6741-9387-ECCB5D4BA8BD}"/>
              </a:ext>
            </a:extLst>
          </p:cNvPr>
          <p:cNvSpPr/>
          <p:nvPr/>
        </p:nvSpPr>
        <p:spPr>
          <a:xfrm>
            <a:off x="1714146" y="5401594"/>
            <a:ext cx="3535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Precision Technologies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1C97AA7-6D4D-E046-A8D8-0A5ED9587533}"/>
              </a:ext>
            </a:extLst>
          </p:cNvPr>
          <p:cNvSpPr/>
          <p:nvPr/>
        </p:nvSpPr>
        <p:spPr>
          <a:xfrm>
            <a:off x="6571792" y="4522904"/>
            <a:ext cx="41244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Whitewave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Technology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2AA2D5B-8CCE-3147-BDBD-C3E7E29B9340}"/>
              </a:ext>
            </a:extLst>
          </p:cNvPr>
          <p:cNvSpPr/>
          <p:nvPr/>
        </p:nvSpPr>
        <p:spPr>
          <a:xfrm>
            <a:off x="3419791" y="3706436"/>
            <a:ext cx="49752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Economic Opportunity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7414DA6-B48D-C545-B3F8-1AB9694D91D5}"/>
              </a:ext>
            </a:extLst>
          </p:cNvPr>
          <p:cNvSpPr/>
          <p:nvPr/>
        </p:nvSpPr>
        <p:spPr>
          <a:xfrm>
            <a:off x="8228422" y="3881951"/>
            <a:ext cx="25228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/>
                </a:solidFill>
              </a:rPr>
              <a:t>Orphan Crops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45A5F-8161-B040-B08E-DCA5723A106F}"/>
              </a:ext>
            </a:extLst>
          </p:cNvPr>
          <p:cNvSpPr/>
          <p:nvPr/>
        </p:nvSpPr>
        <p:spPr>
          <a:xfrm>
            <a:off x="1720848" y="2668068"/>
            <a:ext cx="85368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Ending Smallholder Farmer Cycle of Poverty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5C16FE0-6A4F-9047-8992-FD55ABFBDEA7}"/>
              </a:ext>
            </a:extLst>
          </p:cNvPr>
          <p:cNvSpPr/>
          <p:nvPr/>
        </p:nvSpPr>
        <p:spPr>
          <a:xfrm>
            <a:off x="4204425" y="2278858"/>
            <a:ext cx="41537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Nutrition and Health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9DD35D7-61B0-B644-8982-44B122B0DE57}"/>
              </a:ext>
            </a:extLst>
          </p:cNvPr>
          <p:cNvSpPr/>
          <p:nvPr/>
        </p:nvSpPr>
        <p:spPr>
          <a:xfrm>
            <a:off x="7089776" y="1674694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Livelyhoods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27695AB-1F90-5244-A73A-8727216B470D}"/>
              </a:ext>
            </a:extLst>
          </p:cNvPr>
          <p:cNvSpPr/>
          <p:nvPr/>
        </p:nvSpPr>
        <p:spPr>
          <a:xfrm>
            <a:off x="4862828" y="1076674"/>
            <a:ext cx="59021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Ending Forced Migration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85D86E-8055-AC48-BB6F-6C3436875493}"/>
              </a:ext>
            </a:extLst>
          </p:cNvPr>
          <p:cNvSpPr/>
          <p:nvPr/>
        </p:nvSpPr>
        <p:spPr>
          <a:xfrm>
            <a:off x="2663576" y="727177"/>
            <a:ext cx="62144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Saving Lives and Changing Lives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6A005C4-564A-FA4D-99F8-50CD5577B38C}"/>
              </a:ext>
            </a:extLst>
          </p:cNvPr>
          <p:cNvSpPr/>
          <p:nvPr/>
        </p:nvSpPr>
        <p:spPr>
          <a:xfrm>
            <a:off x="4343000" y="1917164"/>
            <a:ext cx="28258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Infrastructure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5351F4E-8608-754B-9FD3-4E5BD76E9871}"/>
              </a:ext>
            </a:extLst>
          </p:cNvPr>
          <p:cNvSpPr/>
          <p:nvPr/>
        </p:nvSpPr>
        <p:spPr>
          <a:xfrm>
            <a:off x="1557181" y="1243181"/>
            <a:ext cx="30011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Cold Supply Chains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523911D-A9D2-8C41-A7BD-3B6C0784EAEA}"/>
              </a:ext>
            </a:extLst>
          </p:cNvPr>
          <p:cNvSpPr/>
          <p:nvPr/>
        </p:nvSpPr>
        <p:spPr>
          <a:xfrm>
            <a:off x="1490635" y="2010643"/>
            <a:ext cx="29685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Youth Engagement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70A6CA2-B82B-4E4E-99EE-956888A3584A}"/>
              </a:ext>
            </a:extLst>
          </p:cNvPr>
          <p:cNvSpPr/>
          <p:nvPr/>
        </p:nvSpPr>
        <p:spPr>
          <a:xfrm>
            <a:off x="5959521" y="367950"/>
            <a:ext cx="46382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Women Empowerment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014B929-6CF0-6A48-81B4-772259EC6CC7}"/>
              </a:ext>
            </a:extLst>
          </p:cNvPr>
          <p:cNvSpPr/>
          <p:nvPr/>
        </p:nvSpPr>
        <p:spPr>
          <a:xfrm>
            <a:off x="7305359" y="-52778"/>
            <a:ext cx="33393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Mechanization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A97A65C-D84A-EC41-92F9-BBF527558AE2}"/>
              </a:ext>
            </a:extLst>
          </p:cNvPr>
          <p:cNvSpPr/>
          <p:nvPr/>
        </p:nvSpPr>
        <p:spPr>
          <a:xfrm>
            <a:off x="1490634" y="-14598"/>
            <a:ext cx="45324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3"/>
                </a:solidFill>
              </a:rPr>
              <a:t>Resource Optimization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C5B1359-5F3E-7F48-88B7-0D413F67F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2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5B8FA-CC35-9E4E-89E2-5494CB4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4" b="73"/>
          <a:stretch/>
        </p:blipFill>
        <p:spPr>
          <a:xfrm>
            <a:off x="1495168" y="1295400"/>
            <a:ext cx="9172832" cy="543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FAB276-F658-CB4F-A78C-52FDE630FA4F}"/>
              </a:ext>
            </a:extLst>
          </p:cNvPr>
          <p:cNvSpPr txBox="1"/>
          <p:nvPr/>
        </p:nvSpPr>
        <p:spPr>
          <a:xfrm>
            <a:off x="2286000" y="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2"/>
                </a:solidFill>
              </a:rPr>
              <a:t>Innovation</a:t>
            </a:r>
            <a:r>
              <a:rPr lang="en-US" sz="3600" b="1" dirty="0">
                <a:solidFill>
                  <a:schemeClr val="tx2"/>
                </a:solidFill>
              </a:rPr>
              <a:t> in Agriculture and Food is the Key to Global Food Security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9FFC6-DDD0-5A4E-B8A3-B6C5C37F3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352" y="4396088"/>
            <a:ext cx="3747918" cy="2333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A473C-BA54-4F4B-ABF1-6F988322E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30" y="4267200"/>
            <a:ext cx="3747920" cy="246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464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E0087B1-0456-6F42-B7E2-3D0178CA3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2855" y="1057159"/>
            <a:ext cx="2153572" cy="1479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010D2-FC18-484F-9B7F-0A47DC807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73" y="1879544"/>
            <a:ext cx="2807654" cy="2807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329C8D-7CD3-C848-80BD-309558A48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86" y="923709"/>
            <a:ext cx="2429826" cy="2241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D7EA4-5ADF-1744-8C11-E11BAC286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4756263"/>
            <a:ext cx="3195487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86DA6-3333-6F4C-B4B1-57817B3A11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57" y="4092656"/>
            <a:ext cx="2347342" cy="22417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8DDFB3-3C68-488E-92CF-5B7A8DCF38BB}"/>
              </a:ext>
            </a:extLst>
          </p:cNvPr>
          <p:cNvCxnSpPr/>
          <p:nvPr/>
        </p:nvCxnSpPr>
        <p:spPr>
          <a:xfrm>
            <a:off x="7848601" y="3657600"/>
            <a:ext cx="21843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2AC7A8-CD1A-4293-B9E1-0310A5C4AED9}"/>
              </a:ext>
            </a:extLst>
          </p:cNvPr>
          <p:cNvCxnSpPr/>
          <p:nvPr/>
        </p:nvCxnSpPr>
        <p:spPr>
          <a:xfrm>
            <a:off x="2057401" y="3657600"/>
            <a:ext cx="21843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A3E78D2-23D3-EB43-9F9A-BE157DC15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3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8DBD8-4486-0342-AD14-66B66B9FE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r="862" b="1"/>
          <a:stretch/>
        </p:blipFill>
        <p:spPr>
          <a:xfrm>
            <a:off x="1524000" y="419100"/>
            <a:ext cx="9144000" cy="5808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BEA70-A569-C744-9264-875511364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DAD2F2-5B6F-C744-87FA-07488E9CF2B4}"/>
              </a:ext>
            </a:extLst>
          </p:cNvPr>
          <p:cNvSpPr txBox="1"/>
          <p:nvPr/>
        </p:nvSpPr>
        <p:spPr>
          <a:xfrm>
            <a:off x="4225455" y="6252159"/>
            <a:ext cx="3741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South Sudan IDP Village</a:t>
            </a:r>
          </a:p>
        </p:txBody>
      </p:sp>
    </p:spTree>
    <p:extLst>
      <p:ext uri="{BB962C8B-B14F-4D97-AF65-F5344CB8AC3E}">
        <p14:creationId xmlns:p14="http://schemas.microsoft.com/office/powerpoint/2010/main" val="590129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91E126-CF70-4C6D-A7AD-4C365564A45D}"/>
              </a:ext>
            </a:extLst>
          </p:cNvPr>
          <p:cNvSpPr/>
          <p:nvPr/>
        </p:nvSpPr>
        <p:spPr>
          <a:xfrm>
            <a:off x="1533525" y="5562600"/>
            <a:ext cx="9144000" cy="127220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F8FEE2-7A24-4248-9A2B-77859C738540}"/>
              </a:ext>
            </a:extLst>
          </p:cNvPr>
          <p:cNvSpPr txBox="1"/>
          <p:nvPr/>
        </p:nvSpPr>
        <p:spPr>
          <a:xfrm>
            <a:off x="3876675" y="572165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Nova" panose="020B0604020202020204"/>
              </a:rPr>
              <a:t>Thank You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ova" panose="020B0604020202020204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rial Nova" panose="020B0604020202020204"/>
              </a:rPr>
              <a:t>USUNRomeAMB</a:t>
            </a:r>
            <a:endParaRPr lang="en-US" sz="2000" dirty="0">
              <a:solidFill>
                <a:schemeClr val="bg1"/>
              </a:solidFill>
              <a:latin typeface="Arial Nova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B129C-E5C4-49D9-825B-63AD2B0CA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392303"/>
            <a:ext cx="4857750" cy="485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18D13-06AB-E940-B38D-E82451347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8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3481B-AF77-9B47-9569-9A3B8E30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873" y="106813"/>
            <a:ext cx="5038927" cy="3176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A6D47-A6EB-1A46-985A-DF0E02760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895" y="3489163"/>
            <a:ext cx="2723901" cy="3262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B0D9F-3925-C245-8396-F280C4617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65" y="3489163"/>
            <a:ext cx="4634398" cy="3262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02829-B662-F343-866D-2F2E5FD84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6017" y="3489163"/>
            <a:ext cx="4164772" cy="3262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nline Media 1" descr="May 17 2018 Seed Planting 7.mov">
            <a:hlinkClick r:id="" action="ppaction://media"/>
            <a:extLst>
              <a:ext uri="{FF2B5EF4-FFF2-40B4-BE49-F238E27FC236}">
                <a16:creationId xmlns:a16="http://schemas.microsoft.com/office/drawing/2014/main" id="{ACD34FC4-1F72-374B-B3AF-DB496B5E6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182" y="106812"/>
            <a:ext cx="6042980" cy="317665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42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B66FAD-AFAB-4ADA-BE2F-68309702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391105"/>
            <a:ext cx="4572000" cy="152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9282A0-8012-4926-B6F5-65614A62E3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"/>
          <a:stretch/>
        </p:blipFill>
        <p:spPr>
          <a:xfrm>
            <a:off x="6756580" y="452393"/>
            <a:ext cx="3028335" cy="4221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6BAC85-9FEB-4ED1-8D62-2A647EFD4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56" y="2288295"/>
            <a:ext cx="4357310" cy="2906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9BB506-0FF6-47D0-90B2-7A790D27B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944" y="3891213"/>
            <a:ext cx="4944599" cy="2711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Image result for codex alimentarius">
            <a:extLst>
              <a:ext uri="{FF2B5EF4-FFF2-40B4-BE49-F238E27FC236}">
                <a16:creationId xmlns:a16="http://schemas.microsoft.com/office/drawing/2014/main" id="{54EEFD53-FF01-43BE-A8EF-1C6F03BFF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6" r="27414"/>
          <a:stretch/>
        </p:blipFill>
        <p:spPr bwMode="auto">
          <a:xfrm>
            <a:off x="3151987" y="4429354"/>
            <a:ext cx="1941648" cy="228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E46792-5EC3-43E0-93B9-BE0177E41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5819593"/>
            <a:ext cx="3548785" cy="504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39E844-DC04-2B48-8791-7E669502E1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4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FFEDA0-032E-4B8E-AEA6-890704416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0989" r="7762"/>
          <a:stretch/>
        </p:blipFill>
        <p:spPr>
          <a:xfrm>
            <a:off x="420130" y="1483361"/>
            <a:ext cx="10775092" cy="48334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DB8799-6F44-4778-8119-6C6DC3E38BEF}"/>
              </a:ext>
            </a:extLst>
          </p:cNvPr>
          <p:cNvSpPr/>
          <p:nvPr/>
        </p:nvSpPr>
        <p:spPr>
          <a:xfrm>
            <a:off x="1524000" y="0"/>
            <a:ext cx="9144000" cy="10668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13B35-3743-4554-9CAA-212FCD23ED82}"/>
              </a:ext>
            </a:extLst>
          </p:cNvPr>
          <p:cNvSpPr txBox="1"/>
          <p:nvPr/>
        </p:nvSpPr>
        <p:spPr>
          <a:xfrm>
            <a:off x="8763000" y="6477000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Source: Bioscience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23A14-4E06-435E-9510-20BC9E464D11}"/>
              </a:ext>
            </a:extLst>
          </p:cNvPr>
          <p:cNvSpPr txBox="1"/>
          <p:nvPr/>
        </p:nvSpPr>
        <p:spPr>
          <a:xfrm>
            <a:off x="1905000" y="25640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Food production needs to increase 25-70% by 2050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AF707E-FFFC-1946-B368-28C22D56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15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1C04CF-1426-44A9-928C-9FAAF3E2B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" r="19958" b="1"/>
          <a:stretch/>
        </p:blipFill>
        <p:spPr>
          <a:xfrm>
            <a:off x="1745000" y="3595816"/>
            <a:ext cx="2750800" cy="260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7E2B7F-4A68-F747-8819-E39254B93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r="1844" b="-3"/>
          <a:stretch/>
        </p:blipFill>
        <p:spPr>
          <a:xfrm>
            <a:off x="1745000" y="654907"/>
            <a:ext cx="2750800" cy="277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22B96-5D3A-473B-9DFF-4E02DB920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2" t="361" r="20264" b="-362"/>
          <a:stretch/>
        </p:blipFill>
        <p:spPr>
          <a:xfrm>
            <a:off x="4771576" y="3595816"/>
            <a:ext cx="2772225" cy="260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FA767-95DE-4F92-8BDC-D9B179E8F6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r="3" b="3"/>
          <a:stretch/>
        </p:blipFill>
        <p:spPr>
          <a:xfrm>
            <a:off x="4716800" y="315411"/>
            <a:ext cx="2750800" cy="311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A21CD2-5CC3-4001-8652-E6B06AB4F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r="25703" b="4"/>
          <a:stretch/>
        </p:blipFill>
        <p:spPr>
          <a:xfrm>
            <a:off x="7787286" y="3595816"/>
            <a:ext cx="2652115" cy="260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D6ED1-DD7D-4712-A2CB-0D44B61B69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8" r="1253" b="3151"/>
          <a:stretch/>
        </p:blipFill>
        <p:spPr>
          <a:xfrm>
            <a:off x="7787286" y="654906"/>
            <a:ext cx="2652115" cy="2770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4D7C4-2DD5-9545-83E4-4921151C192E}"/>
              </a:ext>
            </a:extLst>
          </p:cNvPr>
          <p:cNvSpPr txBox="1"/>
          <p:nvPr/>
        </p:nvSpPr>
        <p:spPr>
          <a:xfrm>
            <a:off x="3973811" y="-3836"/>
            <a:ext cx="423677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Farming in 800 B.C.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44887-FCA7-4E99-ACFF-5EE03C1F60FA}"/>
              </a:ext>
            </a:extLst>
          </p:cNvPr>
          <p:cNvSpPr txBox="1"/>
          <p:nvPr/>
        </p:nvSpPr>
        <p:spPr>
          <a:xfrm>
            <a:off x="3799668" y="6150114"/>
            <a:ext cx="471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/>
              <a:t>Farming in 2020 A.D</a:t>
            </a:r>
            <a:r>
              <a:rPr lang="en-US" sz="40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C4D783-976E-8641-9461-F1CE085991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23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Photo: ©FAO/Sven Torfinn">
            <a:extLst>
              <a:ext uri="{FF2B5EF4-FFF2-40B4-BE49-F238E27FC236}">
                <a16:creationId xmlns:a16="http://schemas.microsoft.com/office/drawing/2014/main" id="{6581E796-4988-4920-BCC6-98EE8269D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r="37042" b="-2"/>
          <a:stretch/>
        </p:blipFill>
        <p:spPr bwMode="auto">
          <a:xfrm>
            <a:off x="1731009" y="815545"/>
            <a:ext cx="4296411" cy="5288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The Desert Locust ravages the Horn of Africa">
            <a:extLst>
              <a:ext uri="{FF2B5EF4-FFF2-40B4-BE49-F238E27FC236}">
                <a16:creationId xmlns:a16="http://schemas.microsoft.com/office/drawing/2014/main" id="{9E846A3B-70CE-4C35-8AC8-64361B7D1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6" t="1055" r="8836" b="514"/>
          <a:stretch/>
        </p:blipFill>
        <p:spPr bwMode="auto">
          <a:xfrm>
            <a:off x="6096000" y="815543"/>
            <a:ext cx="4364992" cy="528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27EAB9-6AB5-3342-BD75-BDA2DAE5109F}"/>
              </a:ext>
            </a:extLst>
          </p:cNvPr>
          <p:cNvSpPr/>
          <p:nvPr/>
        </p:nvSpPr>
        <p:spPr>
          <a:xfrm>
            <a:off x="1780847" y="0"/>
            <a:ext cx="8630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Desert Locust Outbreak-Africa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75FBA-C92F-DE46-90F6-3E0C3A35A9C5}"/>
              </a:ext>
            </a:extLst>
          </p:cNvPr>
          <p:cNvSpPr txBox="1"/>
          <p:nvPr/>
        </p:nvSpPr>
        <p:spPr>
          <a:xfrm>
            <a:off x="712186" y="6277233"/>
            <a:ext cx="1076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Estimates by officials of swarms consuming 1.75 million metric tons of green vegetation per day in Eastern Africa.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BB24FA-B637-D749-8EBD-B9D609F10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71" y="5299504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95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AC9CBBD-D98F-4769-9455-225D5985B5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04019"/>
          <a:ext cx="9144000" cy="6464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4" imgW="11344203" imgH="8019921" progId="AcroExch.Document.2017">
                  <p:embed/>
                </p:oleObj>
              </mc:Choice>
              <mc:Fallback>
                <p:oleObj name="Acrobat Document" r:id="rId4" imgW="11344203" imgH="8019921" progId="AcroExch.Document.2017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AC9CBBD-D98F-4769-9455-225D5985B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0" y="204019"/>
                        <a:ext cx="9144000" cy="6464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B3B1D1D-18E3-BF41-A1EE-933179394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67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35BB2B-3392-43CE-A598-80DA037BA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638"/>
            <a:ext cx="9144000" cy="653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B50F6-D7EA-2B4A-B3A7-23E1EBC7F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AF586-4376-4621-A302-EB2510BA5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6" r="2" b="19870"/>
          <a:stretch/>
        </p:blipFill>
        <p:spPr>
          <a:xfrm>
            <a:off x="1525721" y="98854"/>
            <a:ext cx="4462546" cy="3486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7C761-7D41-42AC-803C-E92F08A34F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 r="-4" b="8749"/>
          <a:stretch/>
        </p:blipFill>
        <p:spPr>
          <a:xfrm>
            <a:off x="1528916" y="3733800"/>
            <a:ext cx="4462546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A36D47-539C-447F-B7B2-EE5C1DF92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-4" r="6013" b="5"/>
          <a:stretch/>
        </p:blipFill>
        <p:spPr>
          <a:xfrm>
            <a:off x="6629400" y="870448"/>
            <a:ext cx="3450828" cy="2241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223A51-8499-4FCE-9487-6C2F0FCF5C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4700" r="-297" b="447"/>
          <a:stretch/>
        </p:blipFill>
        <p:spPr>
          <a:xfrm>
            <a:off x="6226680" y="3728884"/>
            <a:ext cx="443640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DD023-AA87-4043-B089-5D0649AA8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4" y="5723739"/>
            <a:ext cx="990085" cy="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96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6949</TotalTime>
  <Words>174</Words>
  <Application>Microsoft Macintosh PowerPoint</Application>
  <PresentationFormat>Widescreen</PresentationFormat>
  <Paragraphs>60</Paragraphs>
  <Slides>16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Nova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Kip Tom</dc:creator>
  <cp:lastModifiedBy>Kip Tom</cp:lastModifiedBy>
  <cp:revision>18</cp:revision>
  <dcterms:created xsi:type="dcterms:W3CDTF">2020-02-15T17:00:18Z</dcterms:created>
  <dcterms:modified xsi:type="dcterms:W3CDTF">2020-02-20T15:24:42Z</dcterms:modified>
</cp:coreProperties>
</file>